
<file path=[Content_Types].xml><?xml version="1.0" encoding="utf-8"?>
<Types xmlns="http://schemas.openxmlformats.org/package/2006/content-types">
  <Default Extension="emf" ContentType="image/x-emf"/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2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2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2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65" r:id="rId2"/>
  </p:sldMasterIdLst>
  <p:notesMasterIdLst>
    <p:notesMasterId r:id="rId53"/>
  </p:notesMasterIdLst>
  <p:sldIdLst>
    <p:sldId id="267" r:id="rId3"/>
    <p:sldId id="277" r:id="rId4"/>
    <p:sldId id="276" r:id="rId5"/>
    <p:sldId id="270" r:id="rId6"/>
    <p:sldId id="335" r:id="rId7"/>
    <p:sldId id="271" r:id="rId8"/>
    <p:sldId id="274" r:id="rId9"/>
    <p:sldId id="278" r:id="rId10"/>
    <p:sldId id="279" r:id="rId11"/>
    <p:sldId id="280" r:id="rId12"/>
    <p:sldId id="282" r:id="rId13"/>
    <p:sldId id="284" r:id="rId14"/>
    <p:sldId id="286" r:id="rId15"/>
    <p:sldId id="285" r:id="rId16"/>
    <p:sldId id="283" r:id="rId17"/>
    <p:sldId id="293" r:id="rId18"/>
    <p:sldId id="289" r:id="rId19"/>
    <p:sldId id="339" r:id="rId20"/>
    <p:sldId id="341" r:id="rId21"/>
    <p:sldId id="342" r:id="rId22"/>
    <p:sldId id="294" r:id="rId23"/>
    <p:sldId id="311" r:id="rId24"/>
    <p:sldId id="312" r:id="rId25"/>
    <p:sldId id="313" r:id="rId26"/>
    <p:sldId id="314" r:id="rId27"/>
    <p:sldId id="315" r:id="rId28"/>
    <p:sldId id="316" r:id="rId29"/>
    <p:sldId id="317" r:id="rId30"/>
    <p:sldId id="336" r:id="rId31"/>
    <p:sldId id="318" r:id="rId32"/>
    <p:sldId id="345" r:id="rId33"/>
    <p:sldId id="346" r:id="rId34"/>
    <p:sldId id="344" r:id="rId35"/>
    <p:sldId id="319" r:id="rId36"/>
    <p:sldId id="320" r:id="rId37"/>
    <p:sldId id="321" r:id="rId38"/>
    <p:sldId id="322" r:id="rId39"/>
    <p:sldId id="323" r:id="rId40"/>
    <p:sldId id="324" r:id="rId41"/>
    <p:sldId id="334" r:id="rId42"/>
    <p:sldId id="333" r:id="rId43"/>
    <p:sldId id="302" r:id="rId44"/>
    <p:sldId id="328" r:id="rId45"/>
    <p:sldId id="325" r:id="rId46"/>
    <p:sldId id="327" r:id="rId47"/>
    <p:sldId id="329" r:id="rId48"/>
    <p:sldId id="326" r:id="rId49"/>
    <p:sldId id="330" r:id="rId50"/>
    <p:sldId id="331" r:id="rId51"/>
    <p:sldId id="332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C5E0B4"/>
    <a:srgbClr val="E2F0D9"/>
    <a:srgbClr val="00FFFF"/>
    <a:srgbClr val="FFFF8B"/>
    <a:srgbClr val="9D968D"/>
    <a:srgbClr val="373A36"/>
    <a:srgbClr val="CEB888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1" autoAdjust="0"/>
    <p:restoredTop sz="88196" autoAdjust="0"/>
  </p:normalViewPr>
  <p:slideViewPr>
    <p:cSldViewPr snapToGrid="0">
      <p:cViewPr varScale="1">
        <p:scale>
          <a:sx n="140" d="100"/>
          <a:sy n="140" d="100"/>
        </p:scale>
        <p:origin x="10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main!$C$1</c:f>
              <c:strCache>
                <c:ptCount val="1"/>
                <c:pt idx="0">
                  <c:v>Speedup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77C-480F-B895-523A06DA2FE8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77C-480F-B895-523A06DA2FE8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77C-480F-B895-523A06DA2FE8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77C-480F-B895-523A06DA2FE8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77C-480F-B895-523A06DA2FE8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77C-480F-B895-523A06DA2FE8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77C-480F-B895-523A06DA2FE8}"/>
              </c:ext>
            </c:extLst>
          </c:dPt>
          <c:dPt>
            <c:idx val="7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77C-480F-B895-523A06DA2FE8}"/>
              </c:ext>
            </c:extLst>
          </c:dPt>
          <c:dPt>
            <c:idx val="8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C77C-480F-B895-523A06DA2FE8}"/>
              </c:ext>
            </c:extLst>
          </c:dPt>
          <c:dPt>
            <c:idx val="9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C77C-480F-B895-523A06DA2FE8}"/>
              </c:ext>
            </c:extLst>
          </c:dPt>
          <c:dPt>
            <c:idx val="11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C77C-480F-B895-523A06DA2FE8}"/>
              </c:ext>
            </c:extLst>
          </c:dPt>
          <c:dPt>
            <c:idx val="12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C77C-480F-B895-523A06DA2FE8}"/>
              </c:ext>
            </c:extLst>
          </c:dPt>
          <c:dPt>
            <c:idx val="13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C77C-480F-B895-523A06DA2FE8}"/>
              </c:ext>
            </c:extLst>
          </c:dPt>
          <c:dPt>
            <c:idx val="14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C77C-480F-B895-523A06DA2FE8}"/>
              </c:ext>
            </c:extLst>
          </c:dPt>
          <c:dPt>
            <c:idx val="15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C77C-480F-B895-523A06DA2FE8}"/>
              </c:ext>
            </c:extLst>
          </c:dPt>
          <c:dPt>
            <c:idx val="16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C77C-480F-B895-523A06DA2FE8}"/>
              </c:ext>
            </c:extLst>
          </c:dPt>
          <c:dPt>
            <c:idx val="18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C77C-480F-B895-523A06DA2FE8}"/>
              </c:ext>
            </c:extLst>
          </c:dPt>
          <c:dPt>
            <c:idx val="19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C77C-480F-B895-523A06DA2FE8}"/>
              </c:ext>
            </c:extLst>
          </c:dPt>
          <c:dPt>
            <c:idx val="20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C77C-480F-B895-523A06DA2FE8}"/>
              </c:ext>
            </c:extLst>
          </c:dPt>
          <c:dPt>
            <c:idx val="21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C77C-480F-B895-523A06DA2FE8}"/>
              </c:ext>
            </c:extLst>
          </c:dPt>
          <c:dPt>
            <c:idx val="22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C77C-480F-B895-523A06DA2FE8}"/>
              </c:ext>
            </c:extLst>
          </c:dPt>
          <c:dPt>
            <c:idx val="23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C77C-480F-B895-523A06DA2FE8}"/>
              </c:ext>
            </c:extLst>
          </c:dPt>
          <c:dPt>
            <c:idx val="25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D-C77C-480F-B895-523A06DA2FE8}"/>
              </c:ext>
            </c:extLst>
          </c:dPt>
          <c:dPt>
            <c:idx val="26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F-C77C-480F-B895-523A06DA2FE8}"/>
              </c:ext>
            </c:extLst>
          </c:dPt>
          <c:dPt>
            <c:idx val="27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1-C77C-480F-B895-523A06DA2FE8}"/>
              </c:ext>
            </c:extLst>
          </c:dPt>
          <c:cat>
            <c:multiLvlStrRef>
              <c:f>main!$A$2:$B$29</c:f>
              <c:multiLvlStrCache>
                <c:ptCount val="28"/>
                <c:lvl>
                  <c:pt idx="0">
                    <c:v>S1M</c:v>
                  </c:pt>
                  <c:pt idx="1">
                    <c:v>S10K</c:v>
                  </c:pt>
                  <c:pt idx="2">
                    <c:v>LFM</c:v>
                  </c:pt>
                  <c:pt idx="3">
                    <c:v>MNT</c:v>
                  </c:pt>
                  <c:pt idx="4">
                    <c:v>FMNT</c:v>
                  </c:pt>
                  <c:pt idx="5">
                    <c:v>NYT</c:v>
                  </c:pt>
                  <c:pt idx="6">
                    <c:v>GST</c:v>
                  </c:pt>
                  <c:pt idx="7">
                    <c:v>GLV</c:v>
                  </c:pt>
                  <c:pt idx="8">
                    <c:v>D1B</c:v>
                  </c:pt>
                  <c:pt idx="9">
                    <c:v>GMEAN</c:v>
                  </c:pt>
                  <c:pt idx="11">
                    <c:v>B-R10K</c:v>
                  </c:pt>
                  <c:pt idx="12">
                    <c:v>B-BUN</c:v>
                  </c:pt>
                  <c:pt idx="13">
                    <c:v>B-DRG</c:v>
                  </c:pt>
                  <c:pt idx="14">
                    <c:v>B-BUD</c:v>
                  </c:pt>
                  <c:pt idx="15">
                    <c:v>B-COS</c:v>
                  </c:pt>
                  <c:pt idx="16">
                    <c:v>GMEAN</c:v>
                  </c:pt>
                  <c:pt idx="18">
                    <c:v>F-R10K</c:v>
                  </c:pt>
                  <c:pt idx="19">
                    <c:v>F-BUN</c:v>
                  </c:pt>
                  <c:pt idx="20">
                    <c:v>F-DRG</c:v>
                  </c:pt>
                  <c:pt idx="21">
                    <c:v>F-BUD</c:v>
                  </c:pt>
                  <c:pt idx="22">
                    <c:v>F-COS</c:v>
                  </c:pt>
                  <c:pt idx="23">
                    <c:v>GMEAN</c:v>
                  </c:pt>
                  <c:pt idx="25">
                    <c:v>B+1M</c:v>
                  </c:pt>
                  <c:pt idx="26">
                    <c:v>B+10K</c:v>
                  </c:pt>
                  <c:pt idx="27">
                    <c:v>GMEAN</c:v>
                  </c:pt>
                </c:lvl>
                <c:lvl>
                  <c:pt idx="0">
                    <c:v>GGNN (65-960 dimensions)</c:v>
                  </c:pt>
                  <c:pt idx="11">
                    <c:v>BVH-NN (3-dim.)</c:v>
                  </c:pt>
                  <c:pt idx="18">
                    <c:v>FLANN (3-dim.)</c:v>
                  </c:pt>
                  <c:pt idx="25">
                    <c:v>B+ (1-dim.)</c:v>
                  </c:pt>
                </c:lvl>
              </c:multiLvlStrCache>
            </c:multiLvlStrRef>
          </c:cat>
          <c:val>
            <c:numRef>
              <c:f>main!$C$2:$C$29</c:f>
              <c:numCache>
                <c:formatCode>General</c:formatCode>
                <c:ptCount val="28"/>
                <c:pt idx="0">
                  <c:v>1.2614810830000001</c:v>
                </c:pt>
                <c:pt idx="1">
                  <c:v>1.1740097869999999</c:v>
                </c:pt>
                <c:pt idx="2">
                  <c:v>1.175695215</c:v>
                </c:pt>
                <c:pt idx="3">
                  <c:v>1.2417892509999999</c:v>
                </c:pt>
                <c:pt idx="4">
                  <c:v>1.1516038099999999</c:v>
                </c:pt>
                <c:pt idx="5">
                  <c:v>1.4624240660000001</c:v>
                </c:pt>
                <c:pt idx="6">
                  <c:v>1.2823917570000001</c:v>
                </c:pt>
                <c:pt idx="7">
                  <c:v>1.4612792370000001</c:v>
                </c:pt>
                <c:pt idx="8">
                  <c:v>1.0781723940000001</c:v>
                </c:pt>
                <c:pt idx="9">
                  <c:v>1.2482498375896429</c:v>
                </c:pt>
                <c:pt idx="11">
                  <c:v>1.5600817499999999</c:v>
                </c:pt>
                <c:pt idx="12">
                  <c:v>1.2513459069999999</c:v>
                </c:pt>
                <c:pt idx="13">
                  <c:v>1.3543902619999999</c:v>
                </c:pt>
                <c:pt idx="14">
                  <c:v>1.2163548740000001</c:v>
                </c:pt>
                <c:pt idx="15">
                  <c:v>1.3376866590000001</c:v>
                </c:pt>
                <c:pt idx="16">
                  <c:v>1.3388645739837153</c:v>
                </c:pt>
                <c:pt idx="18">
                  <c:v>1.129471363</c:v>
                </c:pt>
                <c:pt idx="19">
                  <c:v>1.1201472560000001</c:v>
                </c:pt>
                <c:pt idx="20">
                  <c:v>1.1450587329999999</c:v>
                </c:pt>
                <c:pt idx="21">
                  <c:v>1.2127194590000001</c:v>
                </c:pt>
                <c:pt idx="22">
                  <c:v>1.213796299</c:v>
                </c:pt>
                <c:pt idx="23">
                  <c:v>1.1635280360589213</c:v>
                </c:pt>
                <c:pt idx="25">
                  <c:v>1.0860000000000001</c:v>
                </c:pt>
                <c:pt idx="26">
                  <c:v>1.1859999999999999</c:v>
                </c:pt>
                <c:pt idx="27">
                  <c:v>1.1348991144590783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2-C77C-480F-B895-523A06DA2F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929068479"/>
        <c:axId val="1186731839"/>
      </c:barChart>
      <c:catAx>
        <c:axId val="929068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6731839"/>
        <c:crosses val="autoZero"/>
        <c:auto val="1"/>
        <c:lblAlgn val="ctr"/>
        <c:lblOffset val="100"/>
        <c:noMultiLvlLbl val="0"/>
      </c:catAx>
      <c:valAx>
        <c:axId val="1186731839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Speedup </a:t>
                </a:r>
                <a:r>
                  <a:rPr lang="en-US" sz="1400" b="0" i="0" u="none" strike="noStrike" kern="1200" baseline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over non-RT Baseline</a:t>
                </a:r>
                <a:endParaRPr lang="en-US" sz="14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90684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'pool-sweep'!$B$2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'pool-sweep'!$A$3:$A$8</c:f>
              <c:strCache>
                <c:ptCount val="6"/>
                <c:pt idx="0">
                  <c:v>B-R10K</c:v>
                </c:pt>
                <c:pt idx="1">
                  <c:v>B-BUN</c:v>
                </c:pt>
                <c:pt idx="2">
                  <c:v>B-DRG</c:v>
                </c:pt>
                <c:pt idx="3">
                  <c:v>B-BUD</c:v>
                </c:pt>
                <c:pt idx="4">
                  <c:v>B-COS</c:v>
                </c:pt>
                <c:pt idx="5">
                  <c:v>GMEAN</c:v>
                </c:pt>
              </c:strCache>
            </c:strRef>
          </c:cat>
          <c:val>
            <c:numRef>
              <c:f>'pool-sweep'!$B$3:$B$8</c:f>
            </c:numRef>
          </c:val>
          <c:extLst>
            <c:ext xmlns:c16="http://schemas.microsoft.com/office/drawing/2014/chart" uri="{C3380CC4-5D6E-409C-BE32-E72D297353CC}">
              <c16:uniqueId val="{00000000-8AE9-4DBF-820E-FD5208D60061}"/>
            </c:ext>
          </c:extLst>
        </c:ser>
        <c:ser>
          <c:idx val="1"/>
          <c:order val="1"/>
          <c:tx>
            <c:strRef>
              <c:f>'pool-sweep'!$C$2</c:f>
              <c:strCache>
                <c:ptCount val="1"/>
                <c:pt idx="0">
                  <c:v>QV100_RT-SASS-VISUAL-LIM_CTA_5k-1_RT_POOL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'pool-sweep'!$A$3:$A$8</c:f>
              <c:strCache>
                <c:ptCount val="6"/>
                <c:pt idx="0">
                  <c:v>B-R10K</c:v>
                </c:pt>
                <c:pt idx="1">
                  <c:v>B-BUN</c:v>
                </c:pt>
                <c:pt idx="2">
                  <c:v>B-DRG</c:v>
                </c:pt>
                <c:pt idx="3">
                  <c:v>B-BUD</c:v>
                </c:pt>
                <c:pt idx="4">
                  <c:v>B-COS</c:v>
                </c:pt>
                <c:pt idx="5">
                  <c:v>GMEAN</c:v>
                </c:pt>
              </c:strCache>
            </c:strRef>
          </c:cat>
          <c:val>
            <c:numRef>
              <c:f>'pool-sweep'!$C$3:$C$8</c:f>
            </c:numRef>
          </c:val>
          <c:extLst>
            <c:ext xmlns:c16="http://schemas.microsoft.com/office/drawing/2014/chart" uri="{C3380CC4-5D6E-409C-BE32-E72D297353CC}">
              <c16:uniqueId val="{00000001-8AE9-4DBF-820E-FD5208D60061}"/>
            </c:ext>
          </c:extLst>
        </c:ser>
        <c:ser>
          <c:idx val="2"/>
          <c:order val="2"/>
          <c:tx>
            <c:strRef>
              <c:f>'pool-sweep'!$D$2</c:f>
              <c:strCache>
                <c:ptCount val="1"/>
                <c:pt idx="0">
                  <c:v>QV100_RT-SASS-VISUAL-LIM_CTA_5k-4_RT_POOL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'pool-sweep'!$A$3:$A$8</c:f>
              <c:strCache>
                <c:ptCount val="6"/>
                <c:pt idx="0">
                  <c:v>B-R10K</c:v>
                </c:pt>
                <c:pt idx="1">
                  <c:v>B-BUN</c:v>
                </c:pt>
                <c:pt idx="2">
                  <c:v>B-DRG</c:v>
                </c:pt>
                <c:pt idx="3">
                  <c:v>B-BUD</c:v>
                </c:pt>
                <c:pt idx="4">
                  <c:v>B-COS</c:v>
                </c:pt>
                <c:pt idx="5">
                  <c:v>GMEAN</c:v>
                </c:pt>
              </c:strCache>
            </c:strRef>
          </c:cat>
          <c:val>
            <c:numRef>
              <c:f>'pool-sweep'!$D$3:$D$8</c:f>
            </c:numRef>
          </c:val>
          <c:extLst>
            <c:ext xmlns:c16="http://schemas.microsoft.com/office/drawing/2014/chart" uri="{C3380CC4-5D6E-409C-BE32-E72D297353CC}">
              <c16:uniqueId val="{00000002-8AE9-4DBF-820E-FD5208D60061}"/>
            </c:ext>
          </c:extLst>
        </c:ser>
        <c:ser>
          <c:idx val="3"/>
          <c:order val="3"/>
          <c:tx>
            <c:strRef>
              <c:f>'pool-sweep'!$E$2</c:f>
              <c:strCache>
                <c:ptCount val="1"/>
                <c:pt idx="0">
                  <c:v>QV100_RT-SASS-VISUAL-LIM_CTA_5k-8_RT_POOL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'pool-sweep'!$A$3:$A$8</c:f>
              <c:strCache>
                <c:ptCount val="6"/>
                <c:pt idx="0">
                  <c:v>B-R10K</c:v>
                </c:pt>
                <c:pt idx="1">
                  <c:v>B-BUN</c:v>
                </c:pt>
                <c:pt idx="2">
                  <c:v>B-DRG</c:v>
                </c:pt>
                <c:pt idx="3">
                  <c:v>B-BUD</c:v>
                </c:pt>
                <c:pt idx="4">
                  <c:v>B-COS</c:v>
                </c:pt>
                <c:pt idx="5">
                  <c:v>GMEAN</c:v>
                </c:pt>
              </c:strCache>
            </c:strRef>
          </c:cat>
          <c:val>
            <c:numRef>
              <c:f>'pool-sweep'!$E$3:$E$8</c:f>
            </c:numRef>
          </c:val>
          <c:extLst>
            <c:ext xmlns:c16="http://schemas.microsoft.com/office/drawing/2014/chart" uri="{C3380CC4-5D6E-409C-BE32-E72D297353CC}">
              <c16:uniqueId val="{00000003-8AE9-4DBF-820E-FD5208D60061}"/>
            </c:ext>
          </c:extLst>
        </c:ser>
        <c:ser>
          <c:idx val="4"/>
          <c:order val="4"/>
          <c:tx>
            <c:strRef>
              <c:f>'pool-sweep'!$F$2</c:f>
              <c:strCache>
                <c:ptCount val="1"/>
                <c:pt idx="0">
                  <c:v>QV100_RT-SASS-VISUAL-LIM_CTA_5k-32_RT_POOL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'pool-sweep'!$A$3:$A$8</c:f>
              <c:strCache>
                <c:ptCount val="6"/>
                <c:pt idx="0">
                  <c:v>B-R10K</c:v>
                </c:pt>
                <c:pt idx="1">
                  <c:v>B-BUN</c:v>
                </c:pt>
                <c:pt idx="2">
                  <c:v>B-DRG</c:v>
                </c:pt>
                <c:pt idx="3">
                  <c:v>B-BUD</c:v>
                </c:pt>
                <c:pt idx="4">
                  <c:v>B-COS</c:v>
                </c:pt>
                <c:pt idx="5">
                  <c:v>GMEAN</c:v>
                </c:pt>
              </c:strCache>
            </c:strRef>
          </c:cat>
          <c:val>
            <c:numRef>
              <c:f>'pool-sweep'!$F$3:$F$8</c:f>
            </c:numRef>
          </c:val>
          <c:extLst>
            <c:ext xmlns:c16="http://schemas.microsoft.com/office/drawing/2014/chart" uri="{C3380CC4-5D6E-409C-BE32-E72D297353CC}">
              <c16:uniqueId val="{00000004-8AE9-4DBF-820E-FD5208D60061}"/>
            </c:ext>
          </c:extLst>
        </c:ser>
        <c:ser>
          <c:idx val="5"/>
          <c:order val="5"/>
          <c:tx>
            <c:strRef>
              <c:f>'pool-sweep'!$G$2</c:f>
              <c:strCache>
                <c:ptCount val="1"/>
                <c:pt idx="0">
                  <c:v>QV100_RT-SASS-VISUAL-LIM_CTA_5k-64_RT_POOL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'pool-sweep'!$A$3:$A$8</c:f>
              <c:strCache>
                <c:ptCount val="6"/>
                <c:pt idx="0">
                  <c:v>B-R10K</c:v>
                </c:pt>
                <c:pt idx="1">
                  <c:v>B-BUN</c:v>
                </c:pt>
                <c:pt idx="2">
                  <c:v>B-DRG</c:v>
                </c:pt>
                <c:pt idx="3">
                  <c:v>B-BUD</c:v>
                </c:pt>
                <c:pt idx="4">
                  <c:v>B-COS</c:v>
                </c:pt>
                <c:pt idx="5">
                  <c:v>GMEAN</c:v>
                </c:pt>
              </c:strCache>
            </c:strRef>
          </c:cat>
          <c:val>
            <c:numRef>
              <c:f>'pool-sweep'!$G$3:$G$8</c:f>
            </c:numRef>
          </c:val>
          <c:extLst>
            <c:ext xmlns:c16="http://schemas.microsoft.com/office/drawing/2014/chart" uri="{C3380CC4-5D6E-409C-BE32-E72D297353CC}">
              <c16:uniqueId val="{00000005-8AE9-4DBF-820E-FD5208D60061}"/>
            </c:ext>
          </c:extLst>
        </c:ser>
        <c:ser>
          <c:idx val="6"/>
          <c:order val="6"/>
          <c:tx>
            <c:strRef>
              <c:f>'pool-sweep'!$H$2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'pool-sweep'!$A$3:$A$8</c:f>
              <c:strCache>
                <c:ptCount val="6"/>
                <c:pt idx="0">
                  <c:v>B-R10K</c:v>
                </c:pt>
                <c:pt idx="1">
                  <c:v>B-BUN</c:v>
                </c:pt>
                <c:pt idx="2">
                  <c:v>B-DRG</c:v>
                </c:pt>
                <c:pt idx="3">
                  <c:v>B-BUD</c:v>
                </c:pt>
                <c:pt idx="4">
                  <c:v>B-COS</c:v>
                </c:pt>
                <c:pt idx="5">
                  <c:v>GMEAN</c:v>
                </c:pt>
              </c:strCache>
            </c:strRef>
          </c:cat>
          <c:val>
            <c:numRef>
              <c:f>'pool-sweep'!$H$3:$H$8</c:f>
              <c:numCache>
                <c:formatCode>General</c:formatCode>
                <c:ptCount val="6"/>
                <c:pt idx="0">
                  <c:v>1.3295186160000001</c:v>
                </c:pt>
                <c:pt idx="1">
                  <c:v>0.58721125009999997</c:v>
                </c:pt>
                <c:pt idx="2">
                  <c:v>0.70150159150000002</c:v>
                </c:pt>
                <c:pt idx="3">
                  <c:v>0.67605379210000005</c:v>
                </c:pt>
                <c:pt idx="4">
                  <c:v>0.69771739340000005</c:v>
                </c:pt>
                <c:pt idx="5">
                  <c:v>0.76284385245335629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AE9-4DBF-820E-FD5208D60061}"/>
            </c:ext>
          </c:extLst>
        </c:ser>
        <c:ser>
          <c:idx val="7"/>
          <c:order val="7"/>
          <c:tx>
            <c:strRef>
              <c:f>'pool-sweep'!$I$2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'pool-sweep'!$A$3:$A$8</c:f>
              <c:strCache>
                <c:ptCount val="6"/>
                <c:pt idx="0">
                  <c:v>B-R10K</c:v>
                </c:pt>
                <c:pt idx="1">
                  <c:v>B-BUN</c:v>
                </c:pt>
                <c:pt idx="2">
                  <c:v>B-DRG</c:v>
                </c:pt>
                <c:pt idx="3">
                  <c:v>B-BUD</c:v>
                </c:pt>
                <c:pt idx="4">
                  <c:v>B-COS</c:v>
                </c:pt>
                <c:pt idx="5">
                  <c:v>GMEAN</c:v>
                </c:pt>
              </c:strCache>
            </c:strRef>
          </c:cat>
          <c:val>
            <c:numRef>
              <c:f>'pool-sweep'!$I$3:$I$8</c:f>
              <c:numCache>
                <c:formatCode>General</c:formatCode>
                <c:ptCount val="6"/>
                <c:pt idx="0">
                  <c:v>1.5600817499999999</c:v>
                </c:pt>
                <c:pt idx="1">
                  <c:v>1.2484762810000001</c:v>
                </c:pt>
                <c:pt idx="2">
                  <c:v>1.3346744290000001</c:v>
                </c:pt>
                <c:pt idx="3">
                  <c:v>1.2093667370000001</c:v>
                </c:pt>
                <c:pt idx="4">
                  <c:v>1.321254449</c:v>
                </c:pt>
                <c:pt idx="5">
                  <c:v>1.3295035302823819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AE9-4DBF-820E-FD5208D60061}"/>
            </c:ext>
          </c:extLst>
        </c:ser>
        <c:ser>
          <c:idx val="8"/>
          <c:order val="8"/>
          <c:tx>
            <c:strRef>
              <c:f>'pool-sweep'!$J$2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'pool-sweep'!$A$3:$A$8</c:f>
              <c:strCache>
                <c:ptCount val="6"/>
                <c:pt idx="0">
                  <c:v>B-R10K</c:v>
                </c:pt>
                <c:pt idx="1">
                  <c:v>B-BUN</c:v>
                </c:pt>
                <c:pt idx="2">
                  <c:v>B-DRG</c:v>
                </c:pt>
                <c:pt idx="3">
                  <c:v>B-BUD</c:v>
                </c:pt>
                <c:pt idx="4">
                  <c:v>B-COS</c:v>
                </c:pt>
                <c:pt idx="5">
                  <c:v>GMEAN</c:v>
                </c:pt>
              </c:strCache>
            </c:strRef>
          </c:cat>
          <c:val>
            <c:numRef>
              <c:f>'pool-sweep'!$J$3:$J$8</c:f>
              <c:numCache>
                <c:formatCode>General</c:formatCode>
                <c:ptCount val="6"/>
                <c:pt idx="0">
                  <c:v>1.5600817499999999</c:v>
                </c:pt>
                <c:pt idx="1">
                  <c:v>1.2513459069999999</c:v>
                </c:pt>
                <c:pt idx="2">
                  <c:v>1.3543902619999999</c:v>
                </c:pt>
                <c:pt idx="3">
                  <c:v>1.2163548740000001</c:v>
                </c:pt>
                <c:pt idx="4">
                  <c:v>1.3376866590000001</c:v>
                </c:pt>
                <c:pt idx="5">
                  <c:v>1.3388645739837153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AE9-4DBF-820E-FD5208D60061}"/>
            </c:ext>
          </c:extLst>
        </c:ser>
        <c:ser>
          <c:idx val="9"/>
          <c:order val="9"/>
          <c:tx>
            <c:strRef>
              <c:f>'pool-sweep'!$K$2</c:f>
              <c:strCache>
                <c:ptCount val="1"/>
                <c:pt idx="0">
                  <c:v>32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'pool-sweep'!$A$3:$A$8</c:f>
              <c:strCache>
                <c:ptCount val="6"/>
                <c:pt idx="0">
                  <c:v>B-R10K</c:v>
                </c:pt>
                <c:pt idx="1">
                  <c:v>B-BUN</c:v>
                </c:pt>
                <c:pt idx="2">
                  <c:v>B-DRG</c:v>
                </c:pt>
                <c:pt idx="3">
                  <c:v>B-BUD</c:v>
                </c:pt>
                <c:pt idx="4">
                  <c:v>B-COS</c:v>
                </c:pt>
                <c:pt idx="5">
                  <c:v>GMEAN</c:v>
                </c:pt>
              </c:strCache>
            </c:strRef>
          </c:cat>
          <c:val>
            <c:numRef>
              <c:f>'pool-sweep'!$K$3:$K$8</c:f>
              <c:numCache>
                <c:formatCode>General</c:formatCode>
                <c:ptCount val="6"/>
                <c:pt idx="0">
                  <c:v>1.5600817499999999</c:v>
                </c:pt>
                <c:pt idx="1">
                  <c:v>1.236617412</c:v>
                </c:pt>
                <c:pt idx="2">
                  <c:v>1.3534518630000001</c:v>
                </c:pt>
                <c:pt idx="3">
                  <c:v>1.2226289749999999</c:v>
                </c:pt>
                <c:pt idx="4">
                  <c:v>1.342802939</c:v>
                </c:pt>
                <c:pt idx="5">
                  <c:v>1.3379087651729729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AE9-4DBF-820E-FD5208D60061}"/>
            </c:ext>
          </c:extLst>
        </c:ser>
        <c:ser>
          <c:idx val="10"/>
          <c:order val="10"/>
          <c:tx>
            <c:strRef>
              <c:f>'pool-sweep'!$L$2</c:f>
              <c:strCache>
                <c:ptCount val="1"/>
                <c:pt idx="0">
                  <c:v>64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'pool-sweep'!$A$3:$A$8</c:f>
              <c:strCache>
                <c:ptCount val="6"/>
                <c:pt idx="0">
                  <c:v>B-R10K</c:v>
                </c:pt>
                <c:pt idx="1">
                  <c:v>B-BUN</c:v>
                </c:pt>
                <c:pt idx="2">
                  <c:v>B-DRG</c:v>
                </c:pt>
                <c:pt idx="3">
                  <c:v>B-BUD</c:v>
                </c:pt>
                <c:pt idx="4">
                  <c:v>B-COS</c:v>
                </c:pt>
                <c:pt idx="5">
                  <c:v>GMEAN</c:v>
                </c:pt>
              </c:strCache>
            </c:strRef>
          </c:cat>
          <c:val>
            <c:numRef>
              <c:f>'pool-sweep'!$L$3:$L$8</c:f>
              <c:numCache>
                <c:formatCode>General</c:formatCode>
                <c:ptCount val="6"/>
                <c:pt idx="0">
                  <c:v>1.5600817499999999</c:v>
                </c:pt>
                <c:pt idx="1">
                  <c:v>1.236617412</c:v>
                </c:pt>
                <c:pt idx="2">
                  <c:v>1.3534518630000001</c:v>
                </c:pt>
                <c:pt idx="3">
                  <c:v>1.2226289749999999</c:v>
                </c:pt>
                <c:pt idx="4">
                  <c:v>1.342802939</c:v>
                </c:pt>
                <c:pt idx="5">
                  <c:v>1.3379087651729729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AE9-4DBF-820E-FD5208D600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313536"/>
        <c:axId val="164329408"/>
      </c:barChart>
      <c:catAx>
        <c:axId val="60313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329408"/>
        <c:crosses val="autoZero"/>
        <c:auto val="1"/>
        <c:lblAlgn val="ctr"/>
        <c:lblOffset val="100"/>
        <c:noMultiLvlLbl val="0"/>
      </c:catAx>
      <c:valAx>
        <c:axId val="164329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313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0630327459067613"/>
          <c:y val="0.10101010101010101"/>
          <c:w val="0.38739345081864768"/>
          <c:h val="0.21306967310904318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'pool-sweep'!$B$9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'pool-sweep'!$A$10:$A$15</c:f>
              <c:strCache>
                <c:ptCount val="6"/>
                <c:pt idx="0">
                  <c:v>F-R10K</c:v>
                </c:pt>
                <c:pt idx="1">
                  <c:v>F-BUN</c:v>
                </c:pt>
                <c:pt idx="2">
                  <c:v>F-DRG</c:v>
                </c:pt>
                <c:pt idx="3">
                  <c:v>F-BUD</c:v>
                </c:pt>
                <c:pt idx="4">
                  <c:v>F-COS</c:v>
                </c:pt>
                <c:pt idx="5">
                  <c:v>GMEAN</c:v>
                </c:pt>
              </c:strCache>
            </c:strRef>
          </c:cat>
          <c:val>
            <c:numRef>
              <c:f>'pool-sweep'!$B$10:$B$15</c:f>
            </c:numRef>
          </c:val>
          <c:extLst>
            <c:ext xmlns:c16="http://schemas.microsoft.com/office/drawing/2014/chart" uri="{C3380CC4-5D6E-409C-BE32-E72D297353CC}">
              <c16:uniqueId val="{00000000-81CD-4D1B-9D2F-72C805277680}"/>
            </c:ext>
          </c:extLst>
        </c:ser>
        <c:ser>
          <c:idx val="1"/>
          <c:order val="1"/>
          <c:tx>
            <c:strRef>
              <c:f>'pool-sweep'!$C$9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'pool-sweep'!$A$10:$A$15</c:f>
              <c:strCache>
                <c:ptCount val="6"/>
                <c:pt idx="0">
                  <c:v>F-R10K</c:v>
                </c:pt>
                <c:pt idx="1">
                  <c:v>F-BUN</c:v>
                </c:pt>
                <c:pt idx="2">
                  <c:v>F-DRG</c:v>
                </c:pt>
                <c:pt idx="3">
                  <c:v>F-BUD</c:v>
                </c:pt>
                <c:pt idx="4">
                  <c:v>F-COS</c:v>
                </c:pt>
                <c:pt idx="5">
                  <c:v>GMEAN</c:v>
                </c:pt>
              </c:strCache>
            </c:strRef>
          </c:cat>
          <c:val>
            <c:numRef>
              <c:f>'pool-sweep'!$C$10:$C$15</c:f>
            </c:numRef>
          </c:val>
          <c:extLst>
            <c:ext xmlns:c16="http://schemas.microsoft.com/office/drawing/2014/chart" uri="{C3380CC4-5D6E-409C-BE32-E72D297353CC}">
              <c16:uniqueId val="{00000001-81CD-4D1B-9D2F-72C805277680}"/>
            </c:ext>
          </c:extLst>
        </c:ser>
        <c:ser>
          <c:idx val="2"/>
          <c:order val="2"/>
          <c:tx>
            <c:strRef>
              <c:f>'pool-sweep'!$D$9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'pool-sweep'!$A$10:$A$15</c:f>
              <c:strCache>
                <c:ptCount val="6"/>
                <c:pt idx="0">
                  <c:v>F-R10K</c:v>
                </c:pt>
                <c:pt idx="1">
                  <c:v>F-BUN</c:v>
                </c:pt>
                <c:pt idx="2">
                  <c:v>F-DRG</c:v>
                </c:pt>
                <c:pt idx="3">
                  <c:v>F-BUD</c:v>
                </c:pt>
                <c:pt idx="4">
                  <c:v>F-COS</c:v>
                </c:pt>
                <c:pt idx="5">
                  <c:v>GMEAN</c:v>
                </c:pt>
              </c:strCache>
            </c:strRef>
          </c:cat>
          <c:val>
            <c:numRef>
              <c:f>'pool-sweep'!$D$10:$D$15</c:f>
            </c:numRef>
          </c:val>
          <c:extLst>
            <c:ext xmlns:c16="http://schemas.microsoft.com/office/drawing/2014/chart" uri="{C3380CC4-5D6E-409C-BE32-E72D297353CC}">
              <c16:uniqueId val="{00000002-81CD-4D1B-9D2F-72C805277680}"/>
            </c:ext>
          </c:extLst>
        </c:ser>
        <c:ser>
          <c:idx val="3"/>
          <c:order val="3"/>
          <c:tx>
            <c:strRef>
              <c:f>'pool-sweep'!$E$9</c:f>
              <c:strCache>
                <c:ptCount val="1"/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'pool-sweep'!$A$10:$A$15</c:f>
              <c:strCache>
                <c:ptCount val="6"/>
                <c:pt idx="0">
                  <c:v>F-R10K</c:v>
                </c:pt>
                <c:pt idx="1">
                  <c:v>F-BUN</c:v>
                </c:pt>
                <c:pt idx="2">
                  <c:v>F-DRG</c:v>
                </c:pt>
                <c:pt idx="3">
                  <c:v>F-BUD</c:v>
                </c:pt>
                <c:pt idx="4">
                  <c:v>F-COS</c:v>
                </c:pt>
                <c:pt idx="5">
                  <c:v>GMEAN</c:v>
                </c:pt>
              </c:strCache>
            </c:strRef>
          </c:cat>
          <c:val>
            <c:numRef>
              <c:f>'pool-sweep'!$E$10:$E$15</c:f>
            </c:numRef>
          </c:val>
          <c:extLst>
            <c:ext xmlns:c16="http://schemas.microsoft.com/office/drawing/2014/chart" uri="{C3380CC4-5D6E-409C-BE32-E72D297353CC}">
              <c16:uniqueId val="{00000003-81CD-4D1B-9D2F-72C805277680}"/>
            </c:ext>
          </c:extLst>
        </c:ser>
        <c:ser>
          <c:idx val="4"/>
          <c:order val="4"/>
          <c:tx>
            <c:strRef>
              <c:f>'pool-sweep'!$F$9</c:f>
              <c:strCache>
                <c:ptCount val="1"/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'pool-sweep'!$A$10:$A$15</c:f>
              <c:strCache>
                <c:ptCount val="6"/>
                <c:pt idx="0">
                  <c:v>F-R10K</c:v>
                </c:pt>
                <c:pt idx="1">
                  <c:v>F-BUN</c:v>
                </c:pt>
                <c:pt idx="2">
                  <c:v>F-DRG</c:v>
                </c:pt>
                <c:pt idx="3">
                  <c:v>F-BUD</c:v>
                </c:pt>
                <c:pt idx="4">
                  <c:v>F-COS</c:v>
                </c:pt>
                <c:pt idx="5">
                  <c:v>GMEAN</c:v>
                </c:pt>
              </c:strCache>
            </c:strRef>
          </c:cat>
          <c:val>
            <c:numRef>
              <c:f>'pool-sweep'!$F$10:$F$15</c:f>
            </c:numRef>
          </c:val>
          <c:extLst>
            <c:ext xmlns:c16="http://schemas.microsoft.com/office/drawing/2014/chart" uri="{C3380CC4-5D6E-409C-BE32-E72D297353CC}">
              <c16:uniqueId val="{00000004-81CD-4D1B-9D2F-72C805277680}"/>
            </c:ext>
          </c:extLst>
        </c:ser>
        <c:ser>
          <c:idx val="5"/>
          <c:order val="5"/>
          <c:tx>
            <c:strRef>
              <c:f>'pool-sweep'!$G$9</c:f>
              <c:strCache>
                <c:ptCount val="1"/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'pool-sweep'!$A$10:$A$15</c:f>
              <c:strCache>
                <c:ptCount val="6"/>
                <c:pt idx="0">
                  <c:v>F-R10K</c:v>
                </c:pt>
                <c:pt idx="1">
                  <c:v>F-BUN</c:v>
                </c:pt>
                <c:pt idx="2">
                  <c:v>F-DRG</c:v>
                </c:pt>
                <c:pt idx="3">
                  <c:v>F-BUD</c:v>
                </c:pt>
                <c:pt idx="4">
                  <c:v>F-COS</c:v>
                </c:pt>
                <c:pt idx="5">
                  <c:v>GMEAN</c:v>
                </c:pt>
              </c:strCache>
            </c:strRef>
          </c:cat>
          <c:val>
            <c:numRef>
              <c:f>'pool-sweep'!$G$10:$G$15</c:f>
            </c:numRef>
          </c:val>
          <c:extLst>
            <c:ext xmlns:c16="http://schemas.microsoft.com/office/drawing/2014/chart" uri="{C3380CC4-5D6E-409C-BE32-E72D297353CC}">
              <c16:uniqueId val="{00000005-81CD-4D1B-9D2F-72C805277680}"/>
            </c:ext>
          </c:extLst>
        </c:ser>
        <c:ser>
          <c:idx val="6"/>
          <c:order val="6"/>
          <c:tx>
            <c:strRef>
              <c:f>'pool-sweep'!$H$9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'pool-sweep'!$A$10:$A$15</c:f>
              <c:strCache>
                <c:ptCount val="6"/>
                <c:pt idx="0">
                  <c:v>F-R10K</c:v>
                </c:pt>
                <c:pt idx="1">
                  <c:v>F-BUN</c:v>
                </c:pt>
                <c:pt idx="2">
                  <c:v>F-DRG</c:v>
                </c:pt>
                <c:pt idx="3">
                  <c:v>F-BUD</c:v>
                </c:pt>
                <c:pt idx="4">
                  <c:v>F-COS</c:v>
                </c:pt>
                <c:pt idx="5">
                  <c:v>GMEAN</c:v>
                </c:pt>
              </c:strCache>
            </c:strRef>
          </c:cat>
          <c:val>
            <c:numRef>
              <c:f>'pool-sweep'!$H$10:$H$15</c:f>
              <c:numCache>
                <c:formatCode>General</c:formatCode>
                <c:ptCount val="6"/>
                <c:pt idx="0">
                  <c:v>0.25084109840000002</c:v>
                </c:pt>
                <c:pt idx="1">
                  <c:v>0.31002912519999998</c:v>
                </c:pt>
                <c:pt idx="2">
                  <c:v>0.32769358510000002</c:v>
                </c:pt>
                <c:pt idx="3">
                  <c:v>0.36195188960000002</c:v>
                </c:pt>
                <c:pt idx="4">
                  <c:v>0.36607494460000001</c:v>
                </c:pt>
                <c:pt idx="5">
                  <c:v>0.32040404951852913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1CD-4D1B-9D2F-72C805277680}"/>
            </c:ext>
          </c:extLst>
        </c:ser>
        <c:ser>
          <c:idx val="7"/>
          <c:order val="7"/>
          <c:tx>
            <c:strRef>
              <c:f>'pool-sweep'!$I$9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'pool-sweep'!$A$10:$A$15</c:f>
              <c:strCache>
                <c:ptCount val="6"/>
                <c:pt idx="0">
                  <c:v>F-R10K</c:v>
                </c:pt>
                <c:pt idx="1">
                  <c:v>F-BUN</c:v>
                </c:pt>
                <c:pt idx="2">
                  <c:v>F-DRG</c:v>
                </c:pt>
                <c:pt idx="3">
                  <c:v>F-BUD</c:v>
                </c:pt>
                <c:pt idx="4">
                  <c:v>F-COS</c:v>
                </c:pt>
                <c:pt idx="5">
                  <c:v>GMEAN</c:v>
                </c:pt>
              </c:strCache>
            </c:strRef>
          </c:cat>
          <c:val>
            <c:numRef>
              <c:f>'pool-sweep'!$I$10:$I$15</c:f>
              <c:numCache>
                <c:formatCode>General</c:formatCode>
                <c:ptCount val="6"/>
                <c:pt idx="0">
                  <c:v>0.81492416499999998</c:v>
                </c:pt>
                <c:pt idx="1">
                  <c:v>0.85185237820000004</c:v>
                </c:pt>
                <c:pt idx="2">
                  <c:v>0.91920431339999997</c:v>
                </c:pt>
                <c:pt idx="3">
                  <c:v>1.0420642339999999</c:v>
                </c:pt>
                <c:pt idx="4">
                  <c:v>1.1862749829999999</c:v>
                </c:pt>
                <c:pt idx="5">
                  <c:v>0.95366246659665976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1CD-4D1B-9D2F-72C805277680}"/>
            </c:ext>
          </c:extLst>
        </c:ser>
        <c:ser>
          <c:idx val="8"/>
          <c:order val="8"/>
          <c:tx>
            <c:strRef>
              <c:f>'pool-sweep'!$J$9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'pool-sweep'!$A$10:$A$15</c:f>
              <c:strCache>
                <c:ptCount val="6"/>
                <c:pt idx="0">
                  <c:v>F-R10K</c:v>
                </c:pt>
                <c:pt idx="1">
                  <c:v>F-BUN</c:v>
                </c:pt>
                <c:pt idx="2">
                  <c:v>F-DRG</c:v>
                </c:pt>
                <c:pt idx="3">
                  <c:v>F-BUD</c:v>
                </c:pt>
                <c:pt idx="4">
                  <c:v>F-COS</c:v>
                </c:pt>
                <c:pt idx="5">
                  <c:v>GMEAN</c:v>
                </c:pt>
              </c:strCache>
            </c:strRef>
          </c:cat>
          <c:val>
            <c:numRef>
              <c:f>'pool-sweep'!$J$10:$J$15</c:f>
              <c:numCache>
                <c:formatCode>General</c:formatCode>
                <c:ptCount val="6"/>
                <c:pt idx="0">
                  <c:v>1.129471363</c:v>
                </c:pt>
                <c:pt idx="1">
                  <c:v>1.1201472560000001</c:v>
                </c:pt>
                <c:pt idx="2">
                  <c:v>1.1450587329999999</c:v>
                </c:pt>
                <c:pt idx="3">
                  <c:v>1.2127194590000001</c:v>
                </c:pt>
                <c:pt idx="4">
                  <c:v>1.213796299</c:v>
                </c:pt>
                <c:pt idx="5">
                  <c:v>1.1635280360589213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1CD-4D1B-9D2F-72C805277680}"/>
            </c:ext>
          </c:extLst>
        </c:ser>
        <c:ser>
          <c:idx val="9"/>
          <c:order val="9"/>
          <c:tx>
            <c:strRef>
              <c:f>'pool-sweep'!$K$9</c:f>
              <c:strCache>
                <c:ptCount val="1"/>
                <c:pt idx="0">
                  <c:v>32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'pool-sweep'!$A$10:$A$15</c:f>
              <c:strCache>
                <c:ptCount val="6"/>
                <c:pt idx="0">
                  <c:v>F-R10K</c:v>
                </c:pt>
                <c:pt idx="1">
                  <c:v>F-BUN</c:v>
                </c:pt>
                <c:pt idx="2">
                  <c:v>F-DRG</c:v>
                </c:pt>
                <c:pt idx="3">
                  <c:v>F-BUD</c:v>
                </c:pt>
                <c:pt idx="4">
                  <c:v>F-COS</c:v>
                </c:pt>
                <c:pt idx="5">
                  <c:v>GMEAN</c:v>
                </c:pt>
              </c:strCache>
            </c:strRef>
          </c:cat>
          <c:val>
            <c:numRef>
              <c:f>'pool-sweep'!$K$10:$K$15</c:f>
              <c:numCache>
                <c:formatCode>General</c:formatCode>
                <c:ptCount val="6"/>
                <c:pt idx="0">
                  <c:v>1.2011993160000001</c:v>
                </c:pt>
                <c:pt idx="1">
                  <c:v>1.1427430599999999</c:v>
                </c:pt>
                <c:pt idx="2">
                  <c:v>1.157659671</c:v>
                </c:pt>
                <c:pt idx="3">
                  <c:v>1.244740355</c:v>
                </c:pt>
                <c:pt idx="4">
                  <c:v>1.1993785130000001</c:v>
                </c:pt>
                <c:pt idx="5">
                  <c:v>1.1886005348764479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1CD-4D1B-9D2F-72C805277680}"/>
            </c:ext>
          </c:extLst>
        </c:ser>
        <c:ser>
          <c:idx val="10"/>
          <c:order val="10"/>
          <c:tx>
            <c:strRef>
              <c:f>'pool-sweep'!$L$9</c:f>
              <c:strCache>
                <c:ptCount val="1"/>
                <c:pt idx="0">
                  <c:v>64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'pool-sweep'!$A$10:$A$15</c:f>
              <c:strCache>
                <c:ptCount val="6"/>
                <c:pt idx="0">
                  <c:v>F-R10K</c:v>
                </c:pt>
                <c:pt idx="1">
                  <c:v>F-BUN</c:v>
                </c:pt>
                <c:pt idx="2">
                  <c:v>F-DRG</c:v>
                </c:pt>
                <c:pt idx="3">
                  <c:v>F-BUD</c:v>
                </c:pt>
                <c:pt idx="4">
                  <c:v>F-COS</c:v>
                </c:pt>
                <c:pt idx="5">
                  <c:v>GMEAN</c:v>
                </c:pt>
              </c:strCache>
            </c:strRef>
          </c:cat>
          <c:val>
            <c:numRef>
              <c:f>'pool-sweep'!$L$10:$L$15</c:f>
              <c:numCache>
                <c:formatCode>General</c:formatCode>
                <c:ptCount val="6"/>
                <c:pt idx="0">
                  <c:v>1.2011993160000001</c:v>
                </c:pt>
                <c:pt idx="1">
                  <c:v>1.1427430599999999</c:v>
                </c:pt>
                <c:pt idx="2">
                  <c:v>1.157659671</c:v>
                </c:pt>
                <c:pt idx="3">
                  <c:v>1.244740355</c:v>
                </c:pt>
                <c:pt idx="4">
                  <c:v>1.1993785130000001</c:v>
                </c:pt>
                <c:pt idx="5">
                  <c:v>1.1886005348764479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1CD-4D1B-9D2F-72C8052776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8587696"/>
        <c:axId val="242758624"/>
      </c:barChart>
      <c:catAx>
        <c:axId val="228587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2758624"/>
        <c:crosses val="autoZero"/>
        <c:auto val="1"/>
        <c:lblAlgn val="ctr"/>
        <c:lblOffset val="100"/>
        <c:noMultiLvlLbl val="0"/>
      </c:catAx>
      <c:valAx>
        <c:axId val="242758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8587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'L1miss-rate'!$B$2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'L1miss-rate'!$A$3:$A$23</c:f>
              <c:strCache>
                <c:ptCount val="21"/>
                <c:pt idx="0">
                  <c:v>S1M</c:v>
                </c:pt>
                <c:pt idx="1">
                  <c:v>S10K</c:v>
                </c:pt>
                <c:pt idx="2">
                  <c:v>LFM</c:v>
                </c:pt>
                <c:pt idx="3">
                  <c:v>MNT</c:v>
                </c:pt>
                <c:pt idx="4">
                  <c:v>FMNT</c:v>
                </c:pt>
                <c:pt idx="5">
                  <c:v>NYT</c:v>
                </c:pt>
                <c:pt idx="6">
                  <c:v>GST</c:v>
                </c:pt>
                <c:pt idx="7">
                  <c:v>GLV</c:v>
                </c:pt>
                <c:pt idx="8">
                  <c:v>D1B</c:v>
                </c:pt>
                <c:pt idx="9">
                  <c:v>B-R10K</c:v>
                </c:pt>
                <c:pt idx="10">
                  <c:v>B-BUN</c:v>
                </c:pt>
                <c:pt idx="11">
                  <c:v>B-DRG</c:v>
                </c:pt>
                <c:pt idx="12">
                  <c:v>B-BUD</c:v>
                </c:pt>
                <c:pt idx="13">
                  <c:v>B-COS</c:v>
                </c:pt>
                <c:pt idx="14">
                  <c:v>F-R10K</c:v>
                </c:pt>
                <c:pt idx="15">
                  <c:v>F-BUN</c:v>
                </c:pt>
                <c:pt idx="16">
                  <c:v>F-DRG</c:v>
                </c:pt>
                <c:pt idx="17">
                  <c:v>F-BUD</c:v>
                </c:pt>
                <c:pt idx="18">
                  <c:v>F-COS</c:v>
                </c:pt>
                <c:pt idx="19">
                  <c:v>B+1M</c:v>
                </c:pt>
                <c:pt idx="20">
                  <c:v>B+10K</c:v>
                </c:pt>
              </c:strCache>
            </c:strRef>
          </c:cat>
          <c:val>
            <c:numRef>
              <c:f>'L1miss-rate'!$B$3:$B$23</c:f>
              <c:numCache>
                <c:formatCode>General</c:formatCode>
                <c:ptCount val="21"/>
                <c:pt idx="0">
                  <c:v>0.89300000000000002</c:v>
                </c:pt>
                <c:pt idx="1">
                  <c:v>0.76500000000000001</c:v>
                </c:pt>
                <c:pt idx="2">
                  <c:v>0.59699999999999998</c:v>
                </c:pt>
                <c:pt idx="3">
                  <c:v>0.95199999999999996</c:v>
                </c:pt>
                <c:pt idx="4">
                  <c:v>0.94399999999999995</c:v>
                </c:pt>
                <c:pt idx="5">
                  <c:v>0.94199999999999995</c:v>
                </c:pt>
                <c:pt idx="6">
                  <c:v>0.93899999999999995</c:v>
                </c:pt>
                <c:pt idx="7">
                  <c:v>0.96</c:v>
                </c:pt>
                <c:pt idx="8">
                  <c:v>0.95699999999999996</c:v>
                </c:pt>
                <c:pt idx="9">
                  <c:v>0.182</c:v>
                </c:pt>
                <c:pt idx="10">
                  <c:v>0.191</c:v>
                </c:pt>
                <c:pt idx="11">
                  <c:v>0.122</c:v>
                </c:pt>
                <c:pt idx="12">
                  <c:v>0.153</c:v>
                </c:pt>
                <c:pt idx="13">
                  <c:v>8.7999999999999995E-2</c:v>
                </c:pt>
                <c:pt idx="14">
                  <c:v>8.4000000000000005E-2</c:v>
                </c:pt>
                <c:pt idx="15">
                  <c:v>7.2999999999999995E-2</c:v>
                </c:pt>
                <c:pt idx="16">
                  <c:v>4.7E-2</c:v>
                </c:pt>
                <c:pt idx="17">
                  <c:v>5.0999999999999997E-2</c:v>
                </c:pt>
                <c:pt idx="18">
                  <c:v>2.5000000000000001E-2</c:v>
                </c:pt>
                <c:pt idx="19">
                  <c:v>0.28399999999999997</c:v>
                </c:pt>
                <c:pt idx="20">
                  <c:v>0.109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EA-43A1-9DD4-FA05DAAF3253}"/>
            </c:ext>
          </c:extLst>
        </c:ser>
        <c:ser>
          <c:idx val="1"/>
          <c:order val="1"/>
          <c:tx>
            <c:strRef>
              <c:f>'L1miss-rate'!$C$2</c:f>
              <c:strCache>
                <c:ptCount val="1"/>
                <c:pt idx="0">
                  <c:v>HSU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'L1miss-rate'!$A$3:$A$23</c:f>
              <c:strCache>
                <c:ptCount val="21"/>
                <c:pt idx="0">
                  <c:v>S1M</c:v>
                </c:pt>
                <c:pt idx="1">
                  <c:v>S10K</c:v>
                </c:pt>
                <c:pt idx="2">
                  <c:v>LFM</c:v>
                </c:pt>
                <c:pt idx="3">
                  <c:v>MNT</c:v>
                </c:pt>
                <c:pt idx="4">
                  <c:v>FMNT</c:v>
                </c:pt>
                <c:pt idx="5">
                  <c:v>NYT</c:v>
                </c:pt>
                <c:pt idx="6">
                  <c:v>GST</c:v>
                </c:pt>
                <c:pt idx="7">
                  <c:v>GLV</c:v>
                </c:pt>
                <c:pt idx="8">
                  <c:v>D1B</c:v>
                </c:pt>
                <c:pt idx="9">
                  <c:v>B-R10K</c:v>
                </c:pt>
                <c:pt idx="10">
                  <c:v>B-BUN</c:v>
                </c:pt>
                <c:pt idx="11">
                  <c:v>B-DRG</c:v>
                </c:pt>
                <c:pt idx="12">
                  <c:v>B-BUD</c:v>
                </c:pt>
                <c:pt idx="13">
                  <c:v>B-COS</c:v>
                </c:pt>
                <c:pt idx="14">
                  <c:v>F-R10K</c:v>
                </c:pt>
                <c:pt idx="15">
                  <c:v>F-BUN</c:v>
                </c:pt>
                <c:pt idx="16">
                  <c:v>F-DRG</c:v>
                </c:pt>
                <c:pt idx="17">
                  <c:v>F-BUD</c:v>
                </c:pt>
                <c:pt idx="18">
                  <c:v>F-COS</c:v>
                </c:pt>
                <c:pt idx="19">
                  <c:v>B+1M</c:v>
                </c:pt>
                <c:pt idx="20">
                  <c:v>B+10K</c:v>
                </c:pt>
              </c:strCache>
            </c:strRef>
          </c:cat>
          <c:val>
            <c:numRef>
              <c:f>'L1miss-rate'!$C$3:$C$23</c:f>
              <c:numCache>
                <c:formatCode>General</c:formatCode>
                <c:ptCount val="21"/>
                <c:pt idx="0">
                  <c:v>0.91900000000000004</c:v>
                </c:pt>
                <c:pt idx="1">
                  <c:v>0.77500000000000002</c:v>
                </c:pt>
                <c:pt idx="2">
                  <c:v>0.71399999999999997</c:v>
                </c:pt>
                <c:pt idx="3">
                  <c:v>0.96799999999999997</c:v>
                </c:pt>
                <c:pt idx="4">
                  <c:v>0.96199999999999997</c:v>
                </c:pt>
                <c:pt idx="5">
                  <c:v>0.95699999999999996</c:v>
                </c:pt>
                <c:pt idx="6">
                  <c:v>0.96799999999999997</c:v>
                </c:pt>
                <c:pt idx="7">
                  <c:v>0.97199999999999998</c:v>
                </c:pt>
                <c:pt idx="8">
                  <c:v>0.96199999999999997</c:v>
                </c:pt>
                <c:pt idx="9">
                  <c:v>0.43</c:v>
                </c:pt>
                <c:pt idx="10">
                  <c:v>0.51300000000000001</c:v>
                </c:pt>
                <c:pt idx="11">
                  <c:v>0.33500000000000002</c:v>
                </c:pt>
                <c:pt idx="12">
                  <c:v>0.41399999999999998</c:v>
                </c:pt>
                <c:pt idx="13">
                  <c:v>0.23799999999999999</c:v>
                </c:pt>
                <c:pt idx="14">
                  <c:v>8.4000000000000005E-2</c:v>
                </c:pt>
                <c:pt idx="15">
                  <c:v>7.2999999999999995E-2</c:v>
                </c:pt>
                <c:pt idx="16">
                  <c:v>4.7E-2</c:v>
                </c:pt>
                <c:pt idx="17">
                  <c:v>5.0999999999999997E-2</c:v>
                </c:pt>
                <c:pt idx="18">
                  <c:v>2.5000000000000001E-2</c:v>
                </c:pt>
                <c:pt idx="19">
                  <c:v>0.35199999999999998</c:v>
                </c:pt>
                <c:pt idx="20">
                  <c:v>0.13700000000000001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EA-43A1-9DD4-FA05DAAF32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36904799"/>
        <c:axId val="2136908159"/>
      </c:barChart>
      <c:catAx>
        <c:axId val="21369047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6908159"/>
        <c:crosses val="autoZero"/>
        <c:auto val="1"/>
        <c:lblAlgn val="ctr"/>
        <c:lblOffset val="100"/>
        <c:noMultiLvlLbl val="0"/>
      </c:catAx>
      <c:valAx>
        <c:axId val="2136908159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L1D Miss Rate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69047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3449998098063833"/>
          <c:y val="3.0040874783802133E-2"/>
          <c:w val="0.31349175103112115"/>
          <c:h val="0.12989278333020191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rowLocality!$B$1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rowLocality!$A$2:$A$23</c:f>
              <c:strCache>
                <c:ptCount val="22"/>
                <c:pt idx="1">
                  <c:v>S1M</c:v>
                </c:pt>
                <c:pt idx="2">
                  <c:v>S10K</c:v>
                </c:pt>
                <c:pt idx="3">
                  <c:v>LFM</c:v>
                </c:pt>
                <c:pt idx="4">
                  <c:v>MNT</c:v>
                </c:pt>
                <c:pt idx="5">
                  <c:v>FMNT</c:v>
                </c:pt>
                <c:pt idx="6">
                  <c:v>NYT</c:v>
                </c:pt>
                <c:pt idx="7">
                  <c:v>GST</c:v>
                </c:pt>
                <c:pt idx="8">
                  <c:v>GLV</c:v>
                </c:pt>
                <c:pt idx="9">
                  <c:v>D1B</c:v>
                </c:pt>
                <c:pt idx="10">
                  <c:v>B-R10K</c:v>
                </c:pt>
                <c:pt idx="11">
                  <c:v>B-BUN</c:v>
                </c:pt>
                <c:pt idx="12">
                  <c:v>B-DRG</c:v>
                </c:pt>
                <c:pt idx="13">
                  <c:v>B-BUD</c:v>
                </c:pt>
                <c:pt idx="14">
                  <c:v>B-COS</c:v>
                </c:pt>
                <c:pt idx="15">
                  <c:v>F-R10K</c:v>
                </c:pt>
                <c:pt idx="16">
                  <c:v>F-BUN</c:v>
                </c:pt>
                <c:pt idx="17">
                  <c:v>F-DRG</c:v>
                </c:pt>
                <c:pt idx="18">
                  <c:v>F-BUD</c:v>
                </c:pt>
                <c:pt idx="19">
                  <c:v>F-COS</c:v>
                </c:pt>
                <c:pt idx="20">
                  <c:v>B+1M</c:v>
                </c:pt>
                <c:pt idx="21">
                  <c:v>B+10K</c:v>
                </c:pt>
              </c:strCache>
            </c:strRef>
          </c:cat>
          <c:val>
            <c:numRef>
              <c:f>rowLocality!$B$2:$B$23</c:f>
              <c:numCache>
                <c:formatCode>General</c:formatCode>
                <c:ptCount val="22"/>
                <c:pt idx="1">
                  <c:v>7.7109045119999999</c:v>
                </c:pt>
                <c:pt idx="2">
                  <c:v>9.1790281329999992</c:v>
                </c:pt>
                <c:pt idx="3">
                  <c:v>4.3596148279999998</c:v>
                </c:pt>
                <c:pt idx="4">
                  <c:v>6.1663667770000004</c:v>
                </c:pt>
                <c:pt idx="5">
                  <c:v>6.0596723969999999</c:v>
                </c:pt>
                <c:pt idx="6">
                  <c:v>7.919581398</c:v>
                </c:pt>
                <c:pt idx="7">
                  <c:v>7.5017731359999997</c:v>
                </c:pt>
                <c:pt idx="8">
                  <c:v>4.8519972930000002</c:v>
                </c:pt>
                <c:pt idx="9">
                  <c:v>5.870409327</c:v>
                </c:pt>
                <c:pt idx="10">
                  <c:v>30.09375</c:v>
                </c:pt>
                <c:pt idx="11">
                  <c:v>1.209711736</c:v>
                </c:pt>
                <c:pt idx="12">
                  <c:v>1.4991021389999999</c:v>
                </c:pt>
                <c:pt idx="13">
                  <c:v>1.3990568910000001</c:v>
                </c:pt>
                <c:pt idx="14">
                  <c:v>1.623949648</c:v>
                </c:pt>
                <c:pt idx="15">
                  <c:v>26</c:v>
                </c:pt>
                <c:pt idx="16">
                  <c:v>43.111111110000003</c:v>
                </c:pt>
                <c:pt idx="17">
                  <c:v>2.4309278349999999</c:v>
                </c:pt>
                <c:pt idx="18">
                  <c:v>2.0122324159999998</c:v>
                </c:pt>
                <c:pt idx="19">
                  <c:v>6.054878049</c:v>
                </c:pt>
                <c:pt idx="20">
                  <c:v>5.4331210189999997</c:v>
                </c:pt>
                <c:pt idx="21">
                  <c:v>29.625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9F-49C9-8987-F33B62656E2A}"/>
            </c:ext>
          </c:extLst>
        </c:ser>
        <c:ser>
          <c:idx val="1"/>
          <c:order val="1"/>
          <c:tx>
            <c:strRef>
              <c:f>rowLocality!$C$1</c:f>
              <c:strCache>
                <c:ptCount val="1"/>
                <c:pt idx="0">
                  <c:v>HSU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rowLocality!$A$2:$A$23</c:f>
              <c:strCache>
                <c:ptCount val="22"/>
                <c:pt idx="1">
                  <c:v>S1M</c:v>
                </c:pt>
                <c:pt idx="2">
                  <c:v>S10K</c:v>
                </c:pt>
                <c:pt idx="3">
                  <c:v>LFM</c:v>
                </c:pt>
                <c:pt idx="4">
                  <c:v>MNT</c:v>
                </c:pt>
                <c:pt idx="5">
                  <c:v>FMNT</c:v>
                </c:pt>
                <c:pt idx="6">
                  <c:v>NYT</c:v>
                </c:pt>
                <c:pt idx="7">
                  <c:v>GST</c:v>
                </c:pt>
                <c:pt idx="8">
                  <c:v>GLV</c:v>
                </c:pt>
                <c:pt idx="9">
                  <c:v>D1B</c:v>
                </c:pt>
                <c:pt idx="10">
                  <c:v>B-R10K</c:v>
                </c:pt>
                <c:pt idx="11">
                  <c:v>B-BUN</c:v>
                </c:pt>
                <c:pt idx="12">
                  <c:v>B-DRG</c:v>
                </c:pt>
                <c:pt idx="13">
                  <c:v>B-BUD</c:v>
                </c:pt>
                <c:pt idx="14">
                  <c:v>B-COS</c:v>
                </c:pt>
                <c:pt idx="15">
                  <c:v>F-R10K</c:v>
                </c:pt>
                <c:pt idx="16">
                  <c:v>F-BUN</c:v>
                </c:pt>
                <c:pt idx="17">
                  <c:v>F-DRG</c:v>
                </c:pt>
                <c:pt idx="18">
                  <c:v>F-BUD</c:v>
                </c:pt>
                <c:pt idx="19">
                  <c:v>F-COS</c:v>
                </c:pt>
                <c:pt idx="20">
                  <c:v>B+1M</c:v>
                </c:pt>
                <c:pt idx="21">
                  <c:v>B+10K</c:v>
                </c:pt>
              </c:strCache>
            </c:strRef>
          </c:cat>
          <c:val>
            <c:numRef>
              <c:f>rowLocality!$C$2:$C$23</c:f>
              <c:numCache>
                <c:formatCode>General</c:formatCode>
                <c:ptCount val="22"/>
                <c:pt idx="1">
                  <c:v>7.8231719039999996</c:v>
                </c:pt>
                <c:pt idx="2">
                  <c:v>8.9949874689999998</c:v>
                </c:pt>
                <c:pt idx="3">
                  <c:v>4.3516626819999997</c:v>
                </c:pt>
                <c:pt idx="4">
                  <c:v>4.9603809590000001</c:v>
                </c:pt>
                <c:pt idx="5">
                  <c:v>4.8900512770000004</c:v>
                </c:pt>
                <c:pt idx="6">
                  <c:v>7.8370606020000002</c:v>
                </c:pt>
                <c:pt idx="7">
                  <c:v>5.2432729870000001</c:v>
                </c:pt>
                <c:pt idx="8">
                  <c:v>6.15727812</c:v>
                </c:pt>
                <c:pt idx="9">
                  <c:v>5.7425356450000002</c:v>
                </c:pt>
                <c:pt idx="10">
                  <c:v>32.1</c:v>
                </c:pt>
                <c:pt idx="11">
                  <c:v>1.285685475</c:v>
                </c:pt>
                <c:pt idx="12">
                  <c:v>1.727454566</c:v>
                </c:pt>
                <c:pt idx="13">
                  <c:v>1.7166416790000001</c:v>
                </c:pt>
                <c:pt idx="14">
                  <c:v>1.7157356029999999</c:v>
                </c:pt>
                <c:pt idx="15">
                  <c:v>26</c:v>
                </c:pt>
                <c:pt idx="16">
                  <c:v>43.111111110000003</c:v>
                </c:pt>
                <c:pt idx="17">
                  <c:v>2.4821052629999998</c:v>
                </c:pt>
                <c:pt idx="18">
                  <c:v>1.9730134930000001</c:v>
                </c:pt>
                <c:pt idx="19">
                  <c:v>6.1677018629999996</c:v>
                </c:pt>
                <c:pt idx="20">
                  <c:v>5.3222748820000003</c:v>
                </c:pt>
                <c:pt idx="21">
                  <c:v>23.625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9F-49C9-8987-F33B62656E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742336"/>
        <c:axId val="2020370351"/>
      </c:barChart>
      <c:catAx>
        <c:axId val="81742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0370351"/>
        <c:crosses val="autoZero"/>
        <c:auto val="1"/>
        <c:lblAlgn val="ctr"/>
        <c:lblOffset val="100"/>
        <c:noMultiLvlLbl val="0"/>
      </c:catAx>
      <c:valAx>
        <c:axId val="2020370351"/>
        <c:scaling>
          <c:orientation val="minMax"/>
          <c:max val="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 Req. per Row Activation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742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3792004260337024"/>
          <c:y val="4.9634618133548802E-2"/>
          <c:w val="0.31349175103112109"/>
          <c:h val="0.21306967310904318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main!$C$1</c:f>
              <c:strCache>
                <c:ptCount val="1"/>
                <c:pt idx="0">
                  <c:v>Speedup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77C-480F-B895-523A06DA2FE8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77C-480F-B895-523A06DA2FE8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77C-480F-B895-523A06DA2FE8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77C-480F-B895-523A06DA2FE8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77C-480F-B895-523A06DA2FE8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77C-480F-B895-523A06DA2FE8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77C-480F-B895-523A06DA2FE8}"/>
              </c:ext>
            </c:extLst>
          </c:dPt>
          <c:dPt>
            <c:idx val="7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77C-480F-B895-523A06DA2FE8}"/>
              </c:ext>
            </c:extLst>
          </c:dPt>
          <c:dPt>
            <c:idx val="8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C77C-480F-B895-523A06DA2FE8}"/>
              </c:ext>
            </c:extLst>
          </c:dPt>
          <c:dPt>
            <c:idx val="9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C77C-480F-B895-523A06DA2FE8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C77C-480F-B895-523A06DA2FE8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C77C-480F-B895-523A06DA2FE8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C77C-480F-B895-523A06DA2FE8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C77C-480F-B895-523A06DA2FE8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C77C-480F-B895-523A06DA2FE8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C77C-480F-B895-523A06DA2FE8}"/>
              </c:ext>
            </c:extLst>
          </c:dPt>
          <c:dPt>
            <c:idx val="18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C77C-480F-B895-523A06DA2FE8}"/>
              </c:ext>
            </c:extLst>
          </c:dPt>
          <c:dPt>
            <c:idx val="19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C77C-480F-B895-523A06DA2FE8}"/>
              </c:ext>
            </c:extLst>
          </c:dPt>
          <c:dPt>
            <c:idx val="20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C77C-480F-B895-523A06DA2FE8}"/>
              </c:ext>
            </c:extLst>
          </c:dPt>
          <c:dPt>
            <c:idx val="21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C77C-480F-B895-523A06DA2FE8}"/>
              </c:ext>
            </c:extLst>
          </c:dPt>
          <c:dPt>
            <c:idx val="22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C77C-480F-B895-523A06DA2FE8}"/>
              </c:ext>
            </c:extLst>
          </c:dPt>
          <c:dPt>
            <c:idx val="23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C77C-480F-B895-523A06DA2FE8}"/>
              </c:ext>
            </c:extLst>
          </c:dPt>
          <c:dPt>
            <c:idx val="25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D-C77C-480F-B895-523A06DA2FE8}"/>
              </c:ext>
            </c:extLst>
          </c:dPt>
          <c:dPt>
            <c:idx val="26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F-C77C-480F-B895-523A06DA2FE8}"/>
              </c:ext>
            </c:extLst>
          </c:dPt>
          <c:dPt>
            <c:idx val="27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1-C77C-480F-B895-523A06DA2FE8}"/>
              </c:ext>
            </c:extLst>
          </c:dPt>
          <c:cat>
            <c:multiLvlStrRef>
              <c:f>main!$A$2:$B$29</c:f>
              <c:multiLvlStrCache>
                <c:ptCount val="28"/>
                <c:lvl>
                  <c:pt idx="0">
                    <c:v>S1M</c:v>
                  </c:pt>
                  <c:pt idx="1">
                    <c:v>S10K</c:v>
                  </c:pt>
                  <c:pt idx="2">
                    <c:v>LFM</c:v>
                  </c:pt>
                  <c:pt idx="3">
                    <c:v>MNT</c:v>
                  </c:pt>
                  <c:pt idx="4">
                    <c:v>FMNT</c:v>
                  </c:pt>
                  <c:pt idx="5">
                    <c:v>NYT</c:v>
                  </c:pt>
                  <c:pt idx="6">
                    <c:v>GST</c:v>
                  </c:pt>
                  <c:pt idx="7">
                    <c:v>GLV</c:v>
                  </c:pt>
                  <c:pt idx="8">
                    <c:v>D1B</c:v>
                  </c:pt>
                  <c:pt idx="9">
                    <c:v>GMEAN</c:v>
                  </c:pt>
                  <c:pt idx="11">
                    <c:v>B-R10K</c:v>
                  </c:pt>
                  <c:pt idx="12">
                    <c:v>B-BUN</c:v>
                  </c:pt>
                  <c:pt idx="13">
                    <c:v>B-DRG</c:v>
                  </c:pt>
                  <c:pt idx="14">
                    <c:v>B-BUD</c:v>
                  </c:pt>
                  <c:pt idx="15">
                    <c:v>B-COS</c:v>
                  </c:pt>
                  <c:pt idx="16">
                    <c:v>GMEAN</c:v>
                  </c:pt>
                  <c:pt idx="18">
                    <c:v>F-R10K</c:v>
                  </c:pt>
                  <c:pt idx="19">
                    <c:v>F-BUN</c:v>
                  </c:pt>
                  <c:pt idx="20">
                    <c:v>F-DRG</c:v>
                  </c:pt>
                  <c:pt idx="21">
                    <c:v>F-BUD</c:v>
                  </c:pt>
                  <c:pt idx="22">
                    <c:v>F-COS</c:v>
                  </c:pt>
                  <c:pt idx="23">
                    <c:v>GMEAN</c:v>
                  </c:pt>
                  <c:pt idx="25">
                    <c:v>B+1M</c:v>
                  </c:pt>
                  <c:pt idx="26">
                    <c:v>B+10K</c:v>
                  </c:pt>
                  <c:pt idx="27">
                    <c:v>GMEAN</c:v>
                  </c:pt>
                </c:lvl>
                <c:lvl>
                  <c:pt idx="0">
                    <c:v>GGNN (65-960 dimensions)</c:v>
                  </c:pt>
                  <c:pt idx="11">
                    <c:v>BVH-NN (3-dim.)</c:v>
                  </c:pt>
                  <c:pt idx="18">
                    <c:v>FLANN (3-dim.)</c:v>
                  </c:pt>
                  <c:pt idx="25">
                    <c:v>B+ (1-dim.)</c:v>
                  </c:pt>
                </c:lvl>
              </c:multiLvlStrCache>
            </c:multiLvlStrRef>
          </c:cat>
          <c:val>
            <c:numRef>
              <c:f>main!$C$2:$C$29</c:f>
              <c:numCache>
                <c:formatCode>General</c:formatCode>
                <c:ptCount val="28"/>
                <c:pt idx="0">
                  <c:v>1.2614810830000001</c:v>
                </c:pt>
                <c:pt idx="1">
                  <c:v>1.1740097869999999</c:v>
                </c:pt>
                <c:pt idx="2">
                  <c:v>1.175695215</c:v>
                </c:pt>
                <c:pt idx="3">
                  <c:v>1.2417892509999999</c:v>
                </c:pt>
                <c:pt idx="4">
                  <c:v>1.1516038099999999</c:v>
                </c:pt>
                <c:pt idx="5">
                  <c:v>1.4624240660000001</c:v>
                </c:pt>
                <c:pt idx="6">
                  <c:v>1.2823917570000001</c:v>
                </c:pt>
                <c:pt idx="7">
                  <c:v>1.4612792370000001</c:v>
                </c:pt>
                <c:pt idx="8">
                  <c:v>1.0781723940000001</c:v>
                </c:pt>
                <c:pt idx="9">
                  <c:v>1.2482498375896429</c:v>
                </c:pt>
                <c:pt idx="11">
                  <c:v>1.5600817499999999</c:v>
                </c:pt>
                <c:pt idx="12">
                  <c:v>1.2513459069999999</c:v>
                </c:pt>
                <c:pt idx="13">
                  <c:v>1.3543902619999999</c:v>
                </c:pt>
                <c:pt idx="14">
                  <c:v>1.2163548740000001</c:v>
                </c:pt>
                <c:pt idx="15">
                  <c:v>1.3376866590000001</c:v>
                </c:pt>
                <c:pt idx="16">
                  <c:v>1.3388645739837153</c:v>
                </c:pt>
                <c:pt idx="18">
                  <c:v>1.129471363</c:v>
                </c:pt>
                <c:pt idx="19">
                  <c:v>1.1201472560000001</c:v>
                </c:pt>
                <c:pt idx="20">
                  <c:v>1.1450587329999999</c:v>
                </c:pt>
                <c:pt idx="21">
                  <c:v>1.2127194590000001</c:v>
                </c:pt>
                <c:pt idx="22">
                  <c:v>1.213796299</c:v>
                </c:pt>
                <c:pt idx="23">
                  <c:v>1.1635280360589213</c:v>
                </c:pt>
                <c:pt idx="25">
                  <c:v>1.0860000000000001</c:v>
                </c:pt>
                <c:pt idx="26">
                  <c:v>1.1859999999999999</c:v>
                </c:pt>
                <c:pt idx="27">
                  <c:v>1.1348991144590783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2-C77C-480F-B895-523A06DA2F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929068479"/>
        <c:axId val="1186731839"/>
      </c:barChart>
      <c:catAx>
        <c:axId val="929068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6731839"/>
        <c:crosses val="autoZero"/>
        <c:auto val="1"/>
        <c:lblAlgn val="ctr"/>
        <c:lblOffset val="100"/>
        <c:noMultiLvlLbl val="0"/>
      </c:catAx>
      <c:valAx>
        <c:axId val="1186731839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Speedup over</a:t>
                </a:r>
                <a:r>
                  <a:rPr lang="en-US" sz="1400" baseline="0" dirty="0"/>
                  <a:t> non-RT Baseline</a:t>
                </a:r>
                <a:endParaRPr lang="en-US" sz="14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90684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main!$C$1</c:f>
              <c:strCache>
                <c:ptCount val="1"/>
                <c:pt idx="0">
                  <c:v>Speedup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77C-480F-B895-523A06DA2FE8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77C-480F-B895-523A06DA2FE8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77C-480F-B895-523A06DA2FE8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77C-480F-B895-523A06DA2FE8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77C-480F-B895-523A06DA2FE8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77C-480F-B895-523A06DA2FE8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77C-480F-B895-523A06DA2FE8}"/>
              </c:ext>
            </c:extLst>
          </c:dPt>
          <c:dPt>
            <c:idx val="7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77C-480F-B895-523A06DA2FE8}"/>
              </c:ext>
            </c:extLst>
          </c:dPt>
          <c:dPt>
            <c:idx val="8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C77C-480F-B895-523A06DA2FE8}"/>
              </c:ext>
            </c:extLst>
          </c:dPt>
          <c:dPt>
            <c:idx val="9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C77C-480F-B895-523A06DA2FE8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C77C-480F-B895-523A06DA2FE8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C77C-480F-B895-523A06DA2FE8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C77C-480F-B895-523A06DA2FE8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C77C-480F-B895-523A06DA2FE8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C77C-480F-B895-523A06DA2FE8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C77C-480F-B895-523A06DA2FE8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C77C-480F-B895-523A06DA2FE8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C77C-480F-B895-523A06DA2FE8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C77C-480F-B895-523A06DA2FE8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C77C-480F-B895-523A06DA2FE8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C77C-480F-B895-523A06DA2FE8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C77C-480F-B895-523A06DA2FE8}"/>
              </c:ext>
            </c:extLst>
          </c:dPt>
          <c:dPt>
            <c:idx val="25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D-C77C-480F-B895-523A06DA2FE8}"/>
              </c:ext>
            </c:extLst>
          </c:dPt>
          <c:dPt>
            <c:idx val="26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F-C77C-480F-B895-523A06DA2FE8}"/>
              </c:ext>
            </c:extLst>
          </c:dPt>
          <c:dPt>
            <c:idx val="27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1-C77C-480F-B895-523A06DA2FE8}"/>
              </c:ext>
            </c:extLst>
          </c:dPt>
          <c:cat>
            <c:multiLvlStrRef>
              <c:f>main!$A$2:$B$29</c:f>
              <c:multiLvlStrCache>
                <c:ptCount val="28"/>
                <c:lvl>
                  <c:pt idx="0">
                    <c:v>S1M</c:v>
                  </c:pt>
                  <c:pt idx="1">
                    <c:v>S10K</c:v>
                  </c:pt>
                  <c:pt idx="2">
                    <c:v>LFM</c:v>
                  </c:pt>
                  <c:pt idx="3">
                    <c:v>MNT</c:v>
                  </c:pt>
                  <c:pt idx="4">
                    <c:v>FMNT</c:v>
                  </c:pt>
                  <c:pt idx="5">
                    <c:v>NYT</c:v>
                  </c:pt>
                  <c:pt idx="6">
                    <c:v>GST</c:v>
                  </c:pt>
                  <c:pt idx="7">
                    <c:v>GLV</c:v>
                  </c:pt>
                  <c:pt idx="8">
                    <c:v>D1B</c:v>
                  </c:pt>
                  <c:pt idx="9">
                    <c:v>GMEAN</c:v>
                  </c:pt>
                  <c:pt idx="11">
                    <c:v>B-R10K</c:v>
                  </c:pt>
                  <c:pt idx="12">
                    <c:v>B-BUN</c:v>
                  </c:pt>
                  <c:pt idx="13">
                    <c:v>B-DRG</c:v>
                  </c:pt>
                  <c:pt idx="14">
                    <c:v>B-BUD</c:v>
                  </c:pt>
                  <c:pt idx="15">
                    <c:v>B-COS</c:v>
                  </c:pt>
                  <c:pt idx="16">
                    <c:v>GMEAN</c:v>
                  </c:pt>
                  <c:pt idx="18">
                    <c:v>F-R10K</c:v>
                  </c:pt>
                  <c:pt idx="19">
                    <c:v>F-BUN</c:v>
                  </c:pt>
                  <c:pt idx="20">
                    <c:v>F-DRG</c:v>
                  </c:pt>
                  <c:pt idx="21">
                    <c:v>F-BUD</c:v>
                  </c:pt>
                  <c:pt idx="22">
                    <c:v>F-COS</c:v>
                  </c:pt>
                  <c:pt idx="23">
                    <c:v>GMEAN</c:v>
                  </c:pt>
                  <c:pt idx="25">
                    <c:v>B+1M</c:v>
                  </c:pt>
                  <c:pt idx="26">
                    <c:v>B+10K</c:v>
                  </c:pt>
                  <c:pt idx="27">
                    <c:v>GMEAN</c:v>
                  </c:pt>
                </c:lvl>
                <c:lvl>
                  <c:pt idx="0">
                    <c:v>GGNN (65-960 dimensions)</c:v>
                  </c:pt>
                  <c:pt idx="11">
                    <c:v>BVH-NN (3-dim.)</c:v>
                  </c:pt>
                  <c:pt idx="18">
                    <c:v>FLANN (3-dim.)</c:v>
                  </c:pt>
                  <c:pt idx="25">
                    <c:v>B+ (1-dim.)</c:v>
                  </c:pt>
                </c:lvl>
              </c:multiLvlStrCache>
            </c:multiLvlStrRef>
          </c:cat>
          <c:val>
            <c:numRef>
              <c:f>main!$C$2:$C$29</c:f>
              <c:numCache>
                <c:formatCode>General</c:formatCode>
                <c:ptCount val="28"/>
                <c:pt idx="0">
                  <c:v>1.2614810830000001</c:v>
                </c:pt>
                <c:pt idx="1">
                  <c:v>1.1740097869999999</c:v>
                </c:pt>
                <c:pt idx="2">
                  <c:v>1.175695215</c:v>
                </c:pt>
                <c:pt idx="3">
                  <c:v>1.2417892509999999</c:v>
                </c:pt>
                <c:pt idx="4">
                  <c:v>1.1516038099999999</c:v>
                </c:pt>
                <c:pt idx="5">
                  <c:v>1.4624240660000001</c:v>
                </c:pt>
                <c:pt idx="6">
                  <c:v>1.2823917570000001</c:v>
                </c:pt>
                <c:pt idx="7">
                  <c:v>1.4612792370000001</c:v>
                </c:pt>
                <c:pt idx="8">
                  <c:v>1.0781723940000001</c:v>
                </c:pt>
                <c:pt idx="9">
                  <c:v>1.2482498375896429</c:v>
                </c:pt>
                <c:pt idx="11">
                  <c:v>1.5600817499999999</c:v>
                </c:pt>
                <c:pt idx="12">
                  <c:v>1.2513459069999999</c:v>
                </c:pt>
                <c:pt idx="13">
                  <c:v>1.3543902619999999</c:v>
                </c:pt>
                <c:pt idx="14">
                  <c:v>1.2163548740000001</c:v>
                </c:pt>
                <c:pt idx="15">
                  <c:v>1.3376866590000001</c:v>
                </c:pt>
                <c:pt idx="16">
                  <c:v>1.3388645739837153</c:v>
                </c:pt>
                <c:pt idx="18">
                  <c:v>1.129471363</c:v>
                </c:pt>
                <c:pt idx="19">
                  <c:v>1.1201472560000001</c:v>
                </c:pt>
                <c:pt idx="20">
                  <c:v>1.1450587329999999</c:v>
                </c:pt>
                <c:pt idx="21">
                  <c:v>1.2127194590000001</c:v>
                </c:pt>
                <c:pt idx="22">
                  <c:v>1.213796299</c:v>
                </c:pt>
                <c:pt idx="23">
                  <c:v>1.1635280360589213</c:v>
                </c:pt>
                <c:pt idx="25">
                  <c:v>1.0860000000000001</c:v>
                </c:pt>
                <c:pt idx="26">
                  <c:v>1.1859999999999999</c:v>
                </c:pt>
                <c:pt idx="27">
                  <c:v>1.1348991144590783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2-C77C-480F-B895-523A06DA2F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929068479"/>
        <c:axId val="1186731839"/>
      </c:barChart>
      <c:catAx>
        <c:axId val="929068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6731839"/>
        <c:crosses val="autoZero"/>
        <c:auto val="1"/>
        <c:lblAlgn val="ctr"/>
        <c:lblOffset val="100"/>
        <c:noMultiLvlLbl val="0"/>
      </c:catAx>
      <c:valAx>
        <c:axId val="1186731839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Speedup </a:t>
                </a:r>
                <a:r>
                  <a:rPr lang="en-US" sz="1400" b="0" i="0" u="none" strike="noStrike" kern="1200" baseline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over non-RT Baseline</a:t>
                </a:r>
                <a:endParaRPr lang="en-US" sz="14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90684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main!$C$1</c:f>
              <c:strCache>
                <c:ptCount val="1"/>
                <c:pt idx="0">
                  <c:v>Speedup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77C-480F-B895-523A06DA2FE8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77C-480F-B895-523A06DA2FE8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77C-480F-B895-523A06DA2FE8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77C-480F-B895-523A06DA2FE8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77C-480F-B895-523A06DA2FE8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77C-480F-B895-523A06DA2FE8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77C-480F-B895-523A06DA2FE8}"/>
              </c:ext>
            </c:extLst>
          </c:dPt>
          <c:dPt>
            <c:idx val="7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77C-480F-B895-523A06DA2FE8}"/>
              </c:ext>
            </c:extLst>
          </c:dPt>
          <c:dPt>
            <c:idx val="8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C77C-480F-B895-523A06DA2FE8}"/>
              </c:ext>
            </c:extLst>
          </c:dPt>
          <c:dPt>
            <c:idx val="9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C77C-480F-B895-523A06DA2FE8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C77C-480F-B895-523A06DA2FE8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C77C-480F-B895-523A06DA2FE8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C77C-480F-B895-523A06DA2FE8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C77C-480F-B895-523A06DA2FE8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C77C-480F-B895-523A06DA2FE8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C77C-480F-B895-523A06DA2FE8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C77C-480F-B895-523A06DA2FE8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C77C-480F-B895-523A06DA2FE8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C77C-480F-B895-523A06DA2FE8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C77C-480F-B895-523A06DA2FE8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C77C-480F-B895-523A06DA2FE8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C77C-480F-B895-523A06DA2FE8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D-C77C-480F-B895-523A06DA2FE8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F-C77C-480F-B895-523A06DA2FE8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1-C77C-480F-B895-523A06DA2FE8}"/>
              </c:ext>
            </c:extLst>
          </c:dPt>
          <c:cat>
            <c:multiLvlStrRef>
              <c:f>main!$A$2:$B$29</c:f>
              <c:multiLvlStrCache>
                <c:ptCount val="28"/>
                <c:lvl>
                  <c:pt idx="0">
                    <c:v>S1M</c:v>
                  </c:pt>
                  <c:pt idx="1">
                    <c:v>S10K</c:v>
                  </c:pt>
                  <c:pt idx="2">
                    <c:v>LFM</c:v>
                  </c:pt>
                  <c:pt idx="3">
                    <c:v>MNT</c:v>
                  </c:pt>
                  <c:pt idx="4">
                    <c:v>FMNT</c:v>
                  </c:pt>
                  <c:pt idx="5">
                    <c:v>NYT</c:v>
                  </c:pt>
                  <c:pt idx="6">
                    <c:v>GST</c:v>
                  </c:pt>
                  <c:pt idx="7">
                    <c:v>GLV</c:v>
                  </c:pt>
                  <c:pt idx="8">
                    <c:v>D1B</c:v>
                  </c:pt>
                  <c:pt idx="9">
                    <c:v>GMEAN</c:v>
                  </c:pt>
                  <c:pt idx="11">
                    <c:v>B-R10K</c:v>
                  </c:pt>
                  <c:pt idx="12">
                    <c:v>B-BUN</c:v>
                  </c:pt>
                  <c:pt idx="13">
                    <c:v>B-DRG</c:v>
                  </c:pt>
                  <c:pt idx="14">
                    <c:v>B-BUD</c:v>
                  </c:pt>
                  <c:pt idx="15">
                    <c:v>B-COS</c:v>
                  </c:pt>
                  <c:pt idx="16">
                    <c:v>GMEAN</c:v>
                  </c:pt>
                  <c:pt idx="18">
                    <c:v>F-R10K</c:v>
                  </c:pt>
                  <c:pt idx="19">
                    <c:v>F-BUN</c:v>
                  </c:pt>
                  <c:pt idx="20">
                    <c:v>F-DRG</c:v>
                  </c:pt>
                  <c:pt idx="21">
                    <c:v>F-BUD</c:v>
                  </c:pt>
                  <c:pt idx="22">
                    <c:v>F-COS</c:v>
                  </c:pt>
                  <c:pt idx="23">
                    <c:v>GMEAN</c:v>
                  </c:pt>
                  <c:pt idx="25">
                    <c:v>B+1M</c:v>
                  </c:pt>
                  <c:pt idx="26">
                    <c:v>B+10K</c:v>
                  </c:pt>
                  <c:pt idx="27">
                    <c:v>GMEAN</c:v>
                  </c:pt>
                </c:lvl>
                <c:lvl>
                  <c:pt idx="0">
                    <c:v>GGNN (65-960 dimensions)</c:v>
                  </c:pt>
                  <c:pt idx="11">
                    <c:v>BVH-NN (3-dim.)</c:v>
                  </c:pt>
                  <c:pt idx="18">
                    <c:v>FLANN (3-dim.)</c:v>
                  </c:pt>
                  <c:pt idx="25">
                    <c:v>B+ (1-dim.)</c:v>
                  </c:pt>
                </c:lvl>
              </c:multiLvlStrCache>
            </c:multiLvlStrRef>
          </c:cat>
          <c:val>
            <c:numRef>
              <c:f>main!$C$2:$C$29</c:f>
              <c:numCache>
                <c:formatCode>General</c:formatCode>
                <c:ptCount val="28"/>
                <c:pt idx="0">
                  <c:v>1.2614810830000001</c:v>
                </c:pt>
                <c:pt idx="1">
                  <c:v>1.1740097869999999</c:v>
                </c:pt>
                <c:pt idx="2">
                  <c:v>1.175695215</c:v>
                </c:pt>
                <c:pt idx="3">
                  <c:v>1.2417892509999999</c:v>
                </c:pt>
                <c:pt idx="4">
                  <c:v>1.1516038099999999</c:v>
                </c:pt>
                <c:pt idx="5">
                  <c:v>1.4624240660000001</c:v>
                </c:pt>
                <c:pt idx="6">
                  <c:v>1.2823917570000001</c:v>
                </c:pt>
                <c:pt idx="7">
                  <c:v>1.4612792370000001</c:v>
                </c:pt>
                <c:pt idx="8">
                  <c:v>1.0781723940000001</c:v>
                </c:pt>
                <c:pt idx="9">
                  <c:v>1.2482498375896429</c:v>
                </c:pt>
                <c:pt idx="11">
                  <c:v>1.5600817499999999</c:v>
                </c:pt>
                <c:pt idx="12">
                  <c:v>1.2513459069999999</c:v>
                </c:pt>
                <c:pt idx="13">
                  <c:v>1.3543902619999999</c:v>
                </c:pt>
                <c:pt idx="14">
                  <c:v>1.2163548740000001</c:v>
                </c:pt>
                <c:pt idx="15">
                  <c:v>1.3376866590000001</c:v>
                </c:pt>
                <c:pt idx="16">
                  <c:v>1.3388645739837153</c:v>
                </c:pt>
                <c:pt idx="18">
                  <c:v>1.129471363</c:v>
                </c:pt>
                <c:pt idx="19">
                  <c:v>1.1201472560000001</c:v>
                </c:pt>
                <c:pt idx="20">
                  <c:v>1.1450587329999999</c:v>
                </c:pt>
                <c:pt idx="21">
                  <c:v>1.2127194590000001</c:v>
                </c:pt>
                <c:pt idx="22">
                  <c:v>1.213796299</c:v>
                </c:pt>
                <c:pt idx="23">
                  <c:v>1.1635280360589213</c:v>
                </c:pt>
                <c:pt idx="25">
                  <c:v>1.0860000000000001</c:v>
                </c:pt>
                <c:pt idx="26">
                  <c:v>1.1859999999999999</c:v>
                </c:pt>
                <c:pt idx="27">
                  <c:v>1.1348991144590783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2-C77C-480F-B895-523A06DA2F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929068479"/>
        <c:axId val="1186731839"/>
      </c:barChart>
      <c:catAx>
        <c:axId val="929068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6731839"/>
        <c:crosses val="autoZero"/>
        <c:auto val="1"/>
        <c:lblAlgn val="ctr"/>
        <c:lblOffset val="100"/>
        <c:noMultiLvlLbl val="0"/>
      </c:catAx>
      <c:valAx>
        <c:axId val="1186731839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Speedup </a:t>
                </a:r>
                <a:r>
                  <a:rPr lang="en-US" sz="1400" b="0" i="0" u="none" strike="noStrike" kern="1200" baseline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over non-RT Baseline</a:t>
                </a:r>
                <a:endParaRPr lang="en-US" sz="14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90684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area!$B$1</c:f>
              <c:strCache>
                <c:ptCount val="1"/>
                <c:pt idx="0">
                  <c:v>baseline rt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area!$A$2:$A$6</c:f>
              <c:strCache>
                <c:ptCount val="5"/>
                <c:pt idx="0">
                  <c:v>Sequential</c:v>
                </c:pt>
                <c:pt idx="1">
                  <c:v>Inverter</c:v>
                </c:pt>
                <c:pt idx="2">
                  <c:v>Buffer</c:v>
                </c:pt>
                <c:pt idx="3">
                  <c:v>Logic</c:v>
                </c:pt>
                <c:pt idx="4">
                  <c:v>Total</c:v>
                </c:pt>
              </c:strCache>
            </c:strRef>
          </c:cat>
          <c:val>
            <c:numRef>
              <c:f>area!$B$2:$B$6</c:f>
            </c:numRef>
          </c:val>
          <c:extLst>
            <c:ext xmlns:c16="http://schemas.microsoft.com/office/drawing/2014/chart" uri="{C3380CC4-5D6E-409C-BE32-E72D297353CC}">
              <c16:uniqueId val="{00000000-5CE9-4B72-B6C6-F52EF1FE21A3}"/>
            </c:ext>
          </c:extLst>
        </c:ser>
        <c:ser>
          <c:idx val="1"/>
          <c:order val="1"/>
          <c:tx>
            <c:strRef>
              <c:f>area!$C$1</c:f>
              <c:strCache>
                <c:ptCount val="1"/>
                <c:pt idx="0">
                  <c:v>genrt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area!$A$2:$A$6</c:f>
              <c:strCache>
                <c:ptCount val="5"/>
                <c:pt idx="0">
                  <c:v>Sequential</c:v>
                </c:pt>
                <c:pt idx="1">
                  <c:v>Inverter</c:v>
                </c:pt>
                <c:pt idx="2">
                  <c:v>Buffer</c:v>
                </c:pt>
                <c:pt idx="3">
                  <c:v>Logic</c:v>
                </c:pt>
                <c:pt idx="4">
                  <c:v>Total</c:v>
                </c:pt>
              </c:strCache>
            </c:strRef>
          </c:cat>
          <c:val>
            <c:numRef>
              <c:f>area!$C$2:$C$6</c:f>
            </c:numRef>
          </c:val>
          <c:extLst>
            <c:ext xmlns:c16="http://schemas.microsoft.com/office/drawing/2014/chart" uri="{C3380CC4-5D6E-409C-BE32-E72D297353CC}">
              <c16:uniqueId val="{00000001-5CE9-4B72-B6C6-F52EF1FE21A3}"/>
            </c:ext>
          </c:extLst>
        </c:ser>
        <c:ser>
          <c:idx val="2"/>
          <c:order val="2"/>
          <c:tx>
            <c:strRef>
              <c:f>area!$D$1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area!$A$2:$A$6</c:f>
              <c:strCache>
                <c:ptCount val="5"/>
                <c:pt idx="0">
                  <c:v>Sequential</c:v>
                </c:pt>
                <c:pt idx="1">
                  <c:v>Inverter</c:v>
                </c:pt>
                <c:pt idx="2">
                  <c:v>Buffer</c:v>
                </c:pt>
                <c:pt idx="3">
                  <c:v>Logic</c:v>
                </c:pt>
                <c:pt idx="4">
                  <c:v>Total</c:v>
                </c:pt>
              </c:strCache>
            </c:strRef>
          </c:cat>
          <c:val>
            <c:numRef>
              <c:f>area!$D$2:$D$6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E9-4B72-B6C6-F52EF1FE21A3}"/>
            </c:ext>
          </c:extLst>
        </c:ser>
        <c:ser>
          <c:idx val="3"/>
          <c:order val="3"/>
          <c:tx>
            <c:strRef>
              <c:f>area!$E$1</c:f>
              <c:strCache>
                <c:ptCount val="1"/>
                <c:pt idx="0">
                  <c:v>HSU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area!$A$2:$A$6</c:f>
              <c:strCache>
                <c:ptCount val="5"/>
                <c:pt idx="0">
                  <c:v>Sequential</c:v>
                </c:pt>
                <c:pt idx="1">
                  <c:v>Inverter</c:v>
                </c:pt>
                <c:pt idx="2">
                  <c:v>Buffer</c:v>
                </c:pt>
                <c:pt idx="3">
                  <c:v>Logic</c:v>
                </c:pt>
                <c:pt idx="4">
                  <c:v>Total</c:v>
                </c:pt>
              </c:strCache>
            </c:strRef>
          </c:cat>
          <c:val>
            <c:numRef>
              <c:f>area!$E$2:$E$6</c:f>
              <c:numCache>
                <c:formatCode>General</c:formatCode>
                <c:ptCount val="5"/>
                <c:pt idx="0">
                  <c:v>1.7003646907610388</c:v>
                </c:pt>
                <c:pt idx="1">
                  <c:v>1.3233236347898514</c:v>
                </c:pt>
                <c:pt idx="2">
                  <c:v>2.3468104263619698</c:v>
                </c:pt>
                <c:pt idx="3">
                  <c:v>1.1751282413895068</c:v>
                </c:pt>
                <c:pt idx="4">
                  <c:v>1.3701469784377791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CE9-4B72-B6C6-F52EF1FE21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4845872"/>
        <c:axId val="242757632"/>
      </c:barChart>
      <c:catAx>
        <c:axId val="174845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2757632"/>
        <c:crosses val="autoZero"/>
        <c:auto val="1"/>
        <c:lblAlgn val="ctr"/>
        <c:lblOffset val="100"/>
        <c:noMultiLvlLbl val="0"/>
      </c:catAx>
      <c:valAx>
        <c:axId val="242757632"/>
        <c:scaling>
          <c:orientation val="minMax"/>
          <c:max val="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Normalized Area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845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2239301609038001"/>
          <c:y val="3.4769535255592642E-2"/>
          <c:w val="0.33294400699912513"/>
          <c:h val="0.11718832020997377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power!$B$1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power!$A$2:$A$5</c:f>
              <c:strCache>
                <c:ptCount val="4"/>
                <c:pt idx="0">
                  <c:v>Ray-Box</c:v>
                </c:pt>
                <c:pt idx="1">
                  <c:v>Ray-Triangle</c:v>
                </c:pt>
                <c:pt idx="2">
                  <c:v>Euclidean</c:v>
                </c:pt>
                <c:pt idx="3">
                  <c:v>Angular</c:v>
                </c:pt>
              </c:strCache>
            </c:strRef>
          </c:cat>
          <c:val>
            <c:numRef>
              <c:f>power!$B$2:$B$5</c:f>
              <c:numCache>
                <c:formatCode>General</c:formatCode>
                <c:ptCount val="4"/>
                <c:pt idx="0">
                  <c:v>74</c:v>
                </c:pt>
                <c:pt idx="1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13-4070-86D6-BFA7980AAF9A}"/>
            </c:ext>
          </c:extLst>
        </c:ser>
        <c:ser>
          <c:idx val="1"/>
          <c:order val="1"/>
          <c:tx>
            <c:strRef>
              <c:f>power!$C$1</c:f>
              <c:strCache>
                <c:ptCount val="1"/>
                <c:pt idx="0">
                  <c:v>HSU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power!$A$2:$A$5</c:f>
              <c:strCache>
                <c:ptCount val="4"/>
                <c:pt idx="0">
                  <c:v>Ray-Box</c:v>
                </c:pt>
                <c:pt idx="1">
                  <c:v>Ray-Triangle</c:v>
                </c:pt>
                <c:pt idx="2">
                  <c:v>Euclidean</c:v>
                </c:pt>
                <c:pt idx="3">
                  <c:v>Angular</c:v>
                </c:pt>
              </c:strCache>
            </c:strRef>
          </c:cat>
          <c:val>
            <c:numRef>
              <c:f>power!$C$2:$C$5</c:f>
              <c:numCache>
                <c:formatCode>General</c:formatCode>
                <c:ptCount val="4"/>
                <c:pt idx="0">
                  <c:v>84</c:v>
                </c:pt>
                <c:pt idx="1">
                  <c:v>75</c:v>
                </c:pt>
                <c:pt idx="2">
                  <c:v>79</c:v>
                </c:pt>
                <c:pt idx="3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13-4070-86D6-BFA7980AAF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6483744"/>
        <c:axId val="242773008"/>
      </c:barChart>
      <c:catAx>
        <c:axId val="176483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2773008"/>
        <c:crosses val="autoZero"/>
        <c:auto val="1"/>
        <c:lblAlgn val="ctr"/>
        <c:lblOffset val="100"/>
        <c:noMultiLvlLbl val="0"/>
      </c:catAx>
      <c:valAx>
        <c:axId val="242773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Power (mW)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483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015002858720782"/>
          <c:y val="3.9654938240821162E-2"/>
          <c:w val="0.33294400699912513"/>
          <c:h val="0.11718832020997377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'datap-width'!$B$2</c:f>
              <c:strCache>
                <c:ptCount val="1"/>
                <c:pt idx="0">
                  <c:v>Baseline cycles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'datap-width'!$A$3:$A$12</c:f>
              <c:strCache>
                <c:ptCount val="10"/>
                <c:pt idx="0">
                  <c:v>S1M</c:v>
                </c:pt>
                <c:pt idx="1">
                  <c:v>S10K</c:v>
                </c:pt>
                <c:pt idx="2">
                  <c:v>LFM</c:v>
                </c:pt>
                <c:pt idx="3">
                  <c:v>MNT</c:v>
                </c:pt>
                <c:pt idx="4">
                  <c:v>FMNT</c:v>
                </c:pt>
                <c:pt idx="5">
                  <c:v>NYT</c:v>
                </c:pt>
                <c:pt idx="6">
                  <c:v>GST</c:v>
                </c:pt>
                <c:pt idx="7">
                  <c:v>GLV</c:v>
                </c:pt>
                <c:pt idx="8">
                  <c:v>D1B</c:v>
                </c:pt>
                <c:pt idx="9">
                  <c:v>GMEAN</c:v>
                </c:pt>
              </c:strCache>
            </c:strRef>
          </c:cat>
          <c:val>
            <c:numRef>
              <c:f>'datap-width'!$B$3:$B$11</c:f>
            </c:numRef>
          </c:val>
          <c:extLst>
            <c:ext xmlns:c16="http://schemas.microsoft.com/office/drawing/2014/chart" uri="{C3380CC4-5D6E-409C-BE32-E72D297353CC}">
              <c16:uniqueId val="{00000000-33F9-498F-B70D-1B2E34E93B97}"/>
            </c:ext>
          </c:extLst>
        </c:ser>
        <c:ser>
          <c:idx val="1"/>
          <c:order val="1"/>
          <c:tx>
            <c:strRef>
              <c:f>'datap-width'!$C$2</c:f>
              <c:strCache>
                <c:ptCount val="1"/>
                <c:pt idx="0">
                  <c:v>1x width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'datap-width'!$A$3:$A$12</c:f>
              <c:strCache>
                <c:ptCount val="10"/>
                <c:pt idx="0">
                  <c:v>S1M</c:v>
                </c:pt>
                <c:pt idx="1">
                  <c:v>S10K</c:v>
                </c:pt>
                <c:pt idx="2">
                  <c:v>LFM</c:v>
                </c:pt>
                <c:pt idx="3">
                  <c:v>MNT</c:v>
                </c:pt>
                <c:pt idx="4">
                  <c:v>FMNT</c:v>
                </c:pt>
                <c:pt idx="5">
                  <c:v>NYT</c:v>
                </c:pt>
                <c:pt idx="6">
                  <c:v>GST</c:v>
                </c:pt>
                <c:pt idx="7">
                  <c:v>GLV</c:v>
                </c:pt>
                <c:pt idx="8">
                  <c:v>D1B</c:v>
                </c:pt>
                <c:pt idx="9">
                  <c:v>GMEAN</c:v>
                </c:pt>
              </c:strCache>
            </c:strRef>
          </c:cat>
          <c:val>
            <c:numRef>
              <c:f>'datap-width'!$C$3:$C$11</c:f>
            </c:numRef>
          </c:val>
          <c:extLst>
            <c:ext xmlns:c16="http://schemas.microsoft.com/office/drawing/2014/chart" uri="{C3380CC4-5D6E-409C-BE32-E72D297353CC}">
              <c16:uniqueId val="{00000001-33F9-498F-B70D-1B2E34E93B97}"/>
            </c:ext>
          </c:extLst>
        </c:ser>
        <c:ser>
          <c:idx val="2"/>
          <c:order val="2"/>
          <c:tx>
            <c:strRef>
              <c:f>'datap-width'!$D$2</c:f>
              <c:strCache>
                <c:ptCount val="1"/>
                <c:pt idx="0">
                  <c:v>2x width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'datap-width'!$A$3:$A$12</c:f>
              <c:strCache>
                <c:ptCount val="10"/>
                <c:pt idx="0">
                  <c:v>S1M</c:v>
                </c:pt>
                <c:pt idx="1">
                  <c:v>S10K</c:v>
                </c:pt>
                <c:pt idx="2">
                  <c:v>LFM</c:v>
                </c:pt>
                <c:pt idx="3">
                  <c:v>MNT</c:v>
                </c:pt>
                <c:pt idx="4">
                  <c:v>FMNT</c:v>
                </c:pt>
                <c:pt idx="5">
                  <c:v>NYT</c:v>
                </c:pt>
                <c:pt idx="6">
                  <c:v>GST</c:v>
                </c:pt>
                <c:pt idx="7">
                  <c:v>GLV</c:v>
                </c:pt>
                <c:pt idx="8">
                  <c:v>D1B</c:v>
                </c:pt>
                <c:pt idx="9">
                  <c:v>GMEAN</c:v>
                </c:pt>
              </c:strCache>
            </c:strRef>
          </c:cat>
          <c:val>
            <c:numRef>
              <c:f>'datap-width'!$D$3:$D$11</c:f>
            </c:numRef>
          </c:val>
          <c:extLst>
            <c:ext xmlns:c16="http://schemas.microsoft.com/office/drawing/2014/chart" uri="{C3380CC4-5D6E-409C-BE32-E72D297353CC}">
              <c16:uniqueId val="{00000002-33F9-498F-B70D-1B2E34E93B97}"/>
            </c:ext>
          </c:extLst>
        </c:ser>
        <c:ser>
          <c:idx val="3"/>
          <c:order val="3"/>
          <c:tx>
            <c:strRef>
              <c:f>'datap-width'!$E$2</c:f>
              <c:strCache>
                <c:ptCount val="1"/>
                <c:pt idx="0">
                  <c:v>4x width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'datap-width'!$A$3:$A$12</c:f>
              <c:strCache>
                <c:ptCount val="10"/>
                <c:pt idx="0">
                  <c:v>S1M</c:v>
                </c:pt>
                <c:pt idx="1">
                  <c:v>S10K</c:v>
                </c:pt>
                <c:pt idx="2">
                  <c:v>LFM</c:v>
                </c:pt>
                <c:pt idx="3">
                  <c:v>MNT</c:v>
                </c:pt>
                <c:pt idx="4">
                  <c:v>FMNT</c:v>
                </c:pt>
                <c:pt idx="5">
                  <c:v>NYT</c:v>
                </c:pt>
                <c:pt idx="6">
                  <c:v>GST</c:v>
                </c:pt>
                <c:pt idx="7">
                  <c:v>GLV</c:v>
                </c:pt>
                <c:pt idx="8">
                  <c:v>D1B</c:v>
                </c:pt>
                <c:pt idx="9">
                  <c:v>GMEAN</c:v>
                </c:pt>
              </c:strCache>
            </c:strRef>
          </c:cat>
          <c:val>
            <c:numRef>
              <c:f>'datap-width'!$E$3:$E$11</c:f>
            </c:numRef>
          </c:val>
          <c:extLst>
            <c:ext xmlns:c16="http://schemas.microsoft.com/office/drawing/2014/chart" uri="{C3380CC4-5D6E-409C-BE32-E72D297353CC}">
              <c16:uniqueId val="{00000003-33F9-498F-B70D-1B2E34E93B97}"/>
            </c:ext>
          </c:extLst>
        </c:ser>
        <c:ser>
          <c:idx val="4"/>
          <c:order val="4"/>
          <c:tx>
            <c:strRef>
              <c:f>'datap-width'!$F$2</c:f>
              <c:strCache>
                <c:ptCount val="1"/>
                <c:pt idx="0">
                  <c:v>8x width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'datap-width'!$A$3:$A$12</c:f>
              <c:strCache>
                <c:ptCount val="10"/>
                <c:pt idx="0">
                  <c:v>S1M</c:v>
                </c:pt>
                <c:pt idx="1">
                  <c:v>S10K</c:v>
                </c:pt>
                <c:pt idx="2">
                  <c:v>LFM</c:v>
                </c:pt>
                <c:pt idx="3">
                  <c:v>MNT</c:v>
                </c:pt>
                <c:pt idx="4">
                  <c:v>FMNT</c:v>
                </c:pt>
                <c:pt idx="5">
                  <c:v>NYT</c:v>
                </c:pt>
                <c:pt idx="6">
                  <c:v>GST</c:v>
                </c:pt>
                <c:pt idx="7">
                  <c:v>GLV</c:v>
                </c:pt>
                <c:pt idx="8">
                  <c:v>D1B</c:v>
                </c:pt>
                <c:pt idx="9">
                  <c:v>GMEAN</c:v>
                </c:pt>
              </c:strCache>
            </c:strRef>
          </c:cat>
          <c:val>
            <c:numRef>
              <c:f>'datap-width'!$F$3:$F$11</c:f>
            </c:numRef>
          </c:val>
          <c:extLst>
            <c:ext xmlns:c16="http://schemas.microsoft.com/office/drawing/2014/chart" uri="{C3380CC4-5D6E-409C-BE32-E72D297353CC}">
              <c16:uniqueId val="{00000004-33F9-498F-B70D-1B2E34E93B97}"/>
            </c:ext>
          </c:extLst>
        </c:ser>
        <c:ser>
          <c:idx val="5"/>
          <c:order val="5"/>
          <c:tx>
            <c:strRef>
              <c:f>'datap-width'!$G$2</c:f>
              <c:strCache>
                <c:ptCount val="1"/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'datap-width'!$A$3:$A$12</c:f>
              <c:strCache>
                <c:ptCount val="10"/>
                <c:pt idx="0">
                  <c:v>S1M</c:v>
                </c:pt>
                <c:pt idx="1">
                  <c:v>S10K</c:v>
                </c:pt>
                <c:pt idx="2">
                  <c:v>LFM</c:v>
                </c:pt>
                <c:pt idx="3">
                  <c:v>MNT</c:v>
                </c:pt>
                <c:pt idx="4">
                  <c:v>FMNT</c:v>
                </c:pt>
                <c:pt idx="5">
                  <c:v>NYT</c:v>
                </c:pt>
                <c:pt idx="6">
                  <c:v>GST</c:v>
                </c:pt>
                <c:pt idx="7">
                  <c:v>GLV</c:v>
                </c:pt>
                <c:pt idx="8">
                  <c:v>D1B</c:v>
                </c:pt>
                <c:pt idx="9">
                  <c:v>GMEAN</c:v>
                </c:pt>
              </c:strCache>
            </c:strRef>
          </c:cat>
          <c:val>
            <c:numRef>
              <c:f>'datap-width'!$G$3:$G$11</c:f>
            </c:numRef>
          </c:val>
          <c:extLst>
            <c:ext xmlns:c16="http://schemas.microsoft.com/office/drawing/2014/chart" uri="{C3380CC4-5D6E-409C-BE32-E72D297353CC}">
              <c16:uniqueId val="{00000005-33F9-498F-B70D-1B2E34E93B97}"/>
            </c:ext>
          </c:extLst>
        </c:ser>
        <c:ser>
          <c:idx val="6"/>
          <c:order val="6"/>
          <c:tx>
            <c:strRef>
              <c:f>'datap-width'!$H$2</c:f>
              <c:strCache>
                <c:ptCount val="1"/>
                <c:pt idx="0">
                  <c:v>16-wide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'datap-width'!$A$3:$A$12</c:f>
              <c:strCache>
                <c:ptCount val="10"/>
                <c:pt idx="0">
                  <c:v>S1M</c:v>
                </c:pt>
                <c:pt idx="1">
                  <c:v>S10K</c:v>
                </c:pt>
                <c:pt idx="2">
                  <c:v>LFM</c:v>
                </c:pt>
                <c:pt idx="3">
                  <c:v>MNT</c:v>
                </c:pt>
                <c:pt idx="4">
                  <c:v>FMNT</c:v>
                </c:pt>
                <c:pt idx="5">
                  <c:v>NYT</c:v>
                </c:pt>
                <c:pt idx="6">
                  <c:v>GST</c:v>
                </c:pt>
                <c:pt idx="7">
                  <c:v>GLV</c:v>
                </c:pt>
                <c:pt idx="8">
                  <c:v>D1B</c:v>
                </c:pt>
                <c:pt idx="9">
                  <c:v>GMEAN</c:v>
                </c:pt>
              </c:strCache>
            </c:strRef>
          </c:cat>
          <c:val>
            <c:numRef>
              <c:f>'datap-width'!$H$3:$H$12</c:f>
              <c:numCache>
                <c:formatCode>General</c:formatCode>
                <c:ptCount val="10"/>
                <c:pt idx="0">
                  <c:v>1.2614810830000001</c:v>
                </c:pt>
                <c:pt idx="1">
                  <c:v>1.1740097869999999</c:v>
                </c:pt>
                <c:pt idx="2">
                  <c:v>1.175695215</c:v>
                </c:pt>
                <c:pt idx="3">
                  <c:v>1.2417892509999999</c:v>
                </c:pt>
                <c:pt idx="4">
                  <c:v>1.1516038099999999</c:v>
                </c:pt>
                <c:pt idx="5">
                  <c:v>1.4624240660000001</c:v>
                </c:pt>
                <c:pt idx="6">
                  <c:v>1.2823917570000001</c:v>
                </c:pt>
                <c:pt idx="7">
                  <c:v>1.4612792370000001</c:v>
                </c:pt>
                <c:pt idx="8">
                  <c:v>1.0781723940000001</c:v>
                </c:pt>
                <c:pt idx="9">
                  <c:v>1.2482498375896429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3F9-498F-B70D-1B2E34E93B97}"/>
            </c:ext>
          </c:extLst>
        </c:ser>
        <c:ser>
          <c:idx val="7"/>
          <c:order val="7"/>
          <c:tx>
            <c:strRef>
              <c:f>'datap-width'!$I$2</c:f>
              <c:strCache>
                <c:ptCount val="1"/>
                <c:pt idx="0">
                  <c:v>32-wide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'datap-width'!$A$3:$A$12</c:f>
              <c:strCache>
                <c:ptCount val="10"/>
                <c:pt idx="0">
                  <c:v>S1M</c:v>
                </c:pt>
                <c:pt idx="1">
                  <c:v>S10K</c:v>
                </c:pt>
                <c:pt idx="2">
                  <c:v>LFM</c:v>
                </c:pt>
                <c:pt idx="3">
                  <c:v>MNT</c:v>
                </c:pt>
                <c:pt idx="4">
                  <c:v>FMNT</c:v>
                </c:pt>
                <c:pt idx="5">
                  <c:v>NYT</c:v>
                </c:pt>
                <c:pt idx="6">
                  <c:v>GST</c:v>
                </c:pt>
                <c:pt idx="7">
                  <c:v>GLV</c:v>
                </c:pt>
                <c:pt idx="8">
                  <c:v>D1B</c:v>
                </c:pt>
                <c:pt idx="9">
                  <c:v>GMEAN</c:v>
                </c:pt>
              </c:strCache>
            </c:strRef>
          </c:cat>
          <c:val>
            <c:numRef>
              <c:f>'datap-width'!$I$3:$I$12</c:f>
              <c:numCache>
                <c:formatCode>General</c:formatCode>
                <c:ptCount val="10"/>
                <c:pt idx="0">
                  <c:v>1.266779536</c:v>
                </c:pt>
                <c:pt idx="1">
                  <c:v>1.1836669790000001</c:v>
                </c:pt>
                <c:pt idx="2">
                  <c:v>1.1816424720000001</c:v>
                </c:pt>
                <c:pt idx="3">
                  <c:v>1.235137857</c:v>
                </c:pt>
                <c:pt idx="4">
                  <c:v>1.1729130999999999</c:v>
                </c:pt>
                <c:pt idx="5">
                  <c:v>1.490788378</c:v>
                </c:pt>
                <c:pt idx="6">
                  <c:v>1.2963265850000001</c:v>
                </c:pt>
                <c:pt idx="7">
                  <c:v>1.4798221739999999</c:v>
                </c:pt>
                <c:pt idx="8">
                  <c:v>1.123959097</c:v>
                </c:pt>
                <c:pt idx="9">
                  <c:v>1.2642473270809056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3F9-498F-B70D-1B2E34E93B97}"/>
            </c:ext>
          </c:extLst>
        </c:ser>
        <c:ser>
          <c:idx val="8"/>
          <c:order val="8"/>
          <c:tx>
            <c:strRef>
              <c:f>'datap-width'!$J$2</c:f>
              <c:strCache>
                <c:ptCount val="1"/>
                <c:pt idx="0">
                  <c:v>64-wide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'datap-width'!$A$3:$A$12</c:f>
              <c:strCache>
                <c:ptCount val="10"/>
                <c:pt idx="0">
                  <c:v>S1M</c:v>
                </c:pt>
                <c:pt idx="1">
                  <c:v>S10K</c:v>
                </c:pt>
                <c:pt idx="2">
                  <c:v>LFM</c:v>
                </c:pt>
                <c:pt idx="3">
                  <c:v>MNT</c:v>
                </c:pt>
                <c:pt idx="4">
                  <c:v>FMNT</c:v>
                </c:pt>
                <c:pt idx="5">
                  <c:v>NYT</c:v>
                </c:pt>
                <c:pt idx="6">
                  <c:v>GST</c:v>
                </c:pt>
                <c:pt idx="7">
                  <c:v>GLV</c:v>
                </c:pt>
                <c:pt idx="8">
                  <c:v>D1B</c:v>
                </c:pt>
                <c:pt idx="9">
                  <c:v>GMEAN</c:v>
                </c:pt>
              </c:strCache>
            </c:strRef>
          </c:cat>
          <c:val>
            <c:numRef>
              <c:f>'datap-width'!$J$3:$J$12</c:f>
              <c:numCache>
                <c:formatCode>General</c:formatCode>
                <c:ptCount val="10"/>
                <c:pt idx="0">
                  <c:v>1.267671161</c:v>
                </c:pt>
                <c:pt idx="1">
                  <c:v>1.187945343</c:v>
                </c:pt>
                <c:pt idx="2">
                  <c:v>1.1843011750000001</c:v>
                </c:pt>
                <c:pt idx="3">
                  <c:v>1.2410319729999999</c:v>
                </c:pt>
                <c:pt idx="4">
                  <c:v>1.1990517570000001</c:v>
                </c:pt>
                <c:pt idx="5">
                  <c:v>1.4981640869999999</c:v>
                </c:pt>
                <c:pt idx="6">
                  <c:v>1.2890456079999999</c:v>
                </c:pt>
                <c:pt idx="7">
                  <c:v>1.4876462109999999</c:v>
                </c:pt>
                <c:pt idx="8">
                  <c:v>1.056101191</c:v>
                </c:pt>
                <c:pt idx="9">
                  <c:v>1.260833285271278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3F9-498F-B70D-1B2E34E93B97}"/>
            </c:ext>
          </c:extLst>
        </c:ser>
        <c:ser>
          <c:idx val="9"/>
          <c:order val="9"/>
          <c:tx>
            <c:strRef>
              <c:f>'datap-width'!$K$2</c:f>
              <c:strCache>
                <c:ptCount val="1"/>
                <c:pt idx="0">
                  <c:v>128-wide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'datap-width'!$A$3:$A$12</c:f>
              <c:strCache>
                <c:ptCount val="10"/>
                <c:pt idx="0">
                  <c:v>S1M</c:v>
                </c:pt>
                <c:pt idx="1">
                  <c:v>S10K</c:v>
                </c:pt>
                <c:pt idx="2">
                  <c:v>LFM</c:v>
                </c:pt>
                <c:pt idx="3">
                  <c:v>MNT</c:v>
                </c:pt>
                <c:pt idx="4">
                  <c:v>FMNT</c:v>
                </c:pt>
                <c:pt idx="5">
                  <c:v>NYT</c:v>
                </c:pt>
                <c:pt idx="6">
                  <c:v>GST</c:v>
                </c:pt>
                <c:pt idx="7">
                  <c:v>GLV</c:v>
                </c:pt>
                <c:pt idx="8">
                  <c:v>D1B</c:v>
                </c:pt>
                <c:pt idx="9">
                  <c:v>GMEAN</c:v>
                </c:pt>
              </c:strCache>
            </c:strRef>
          </c:cat>
          <c:val>
            <c:numRef>
              <c:f>'datap-width'!$K$3:$K$12</c:f>
              <c:numCache>
                <c:formatCode>General</c:formatCode>
                <c:ptCount val="10"/>
                <c:pt idx="0">
                  <c:v>1.26686801</c:v>
                </c:pt>
                <c:pt idx="1">
                  <c:v>1.192636794</c:v>
                </c:pt>
                <c:pt idx="2">
                  <c:v>1.187359847</c:v>
                </c:pt>
                <c:pt idx="3">
                  <c:v>1.2284098649999999</c:v>
                </c:pt>
                <c:pt idx="4">
                  <c:v>1.1720061879999999</c:v>
                </c:pt>
                <c:pt idx="5">
                  <c:v>1.498389929</c:v>
                </c:pt>
                <c:pt idx="6">
                  <c:v>1.290959331</c:v>
                </c:pt>
                <c:pt idx="7">
                  <c:v>1.4917996339999999</c:v>
                </c:pt>
                <c:pt idx="8">
                  <c:v>1.094723973</c:v>
                </c:pt>
                <c:pt idx="9">
                  <c:v>1.2626825678480287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3F9-498F-B70D-1B2E34E93B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84706256"/>
        <c:axId val="297222256"/>
      </c:barChart>
      <c:catAx>
        <c:axId val="484706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7222256"/>
        <c:crosses val="autoZero"/>
        <c:auto val="1"/>
        <c:lblAlgn val="ctr"/>
        <c:lblOffset val="100"/>
        <c:noMultiLvlLbl val="0"/>
      </c:catAx>
      <c:valAx>
        <c:axId val="297222256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4706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7274621922259717"/>
          <c:y val="0"/>
          <c:w val="0.77355518060242467"/>
          <c:h val="0.10329943132108486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L1Access!$B$2</c:f>
              <c:strCache>
                <c:ptCount val="1"/>
                <c:pt idx="0">
                  <c:v>Normalized L1D accesses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L1Access!$A$3:$A$23</c:f>
              <c:strCache>
                <c:ptCount val="21"/>
                <c:pt idx="0">
                  <c:v>S1M</c:v>
                </c:pt>
                <c:pt idx="1">
                  <c:v>S10K</c:v>
                </c:pt>
                <c:pt idx="2">
                  <c:v>LFM</c:v>
                </c:pt>
                <c:pt idx="3">
                  <c:v>MNT</c:v>
                </c:pt>
                <c:pt idx="4">
                  <c:v>FMNT</c:v>
                </c:pt>
                <c:pt idx="5">
                  <c:v>NYT</c:v>
                </c:pt>
                <c:pt idx="6">
                  <c:v>GST</c:v>
                </c:pt>
                <c:pt idx="7">
                  <c:v>GLV</c:v>
                </c:pt>
                <c:pt idx="8">
                  <c:v>D1B</c:v>
                </c:pt>
                <c:pt idx="9">
                  <c:v>B-R10K</c:v>
                </c:pt>
                <c:pt idx="10">
                  <c:v>B-BUN</c:v>
                </c:pt>
                <c:pt idx="11">
                  <c:v>B-DRG</c:v>
                </c:pt>
                <c:pt idx="12">
                  <c:v>B-BUD</c:v>
                </c:pt>
                <c:pt idx="13">
                  <c:v>B-COS</c:v>
                </c:pt>
                <c:pt idx="14">
                  <c:v>F-R10K</c:v>
                </c:pt>
                <c:pt idx="15">
                  <c:v>F-BUN</c:v>
                </c:pt>
                <c:pt idx="16">
                  <c:v>F-DRG</c:v>
                </c:pt>
                <c:pt idx="17">
                  <c:v>F-BUD</c:v>
                </c:pt>
                <c:pt idx="18">
                  <c:v>F-COS</c:v>
                </c:pt>
                <c:pt idx="19">
                  <c:v>B+1M</c:v>
                </c:pt>
                <c:pt idx="20">
                  <c:v>B+10K</c:v>
                </c:pt>
              </c:strCache>
            </c:strRef>
          </c:cat>
          <c:val>
            <c:numRef>
              <c:f>L1Access!$B$3:$B$23</c:f>
              <c:numCache>
                <c:formatCode>General</c:formatCode>
                <c:ptCount val="21"/>
                <c:pt idx="0">
                  <c:v>0.97162309729999996</c:v>
                </c:pt>
                <c:pt idx="1">
                  <c:v>0.98723695879999995</c:v>
                </c:pt>
                <c:pt idx="2">
                  <c:v>0.83552715109999998</c:v>
                </c:pt>
                <c:pt idx="3">
                  <c:v>0.98571039959999995</c:v>
                </c:pt>
                <c:pt idx="4">
                  <c:v>0.98200248950000002</c:v>
                </c:pt>
                <c:pt idx="5">
                  <c:v>0.98567251840000003</c:v>
                </c:pt>
                <c:pt idx="6">
                  <c:v>0.97066148360000004</c:v>
                </c:pt>
                <c:pt idx="7">
                  <c:v>0.98695829560000004</c:v>
                </c:pt>
                <c:pt idx="8">
                  <c:v>0.99389323279999997</c:v>
                </c:pt>
                <c:pt idx="9">
                  <c:v>0.57271053029999996</c:v>
                </c:pt>
                <c:pt idx="10">
                  <c:v>0.51788360010000001</c:v>
                </c:pt>
                <c:pt idx="11">
                  <c:v>0.48628554699999998</c:v>
                </c:pt>
                <c:pt idx="12">
                  <c:v>0.49657230349999998</c:v>
                </c:pt>
                <c:pt idx="13">
                  <c:v>0.53516468029999997</c:v>
                </c:pt>
                <c:pt idx="14">
                  <c:v>0.99753365969999996</c:v>
                </c:pt>
                <c:pt idx="15">
                  <c:v>0.99944781360000001</c:v>
                </c:pt>
                <c:pt idx="16">
                  <c:v>0.99896568880000003</c:v>
                </c:pt>
                <c:pt idx="17">
                  <c:v>0.99941186559999995</c:v>
                </c:pt>
                <c:pt idx="18">
                  <c:v>0.99689267150000005</c:v>
                </c:pt>
                <c:pt idx="19">
                  <c:v>0.80096932190000003</c:v>
                </c:pt>
                <c:pt idx="20">
                  <c:v>0.78351669000000002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D4-47ED-A20A-87FE0E155C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1"/>
        <c:overlap val="-21"/>
        <c:axId val="81745216"/>
        <c:axId val="81743296"/>
      </c:barChart>
      <c:catAx>
        <c:axId val="8174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743296"/>
        <c:crosses val="autoZero"/>
        <c:auto val="1"/>
        <c:lblAlgn val="ctr"/>
        <c:lblOffset val="100"/>
        <c:noMultiLvlLbl val="0"/>
      </c:catAx>
      <c:valAx>
        <c:axId val="8174329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Normalized</a:t>
                </a:r>
                <a:r>
                  <a:rPr lang="en-US" sz="1400" baseline="0"/>
                  <a:t> L1D Accesses</a:t>
                </a:r>
                <a:endParaRPr lang="en-US" sz="14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745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'pool-sweep'!$B$2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'pool-sweep'!$A$17:$A$26</c:f>
              <c:strCache>
                <c:ptCount val="10"/>
                <c:pt idx="0">
                  <c:v>S1M</c:v>
                </c:pt>
                <c:pt idx="1">
                  <c:v>S10K</c:v>
                </c:pt>
                <c:pt idx="2">
                  <c:v>LFM</c:v>
                </c:pt>
                <c:pt idx="3">
                  <c:v>MNT</c:v>
                </c:pt>
                <c:pt idx="4">
                  <c:v>FMNT</c:v>
                </c:pt>
                <c:pt idx="5">
                  <c:v>NYT</c:v>
                </c:pt>
                <c:pt idx="6">
                  <c:v>GST</c:v>
                </c:pt>
                <c:pt idx="7">
                  <c:v>GLV</c:v>
                </c:pt>
                <c:pt idx="8">
                  <c:v>D1B</c:v>
                </c:pt>
                <c:pt idx="9">
                  <c:v>GMEAN</c:v>
                </c:pt>
              </c:strCache>
            </c:strRef>
          </c:cat>
          <c:val>
            <c:numRef>
              <c:f>'pool-sweep'!$B$17:$B$25</c:f>
            </c:numRef>
          </c:val>
          <c:extLst>
            <c:ext xmlns:c16="http://schemas.microsoft.com/office/drawing/2014/chart" uri="{C3380CC4-5D6E-409C-BE32-E72D297353CC}">
              <c16:uniqueId val="{00000000-705D-473A-9ABE-63E6E66F19C8}"/>
            </c:ext>
          </c:extLst>
        </c:ser>
        <c:ser>
          <c:idx val="1"/>
          <c:order val="1"/>
          <c:tx>
            <c:strRef>
              <c:f>'pool-sweep'!$C$2</c:f>
              <c:strCache>
                <c:ptCount val="1"/>
                <c:pt idx="0">
                  <c:v>QV100_RT-SASS-VISUAL-LIM_CTA_5k-1_RT_POOL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'pool-sweep'!$A$17:$A$26</c:f>
              <c:strCache>
                <c:ptCount val="10"/>
                <c:pt idx="0">
                  <c:v>S1M</c:v>
                </c:pt>
                <c:pt idx="1">
                  <c:v>S10K</c:v>
                </c:pt>
                <c:pt idx="2">
                  <c:v>LFM</c:v>
                </c:pt>
                <c:pt idx="3">
                  <c:v>MNT</c:v>
                </c:pt>
                <c:pt idx="4">
                  <c:v>FMNT</c:v>
                </c:pt>
                <c:pt idx="5">
                  <c:v>NYT</c:v>
                </c:pt>
                <c:pt idx="6">
                  <c:v>GST</c:v>
                </c:pt>
                <c:pt idx="7">
                  <c:v>GLV</c:v>
                </c:pt>
                <c:pt idx="8">
                  <c:v>D1B</c:v>
                </c:pt>
                <c:pt idx="9">
                  <c:v>GMEAN</c:v>
                </c:pt>
              </c:strCache>
            </c:strRef>
          </c:cat>
          <c:val>
            <c:numRef>
              <c:f>'pool-sweep'!$C$17:$C$25</c:f>
            </c:numRef>
          </c:val>
          <c:extLst>
            <c:ext xmlns:c16="http://schemas.microsoft.com/office/drawing/2014/chart" uri="{C3380CC4-5D6E-409C-BE32-E72D297353CC}">
              <c16:uniqueId val="{00000001-705D-473A-9ABE-63E6E66F19C8}"/>
            </c:ext>
          </c:extLst>
        </c:ser>
        <c:ser>
          <c:idx val="2"/>
          <c:order val="2"/>
          <c:tx>
            <c:strRef>
              <c:f>'pool-sweep'!$D$2</c:f>
              <c:strCache>
                <c:ptCount val="1"/>
                <c:pt idx="0">
                  <c:v>QV100_RT-SASS-VISUAL-LIM_CTA_5k-4_RT_POOL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'pool-sweep'!$A$17:$A$26</c:f>
              <c:strCache>
                <c:ptCount val="10"/>
                <c:pt idx="0">
                  <c:v>S1M</c:v>
                </c:pt>
                <c:pt idx="1">
                  <c:v>S10K</c:v>
                </c:pt>
                <c:pt idx="2">
                  <c:v>LFM</c:v>
                </c:pt>
                <c:pt idx="3">
                  <c:v>MNT</c:v>
                </c:pt>
                <c:pt idx="4">
                  <c:v>FMNT</c:v>
                </c:pt>
                <c:pt idx="5">
                  <c:v>NYT</c:v>
                </c:pt>
                <c:pt idx="6">
                  <c:v>GST</c:v>
                </c:pt>
                <c:pt idx="7">
                  <c:v>GLV</c:v>
                </c:pt>
                <c:pt idx="8">
                  <c:v>D1B</c:v>
                </c:pt>
                <c:pt idx="9">
                  <c:v>GMEAN</c:v>
                </c:pt>
              </c:strCache>
            </c:strRef>
          </c:cat>
          <c:val>
            <c:numRef>
              <c:f>'pool-sweep'!$D$17:$D$25</c:f>
            </c:numRef>
          </c:val>
          <c:extLst>
            <c:ext xmlns:c16="http://schemas.microsoft.com/office/drawing/2014/chart" uri="{C3380CC4-5D6E-409C-BE32-E72D297353CC}">
              <c16:uniqueId val="{00000002-705D-473A-9ABE-63E6E66F19C8}"/>
            </c:ext>
          </c:extLst>
        </c:ser>
        <c:ser>
          <c:idx val="3"/>
          <c:order val="3"/>
          <c:tx>
            <c:strRef>
              <c:f>'pool-sweep'!$E$2</c:f>
              <c:strCache>
                <c:ptCount val="1"/>
                <c:pt idx="0">
                  <c:v>QV100_RT-SASS-VISUAL-LIM_CTA_5k-8_RT_POOL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'pool-sweep'!$A$17:$A$26</c:f>
              <c:strCache>
                <c:ptCount val="10"/>
                <c:pt idx="0">
                  <c:v>S1M</c:v>
                </c:pt>
                <c:pt idx="1">
                  <c:v>S10K</c:v>
                </c:pt>
                <c:pt idx="2">
                  <c:v>LFM</c:v>
                </c:pt>
                <c:pt idx="3">
                  <c:v>MNT</c:v>
                </c:pt>
                <c:pt idx="4">
                  <c:v>FMNT</c:v>
                </c:pt>
                <c:pt idx="5">
                  <c:v>NYT</c:v>
                </c:pt>
                <c:pt idx="6">
                  <c:v>GST</c:v>
                </c:pt>
                <c:pt idx="7">
                  <c:v>GLV</c:v>
                </c:pt>
                <c:pt idx="8">
                  <c:v>D1B</c:v>
                </c:pt>
                <c:pt idx="9">
                  <c:v>GMEAN</c:v>
                </c:pt>
              </c:strCache>
            </c:strRef>
          </c:cat>
          <c:val>
            <c:numRef>
              <c:f>'pool-sweep'!$E$17:$E$25</c:f>
            </c:numRef>
          </c:val>
          <c:extLst>
            <c:ext xmlns:c16="http://schemas.microsoft.com/office/drawing/2014/chart" uri="{C3380CC4-5D6E-409C-BE32-E72D297353CC}">
              <c16:uniqueId val="{00000003-705D-473A-9ABE-63E6E66F19C8}"/>
            </c:ext>
          </c:extLst>
        </c:ser>
        <c:ser>
          <c:idx val="4"/>
          <c:order val="4"/>
          <c:tx>
            <c:strRef>
              <c:f>'pool-sweep'!$F$2</c:f>
              <c:strCache>
                <c:ptCount val="1"/>
                <c:pt idx="0">
                  <c:v>QV100_RT-SASS-VISUAL-LIM_CTA_5k-32_RT_POOL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'pool-sweep'!$A$17:$A$26</c:f>
              <c:strCache>
                <c:ptCount val="10"/>
                <c:pt idx="0">
                  <c:v>S1M</c:v>
                </c:pt>
                <c:pt idx="1">
                  <c:v>S10K</c:v>
                </c:pt>
                <c:pt idx="2">
                  <c:v>LFM</c:v>
                </c:pt>
                <c:pt idx="3">
                  <c:v>MNT</c:v>
                </c:pt>
                <c:pt idx="4">
                  <c:v>FMNT</c:v>
                </c:pt>
                <c:pt idx="5">
                  <c:v>NYT</c:v>
                </c:pt>
                <c:pt idx="6">
                  <c:v>GST</c:v>
                </c:pt>
                <c:pt idx="7">
                  <c:v>GLV</c:v>
                </c:pt>
                <c:pt idx="8">
                  <c:v>D1B</c:v>
                </c:pt>
                <c:pt idx="9">
                  <c:v>GMEAN</c:v>
                </c:pt>
              </c:strCache>
            </c:strRef>
          </c:cat>
          <c:val>
            <c:numRef>
              <c:f>'pool-sweep'!$F$17:$F$25</c:f>
            </c:numRef>
          </c:val>
          <c:extLst>
            <c:ext xmlns:c16="http://schemas.microsoft.com/office/drawing/2014/chart" uri="{C3380CC4-5D6E-409C-BE32-E72D297353CC}">
              <c16:uniqueId val="{00000004-705D-473A-9ABE-63E6E66F19C8}"/>
            </c:ext>
          </c:extLst>
        </c:ser>
        <c:ser>
          <c:idx val="5"/>
          <c:order val="5"/>
          <c:tx>
            <c:strRef>
              <c:f>'pool-sweep'!$G$2</c:f>
              <c:strCache>
                <c:ptCount val="1"/>
                <c:pt idx="0">
                  <c:v>QV100_RT-SASS-VISUAL-LIM_CTA_5k-64_RT_POOL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'pool-sweep'!$A$17:$A$26</c:f>
              <c:strCache>
                <c:ptCount val="10"/>
                <c:pt idx="0">
                  <c:v>S1M</c:v>
                </c:pt>
                <c:pt idx="1">
                  <c:v>S10K</c:v>
                </c:pt>
                <c:pt idx="2">
                  <c:v>LFM</c:v>
                </c:pt>
                <c:pt idx="3">
                  <c:v>MNT</c:v>
                </c:pt>
                <c:pt idx="4">
                  <c:v>FMNT</c:v>
                </c:pt>
                <c:pt idx="5">
                  <c:v>NYT</c:v>
                </c:pt>
                <c:pt idx="6">
                  <c:v>GST</c:v>
                </c:pt>
                <c:pt idx="7">
                  <c:v>GLV</c:v>
                </c:pt>
                <c:pt idx="8">
                  <c:v>D1B</c:v>
                </c:pt>
                <c:pt idx="9">
                  <c:v>GMEAN</c:v>
                </c:pt>
              </c:strCache>
            </c:strRef>
          </c:cat>
          <c:val>
            <c:numRef>
              <c:f>'pool-sweep'!$G$17:$G$25</c:f>
            </c:numRef>
          </c:val>
          <c:extLst>
            <c:ext xmlns:c16="http://schemas.microsoft.com/office/drawing/2014/chart" uri="{C3380CC4-5D6E-409C-BE32-E72D297353CC}">
              <c16:uniqueId val="{00000005-705D-473A-9ABE-63E6E66F19C8}"/>
            </c:ext>
          </c:extLst>
        </c:ser>
        <c:ser>
          <c:idx val="6"/>
          <c:order val="6"/>
          <c:tx>
            <c:strRef>
              <c:f>'pool-sweep'!$H$2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'pool-sweep'!$A$17:$A$26</c:f>
              <c:strCache>
                <c:ptCount val="10"/>
                <c:pt idx="0">
                  <c:v>S1M</c:v>
                </c:pt>
                <c:pt idx="1">
                  <c:v>S10K</c:v>
                </c:pt>
                <c:pt idx="2">
                  <c:v>LFM</c:v>
                </c:pt>
                <c:pt idx="3">
                  <c:v>MNT</c:v>
                </c:pt>
                <c:pt idx="4">
                  <c:v>FMNT</c:v>
                </c:pt>
                <c:pt idx="5">
                  <c:v>NYT</c:v>
                </c:pt>
                <c:pt idx="6">
                  <c:v>GST</c:v>
                </c:pt>
                <c:pt idx="7">
                  <c:v>GLV</c:v>
                </c:pt>
                <c:pt idx="8">
                  <c:v>D1B</c:v>
                </c:pt>
                <c:pt idx="9">
                  <c:v>GMEAN</c:v>
                </c:pt>
              </c:strCache>
            </c:strRef>
          </c:cat>
          <c:val>
            <c:numRef>
              <c:f>'pool-sweep'!$H$17:$H$26</c:f>
              <c:numCache>
                <c:formatCode>General</c:formatCode>
                <c:ptCount val="10"/>
                <c:pt idx="0">
                  <c:v>0.28934766090000003</c:v>
                </c:pt>
                <c:pt idx="1">
                  <c:v>1.16717874</c:v>
                </c:pt>
                <c:pt idx="2">
                  <c:v>1.130205481</c:v>
                </c:pt>
                <c:pt idx="3">
                  <c:v>0.29307545600000001</c:v>
                </c:pt>
                <c:pt idx="4">
                  <c:v>0.2608532381</c:v>
                </c:pt>
                <c:pt idx="5">
                  <c:v>0.66294683659999998</c:v>
                </c:pt>
                <c:pt idx="6">
                  <c:v>0.358305084</c:v>
                </c:pt>
                <c:pt idx="7">
                  <c:v>0.58109519489999995</c:v>
                </c:pt>
                <c:pt idx="8">
                  <c:v>0.27105665169999998</c:v>
                </c:pt>
                <c:pt idx="9">
                  <c:v>0.46870897918511822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05D-473A-9ABE-63E6E66F19C8}"/>
            </c:ext>
          </c:extLst>
        </c:ser>
        <c:ser>
          <c:idx val="7"/>
          <c:order val="7"/>
          <c:tx>
            <c:strRef>
              <c:f>'pool-sweep'!$I$2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'pool-sweep'!$A$17:$A$26</c:f>
              <c:strCache>
                <c:ptCount val="10"/>
                <c:pt idx="0">
                  <c:v>S1M</c:v>
                </c:pt>
                <c:pt idx="1">
                  <c:v>S10K</c:v>
                </c:pt>
                <c:pt idx="2">
                  <c:v>LFM</c:v>
                </c:pt>
                <c:pt idx="3">
                  <c:v>MNT</c:v>
                </c:pt>
                <c:pt idx="4">
                  <c:v>FMNT</c:v>
                </c:pt>
                <c:pt idx="5">
                  <c:v>NYT</c:v>
                </c:pt>
                <c:pt idx="6">
                  <c:v>GST</c:v>
                </c:pt>
                <c:pt idx="7">
                  <c:v>GLV</c:v>
                </c:pt>
                <c:pt idx="8">
                  <c:v>D1B</c:v>
                </c:pt>
                <c:pt idx="9">
                  <c:v>GMEAN</c:v>
                </c:pt>
              </c:strCache>
            </c:strRef>
          </c:cat>
          <c:val>
            <c:numRef>
              <c:f>'pool-sweep'!$I$17:$I$26</c:f>
              <c:numCache>
                <c:formatCode>General</c:formatCode>
                <c:ptCount val="10"/>
                <c:pt idx="0">
                  <c:v>0.96085347310000002</c:v>
                </c:pt>
                <c:pt idx="1">
                  <c:v>1.1740097869999999</c:v>
                </c:pt>
                <c:pt idx="2">
                  <c:v>1.175695215</c:v>
                </c:pt>
                <c:pt idx="3">
                  <c:v>0.92176249040000002</c:v>
                </c:pt>
                <c:pt idx="4">
                  <c:v>0.88333278959999995</c:v>
                </c:pt>
                <c:pt idx="5">
                  <c:v>1.403877896</c:v>
                </c:pt>
                <c:pt idx="6">
                  <c:v>1.096859332</c:v>
                </c:pt>
                <c:pt idx="7">
                  <c:v>1.346881977</c:v>
                </c:pt>
                <c:pt idx="8">
                  <c:v>0.85283704149999995</c:v>
                </c:pt>
                <c:pt idx="9">
                  <c:v>1.074550886904694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05D-473A-9ABE-63E6E66F19C8}"/>
            </c:ext>
          </c:extLst>
        </c:ser>
        <c:ser>
          <c:idx val="8"/>
          <c:order val="8"/>
          <c:tx>
            <c:strRef>
              <c:f>'pool-sweep'!$J$2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'pool-sweep'!$A$17:$A$26</c:f>
              <c:strCache>
                <c:ptCount val="10"/>
                <c:pt idx="0">
                  <c:v>S1M</c:v>
                </c:pt>
                <c:pt idx="1">
                  <c:v>S10K</c:v>
                </c:pt>
                <c:pt idx="2">
                  <c:v>LFM</c:v>
                </c:pt>
                <c:pt idx="3">
                  <c:v>MNT</c:v>
                </c:pt>
                <c:pt idx="4">
                  <c:v>FMNT</c:v>
                </c:pt>
                <c:pt idx="5">
                  <c:v>NYT</c:v>
                </c:pt>
                <c:pt idx="6">
                  <c:v>GST</c:v>
                </c:pt>
                <c:pt idx="7">
                  <c:v>GLV</c:v>
                </c:pt>
                <c:pt idx="8">
                  <c:v>D1B</c:v>
                </c:pt>
                <c:pt idx="9">
                  <c:v>GMEAN</c:v>
                </c:pt>
              </c:strCache>
            </c:strRef>
          </c:cat>
          <c:val>
            <c:numRef>
              <c:f>'pool-sweep'!$J$17:$J$26</c:f>
              <c:numCache>
                <c:formatCode>General</c:formatCode>
                <c:ptCount val="10"/>
                <c:pt idx="0">
                  <c:v>1.2614810830000001</c:v>
                </c:pt>
                <c:pt idx="1">
                  <c:v>1.1740097869999999</c:v>
                </c:pt>
                <c:pt idx="2">
                  <c:v>1.175695215</c:v>
                </c:pt>
                <c:pt idx="3">
                  <c:v>1.2417892509999999</c:v>
                </c:pt>
                <c:pt idx="4">
                  <c:v>1.1516038099999999</c:v>
                </c:pt>
                <c:pt idx="5">
                  <c:v>1.4624240660000001</c:v>
                </c:pt>
                <c:pt idx="6">
                  <c:v>1.2823917570000001</c:v>
                </c:pt>
                <c:pt idx="7">
                  <c:v>1.4612792370000001</c:v>
                </c:pt>
                <c:pt idx="8">
                  <c:v>1.0781723940000001</c:v>
                </c:pt>
                <c:pt idx="9">
                  <c:v>1.2482498375896429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05D-473A-9ABE-63E6E66F19C8}"/>
            </c:ext>
          </c:extLst>
        </c:ser>
        <c:ser>
          <c:idx val="9"/>
          <c:order val="9"/>
          <c:tx>
            <c:strRef>
              <c:f>'pool-sweep'!$K$2</c:f>
              <c:strCache>
                <c:ptCount val="1"/>
                <c:pt idx="0">
                  <c:v>32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'pool-sweep'!$A$17:$A$26</c:f>
              <c:strCache>
                <c:ptCount val="10"/>
                <c:pt idx="0">
                  <c:v>S1M</c:v>
                </c:pt>
                <c:pt idx="1">
                  <c:v>S10K</c:v>
                </c:pt>
                <c:pt idx="2">
                  <c:v>LFM</c:v>
                </c:pt>
                <c:pt idx="3">
                  <c:v>MNT</c:v>
                </c:pt>
                <c:pt idx="4">
                  <c:v>FMNT</c:v>
                </c:pt>
                <c:pt idx="5">
                  <c:v>NYT</c:v>
                </c:pt>
                <c:pt idx="6">
                  <c:v>GST</c:v>
                </c:pt>
                <c:pt idx="7">
                  <c:v>GLV</c:v>
                </c:pt>
                <c:pt idx="8">
                  <c:v>D1B</c:v>
                </c:pt>
                <c:pt idx="9">
                  <c:v>GMEAN</c:v>
                </c:pt>
              </c:strCache>
            </c:strRef>
          </c:cat>
          <c:val>
            <c:numRef>
              <c:f>'pool-sweep'!$K$17:$K$26</c:f>
              <c:numCache>
                <c:formatCode>General</c:formatCode>
                <c:ptCount val="10"/>
                <c:pt idx="0">
                  <c:v>1.0389344730000001</c:v>
                </c:pt>
                <c:pt idx="1">
                  <c:v>1.1740097869999999</c:v>
                </c:pt>
                <c:pt idx="2">
                  <c:v>1.175695215</c:v>
                </c:pt>
                <c:pt idx="3">
                  <c:v>1.018492857</c:v>
                </c:pt>
                <c:pt idx="4">
                  <c:v>1.0122373920000001</c:v>
                </c:pt>
                <c:pt idx="5">
                  <c:v>1.4483616130000001</c:v>
                </c:pt>
                <c:pt idx="6">
                  <c:v>0.99971324920000004</c:v>
                </c:pt>
                <c:pt idx="7">
                  <c:v>1.465383551</c:v>
                </c:pt>
                <c:pt idx="8">
                  <c:v>1.113910145</c:v>
                </c:pt>
                <c:pt idx="9">
                  <c:v>1.1491377758381942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05D-473A-9ABE-63E6E66F19C8}"/>
            </c:ext>
          </c:extLst>
        </c:ser>
        <c:ser>
          <c:idx val="10"/>
          <c:order val="10"/>
          <c:tx>
            <c:strRef>
              <c:f>'pool-sweep'!$L$2</c:f>
              <c:strCache>
                <c:ptCount val="1"/>
                <c:pt idx="0">
                  <c:v>64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'pool-sweep'!$A$17:$A$26</c:f>
              <c:strCache>
                <c:ptCount val="10"/>
                <c:pt idx="0">
                  <c:v>S1M</c:v>
                </c:pt>
                <c:pt idx="1">
                  <c:v>S10K</c:v>
                </c:pt>
                <c:pt idx="2">
                  <c:v>LFM</c:v>
                </c:pt>
                <c:pt idx="3">
                  <c:v>MNT</c:v>
                </c:pt>
                <c:pt idx="4">
                  <c:v>FMNT</c:v>
                </c:pt>
                <c:pt idx="5">
                  <c:v>NYT</c:v>
                </c:pt>
                <c:pt idx="6">
                  <c:v>GST</c:v>
                </c:pt>
                <c:pt idx="7">
                  <c:v>GLV</c:v>
                </c:pt>
                <c:pt idx="8">
                  <c:v>D1B</c:v>
                </c:pt>
                <c:pt idx="9">
                  <c:v>GMEAN</c:v>
                </c:pt>
              </c:strCache>
            </c:strRef>
          </c:cat>
          <c:val>
            <c:numRef>
              <c:f>'pool-sweep'!$L$17:$L$26</c:f>
              <c:numCache>
                <c:formatCode>General</c:formatCode>
                <c:ptCount val="10"/>
                <c:pt idx="0">
                  <c:v>1.0389344730000001</c:v>
                </c:pt>
                <c:pt idx="1">
                  <c:v>1.1740097869999999</c:v>
                </c:pt>
                <c:pt idx="2">
                  <c:v>1.175695215</c:v>
                </c:pt>
                <c:pt idx="3">
                  <c:v>1.028873548</c:v>
                </c:pt>
                <c:pt idx="4">
                  <c:v>1.005664342</c:v>
                </c:pt>
                <c:pt idx="5">
                  <c:v>1.4483616130000001</c:v>
                </c:pt>
                <c:pt idx="6">
                  <c:v>0.99971324920000004</c:v>
                </c:pt>
                <c:pt idx="7">
                  <c:v>1.465383551</c:v>
                </c:pt>
                <c:pt idx="8">
                  <c:v>1.113910145</c:v>
                </c:pt>
                <c:pt idx="9">
                  <c:v>1.1496008257108115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05D-473A-9ABE-63E6E66F19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8581456"/>
        <c:axId val="164374048"/>
      </c:barChart>
      <c:catAx>
        <c:axId val="228581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374048"/>
        <c:crosses val="autoZero"/>
        <c:auto val="1"/>
        <c:lblAlgn val="ctr"/>
        <c:lblOffset val="100"/>
        <c:noMultiLvlLbl val="0"/>
      </c:catAx>
      <c:valAx>
        <c:axId val="164374048"/>
        <c:scaling>
          <c:orientation val="minMax"/>
          <c:max val="1.8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8581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99796-2803-4106-87A5-C8668F578A5D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7C15B-4409-4296-8E74-5D2AE875E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76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316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7C15B-4409-4296-8E74-5D2AE875E51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305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7C15B-4409-4296-8E74-5D2AE875E51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330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7C15B-4409-4296-8E74-5D2AE875E51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823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7C15B-4409-4296-8E74-5D2AE875E51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8689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7C15B-4409-4296-8E74-5D2AE875E51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2461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7C15B-4409-4296-8E74-5D2AE875E51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6085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7C15B-4409-4296-8E74-5D2AE875E51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015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7C15B-4409-4296-8E74-5D2AE875E51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5182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7C15B-4409-4296-8E74-5D2AE875E51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485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7C15B-4409-4296-8E74-5D2AE875E51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022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7C15B-4409-4296-8E74-5D2AE875E5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7C15B-4409-4296-8E74-5D2AE875E51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1334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7C15B-4409-4296-8E74-5D2AE875E51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05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7C15B-4409-4296-8E74-5D2AE875E51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861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7C15B-4409-4296-8E74-5D2AE875E5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78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7C15B-4409-4296-8E74-5D2AE875E51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22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7C15B-4409-4296-8E74-5D2AE875E5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016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7C15B-4409-4296-8E74-5D2AE875E5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254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7C15B-4409-4296-8E74-5D2AE875E51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736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7C15B-4409-4296-8E74-5D2AE875E51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909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7C15B-4409-4296-8E74-5D2AE875E51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43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9954706" y="-9439"/>
            <a:ext cx="224672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3257" y="2005070"/>
            <a:ext cx="7763458" cy="592834"/>
          </a:xfrm>
        </p:spPr>
        <p:txBody>
          <a:bodyPr>
            <a:noAutofit/>
          </a:bodyPr>
          <a:lstStyle>
            <a:lvl1pPr>
              <a:defRPr sz="54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3257" y="2629338"/>
            <a:ext cx="7763458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i="0">
                <a:solidFill>
                  <a:schemeClr val="bg2"/>
                </a:solidFill>
                <a:latin typeface="Acumin Pro Semibold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6FFA1BC-72F9-9048-3E39-D300A3A6A5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3257" y="3107129"/>
            <a:ext cx="7763458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2"/>
                </a:solidFill>
                <a:latin typeface="Acumin Pro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fld id="{C7124C19-F609-8C4C-8116-78E353E3E672}" type="datetime1">
              <a:rPr lang="en-US" smtClean="0"/>
              <a:t>3/29/23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3A7607E-0B69-7042-8E26-D319E7C241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3984" y="5739523"/>
            <a:ext cx="5061853" cy="53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719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py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8086" y="1543323"/>
            <a:ext cx="5862679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15759" y="1543322"/>
            <a:ext cx="5129927" cy="430757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486577" y="3795304"/>
            <a:ext cx="2844188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68086" y="3795304"/>
            <a:ext cx="2844188" cy="205559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A9D6A4-F44C-720B-EF21-A331231A647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ADC634B-A375-1F43-86DB-ACAFF996F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95804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5428" y="325312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57200" y="136731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0A3B0E8-AC0D-A169-37E3-2D123D6EBF24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325104" y="136731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40970D8-E511-89A8-FC5C-6DB37485ADE3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181729" y="136731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B04B79A-B4BD-0306-3D46-D570E1F51CA6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4303332" y="325312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50B4796-C4B7-C272-5ADD-7D6C896B703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8181729" y="325312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633AE4D-056F-FC97-1F10-877F247AB319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413656" y="5656648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19716662-3C77-F831-E45C-F9EA49810F58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435428" y="3770844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1ED1A14F-5E0D-476E-9C60-BD987EFC4940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4303332" y="3770844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A0003A4C-26CB-DD7F-0B22-024AFB58DC67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8193008" y="3770844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08CE8D58-56A2-6AE5-AB18-C53F4134DD88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4281560" y="5656648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A4C2D1F-1A58-AC60-F606-B816E5F23FFF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8193008" y="5656648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D3EBD5-219C-5B88-5FAA-E3535228FBDB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924D92CB-DB6C-EEE8-BDA7-E3D7B06436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A7895A1-74AC-4A45-95B2-10B6DA3BB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72369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4" y="1542762"/>
            <a:ext cx="261101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34406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23655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223A017-A902-92C1-8A99-7D45B08D860D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912904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FE352EAA-3DC6-450E-518D-B55638975ECE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1843620" y="3651150"/>
            <a:ext cx="261101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E5E3807-051E-4D4B-1143-A6B4BDDBB5D8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4741369" y="3651150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9659EF4B-6B57-DE2A-B33A-D60A659CFE6D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7633859" y="3651150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0B1371B0-95CE-4462-18BB-F77CBC19BF8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2DA3F47-456E-9E4F-B886-83557C15F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49687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with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21986" y="1643073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521986" y="3884037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6315" y="1643073"/>
            <a:ext cx="5745165" cy="430757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7A134D-7A3A-AD4B-91DF-57347E308706}"/>
              </a:ext>
            </a:extLst>
          </p:cNvPr>
          <p:cNvSpPr/>
          <p:nvPr/>
        </p:nvSpPr>
        <p:spPr>
          <a:xfrm>
            <a:off x="6521986" y="3395949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581B053-21C8-C0AD-58C7-637A6315D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1726" y="3395949"/>
            <a:ext cx="5212943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B2033E-9DB9-9A2B-D4C5-6D8960838D22}"/>
              </a:ext>
            </a:extLst>
          </p:cNvPr>
          <p:cNvSpPr/>
          <p:nvPr/>
        </p:nvSpPr>
        <p:spPr>
          <a:xfrm>
            <a:off x="6521856" y="5636913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02FFCFA-A84F-7535-4A5F-29A5FC646063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521726" y="5636913"/>
            <a:ext cx="5212813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2785C5DB-355E-CD09-6EF5-58F892E8FB6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CA8C401-C8E4-754B-B3A5-3E0955671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56066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with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21986" y="1643073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287219" y="3884037"/>
            <a:ext cx="2447580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521986" y="3879120"/>
            <a:ext cx="2528916" cy="205559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6315" y="1643073"/>
            <a:ext cx="5745165" cy="430757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AC4E08-5A51-BF4F-655E-4E54DD771548}"/>
              </a:ext>
            </a:extLst>
          </p:cNvPr>
          <p:cNvSpPr/>
          <p:nvPr/>
        </p:nvSpPr>
        <p:spPr>
          <a:xfrm>
            <a:off x="6521986" y="3395949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7D80C23-74F3-F853-02BF-83C743039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71823" y="3395949"/>
            <a:ext cx="5162846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F22EB8-4EFD-86A4-8EB8-8A4F1A1AA2DF}"/>
              </a:ext>
            </a:extLst>
          </p:cNvPr>
          <p:cNvSpPr/>
          <p:nvPr/>
        </p:nvSpPr>
        <p:spPr>
          <a:xfrm>
            <a:off x="6512818" y="5631997"/>
            <a:ext cx="251233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6A4B2AA-E0AE-18DD-BAA3-AF2A9CA6987A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562654" y="5631997"/>
            <a:ext cx="2488248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8B5CD1-FF93-2C9C-1BFF-73A3CE39E65D}"/>
              </a:ext>
            </a:extLst>
          </p:cNvPr>
          <p:cNvSpPr/>
          <p:nvPr/>
        </p:nvSpPr>
        <p:spPr>
          <a:xfrm>
            <a:off x="9287218" y="5641703"/>
            <a:ext cx="2431941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52272AC-9734-6D60-9441-B5E7B9E4E372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9337055" y="5641703"/>
            <a:ext cx="2408630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BE9F3313-6532-97CE-1E0D-3A21EA40A39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1D2BA07-7CB8-E14F-8E24-3DAFEB3C7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65937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- 3 Blocks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4CFF414-FA47-F7EC-7EFB-7073E26BB831}"/>
              </a:ext>
            </a:extLst>
          </p:cNvPr>
          <p:cNvSpPr/>
          <p:nvPr/>
        </p:nvSpPr>
        <p:spPr>
          <a:xfrm>
            <a:off x="7938475" y="1315894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3C0F4F-1E76-E3A4-E5AA-8FA79C7C69FB}"/>
              </a:ext>
            </a:extLst>
          </p:cNvPr>
          <p:cNvSpPr/>
          <p:nvPr/>
        </p:nvSpPr>
        <p:spPr>
          <a:xfrm>
            <a:off x="4420956" y="1315895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7105CB-DECE-0616-2A57-776784CFC1CB}"/>
              </a:ext>
            </a:extLst>
          </p:cNvPr>
          <p:cNvSpPr/>
          <p:nvPr/>
        </p:nvSpPr>
        <p:spPr>
          <a:xfrm>
            <a:off x="903437" y="1315896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13FE17-B697-FB87-4ED6-D832D798E9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3506" y="1436468"/>
            <a:ext cx="3319462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8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B65CB9D-AA49-05C2-2100-C63D32C82B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01943" y="4045824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43204028-135E-83A2-B94A-693154F531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1284" y="1436468"/>
            <a:ext cx="3319462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8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D4E810FD-2D00-764A-B144-B235C21E32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9721" y="4045824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0A71EF50-386A-A3B9-93FB-6EF179A4EE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8803" y="1433918"/>
            <a:ext cx="3319462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8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6AE17ED9-FDD9-34C3-1F7D-9A8EA4C4B4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37240" y="4043274"/>
            <a:ext cx="2951163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77D3ED32-45F9-B948-371F-67E8465B2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F278F-8AAE-FA0B-4B47-AB0FFECE69F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140B5B1B-89D1-9945-6AB1-0D9B2E27009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87907" y="2065260"/>
            <a:ext cx="2950589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CAB75A6-8C36-AD93-09A1-D377BF55C686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4605427" y="2065259"/>
            <a:ext cx="2950589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BFCE088-E342-EDAD-213D-39C8B8D85057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8122945" y="2065259"/>
            <a:ext cx="2950589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2D6B0AF-7A65-0643-9BB2-70425E09A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51824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- 3 Blocks -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98D576-4759-5408-883D-2E56D9D0F603}"/>
              </a:ext>
            </a:extLst>
          </p:cNvPr>
          <p:cNvSpPr/>
          <p:nvPr/>
        </p:nvSpPr>
        <p:spPr>
          <a:xfrm>
            <a:off x="7938216" y="1315892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C44A1A-1D1D-F2D9-8EC1-EFF25EBA1FB0}"/>
              </a:ext>
            </a:extLst>
          </p:cNvPr>
          <p:cNvSpPr/>
          <p:nvPr/>
        </p:nvSpPr>
        <p:spPr>
          <a:xfrm>
            <a:off x="4420697" y="1315893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38D75A-DD50-6C6E-0A9D-7F77E72C780A}"/>
              </a:ext>
            </a:extLst>
          </p:cNvPr>
          <p:cNvSpPr/>
          <p:nvPr/>
        </p:nvSpPr>
        <p:spPr>
          <a:xfrm>
            <a:off x="903178" y="1315894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76A1563-09E6-06B6-EC4A-8E309CC57B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3247" y="143646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AF401EC8-7352-A985-133C-726A718A9E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1025" y="143646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71A04C69-EC92-81B2-FCD5-39464C669B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8544" y="143391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AE5BF8CB-9477-F598-75C4-6F35D608B35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01684" y="2040670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E6CE746-1703-63A8-BBD4-546AD104E27E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4604880" y="2065258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53952BA5-2190-5106-0EBD-DA1D15EFBB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01684" y="4045822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835FE666-CADC-4DB4-80A4-BFD9823DE0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9462" y="4045822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AECA5017-0E7C-4957-02B2-65FA6C1F6E5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36981" y="4043272"/>
            <a:ext cx="2951163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9F4CE92C-83FA-CA44-69CB-E6229E144199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8129414" y="2071424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4DDE6D-DD47-E873-4306-EBFC1F91F657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CDBDD2C-9BBA-CC44-97ED-E09645120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697757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- 5 Color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79A34A-6A6B-FC98-1EC8-8347FAB1A48F}"/>
              </a:ext>
            </a:extLst>
          </p:cNvPr>
          <p:cNvSpPr/>
          <p:nvPr/>
        </p:nvSpPr>
        <p:spPr>
          <a:xfrm>
            <a:off x="1008584" y="1660596"/>
            <a:ext cx="1918020" cy="4364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3F2A76-73C1-7478-1C52-F70D9B50BC0A}"/>
              </a:ext>
            </a:extLst>
          </p:cNvPr>
          <p:cNvSpPr/>
          <p:nvPr/>
        </p:nvSpPr>
        <p:spPr>
          <a:xfrm>
            <a:off x="1011339" y="2160555"/>
            <a:ext cx="1915265" cy="32335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6525D0-8078-E003-46A7-FFCB83C221E0}"/>
              </a:ext>
            </a:extLst>
          </p:cNvPr>
          <p:cNvSpPr/>
          <p:nvPr/>
        </p:nvSpPr>
        <p:spPr>
          <a:xfrm>
            <a:off x="3045437" y="1660596"/>
            <a:ext cx="1918020" cy="4364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6AD059-9160-4AE4-0F86-92FB0AAD082C}"/>
              </a:ext>
            </a:extLst>
          </p:cNvPr>
          <p:cNvSpPr/>
          <p:nvPr/>
        </p:nvSpPr>
        <p:spPr>
          <a:xfrm>
            <a:off x="3048192" y="2160555"/>
            <a:ext cx="1915265" cy="32335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F701C0-7A2F-0B95-E95C-07302A14CA56}"/>
              </a:ext>
            </a:extLst>
          </p:cNvPr>
          <p:cNvSpPr/>
          <p:nvPr/>
        </p:nvSpPr>
        <p:spPr>
          <a:xfrm>
            <a:off x="5082290" y="1660596"/>
            <a:ext cx="1918020" cy="4364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786ED8-9187-C7FB-F774-CE52A2971FFD}"/>
              </a:ext>
            </a:extLst>
          </p:cNvPr>
          <p:cNvSpPr/>
          <p:nvPr/>
        </p:nvSpPr>
        <p:spPr>
          <a:xfrm>
            <a:off x="5085045" y="2160555"/>
            <a:ext cx="1915265" cy="32335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6F5635-02F3-829F-B778-4A766D8D4A2D}"/>
              </a:ext>
            </a:extLst>
          </p:cNvPr>
          <p:cNvSpPr/>
          <p:nvPr/>
        </p:nvSpPr>
        <p:spPr>
          <a:xfrm>
            <a:off x="7119143" y="1660596"/>
            <a:ext cx="1918020" cy="4364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BD6A50-2E1C-FDDB-2F9B-D9101B8535C5}"/>
              </a:ext>
            </a:extLst>
          </p:cNvPr>
          <p:cNvSpPr/>
          <p:nvPr/>
        </p:nvSpPr>
        <p:spPr>
          <a:xfrm>
            <a:off x="7121898" y="2160555"/>
            <a:ext cx="1915265" cy="32335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39B4FF-413F-3DBC-C6E4-087C951C5464}"/>
              </a:ext>
            </a:extLst>
          </p:cNvPr>
          <p:cNvSpPr/>
          <p:nvPr/>
        </p:nvSpPr>
        <p:spPr>
          <a:xfrm>
            <a:off x="9155998" y="1660596"/>
            <a:ext cx="1918020" cy="4364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B8434E-9F38-4592-327E-51A570C73E09}"/>
              </a:ext>
            </a:extLst>
          </p:cNvPr>
          <p:cNvSpPr/>
          <p:nvPr/>
        </p:nvSpPr>
        <p:spPr>
          <a:xfrm>
            <a:off x="9158753" y="2160555"/>
            <a:ext cx="1915265" cy="32335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1BA8130D-B7F2-9815-5056-6F334D4BBA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8584" y="1783909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A41A66E4-0B84-E1FB-88CD-3E0E6E80C49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45438" y="1768552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235E5CE7-3D80-1BB5-DACD-8A63CA927E9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82291" y="1768552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685C02D4-EA4F-4962-D397-F6439EC5C6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19145" y="1768552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1F46F0A7-55C4-6BAE-BCB0-157A86C9199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56000" y="1770870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9E69C3F7-0A3A-FAC2-6540-8BB750E9A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7982" y="2312717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040CB427-2320-1A81-037C-6D83BCA5B36F}"/>
              </a:ext>
            </a:extLst>
          </p:cNvPr>
          <p:cNvSpPr>
            <a:spLocks noGrp="1"/>
          </p:cNvSpPr>
          <p:nvPr>
            <p:ph type="body" sz="half" idx="32"/>
          </p:nvPr>
        </p:nvSpPr>
        <p:spPr>
          <a:xfrm>
            <a:off x="3175312" y="2299864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3144BCA8-7BD5-8323-CDAB-E5362D78AA68}"/>
              </a:ext>
            </a:extLst>
          </p:cNvPr>
          <p:cNvSpPr>
            <a:spLocks noGrp="1"/>
          </p:cNvSpPr>
          <p:nvPr>
            <p:ph type="body" sz="half" idx="33"/>
          </p:nvPr>
        </p:nvSpPr>
        <p:spPr>
          <a:xfrm>
            <a:off x="5212165" y="2298292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82EC0719-39BA-B2AB-F29D-3C947DC78925}"/>
              </a:ext>
            </a:extLst>
          </p:cNvPr>
          <p:cNvSpPr>
            <a:spLocks noGrp="1"/>
          </p:cNvSpPr>
          <p:nvPr>
            <p:ph type="body" sz="half" idx="34"/>
          </p:nvPr>
        </p:nvSpPr>
        <p:spPr>
          <a:xfrm>
            <a:off x="7249018" y="2298292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B939ED29-1A95-3771-8E52-C1F99F848ABD}"/>
              </a:ext>
            </a:extLst>
          </p:cNvPr>
          <p:cNvSpPr>
            <a:spLocks noGrp="1"/>
          </p:cNvSpPr>
          <p:nvPr>
            <p:ph type="body" sz="half" idx="35"/>
          </p:nvPr>
        </p:nvSpPr>
        <p:spPr>
          <a:xfrm>
            <a:off x="9285873" y="2312717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13">
            <a:extLst>
              <a:ext uri="{FF2B5EF4-FFF2-40B4-BE49-F238E27FC236}">
                <a16:creationId xmlns:a16="http://schemas.microsoft.com/office/drawing/2014/main" id="{F45DEB53-8B0A-80C6-DDED-B723442350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58850-3E44-9220-12DF-98BC6F729C54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6560D941-1465-1D4A-A847-2D1234C8D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31136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with Caption - Black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10386" y="-9524"/>
            <a:ext cx="6581614" cy="6867524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/>
        </p:nvSpPr>
        <p:spPr>
          <a:xfrm>
            <a:off x="0" y="-9440"/>
            <a:ext cx="7284203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005" y="891153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2005" y="2491353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A0ED9A8-0DA3-BC24-94A1-086C8ECA818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9D8470-6707-634E-83EB-0AE05382F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511242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with Caption - White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/>
        </p:nvSpPr>
        <p:spPr>
          <a:xfrm>
            <a:off x="0" y="0"/>
            <a:ext cx="7284203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10386" y="-9525"/>
            <a:ext cx="6581614" cy="6892463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2005" y="891153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2005" y="2491353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11E696-D9D7-67E3-048E-80603F311A2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26D216B-E0D3-4D4A-9F8D-114C96758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09154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/>
        </p:nvSpPr>
        <p:spPr>
          <a:xfrm>
            <a:off x="9954706" y="-9439"/>
            <a:ext cx="224672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3257" y="2005070"/>
            <a:ext cx="7763458" cy="592834"/>
          </a:xfrm>
        </p:spPr>
        <p:txBody>
          <a:bodyPr>
            <a:noAutofit/>
          </a:bodyPr>
          <a:lstStyle>
            <a:lvl1pPr>
              <a:defRPr sz="54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3257" y="2629338"/>
            <a:ext cx="7763458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i="0">
                <a:solidFill>
                  <a:schemeClr val="bg2"/>
                </a:solidFill>
                <a:latin typeface="Acumin Pro Semibold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6FFA1BC-72F9-9048-3E39-D300A3A6A5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3257" y="3107129"/>
            <a:ext cx="7763458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2"/>
                </a:solidFill>
                <a:latin typeface="Acumin Pro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fld id="{C7124C19-F609-8C4C-8116-78E353E3E672}" type="datetime1">
              <a:rPr lang="en-US" smtClean="0"/>
              <a:t>3/29/23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3A7607E-0B69-7042-8E26-D319E7C24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984" y="5739523"/>
            <a:ext cx="5061853" cy="53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818725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/>
        </p:nvSpPr>
        <p:spPr>
          <a:xfrm>
            <a:off x="9954706" y="-9439"/>
            <a:ext cx="224672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70" y="2466280"/>
            <a:ext cx="7981645" cy="719757"/>
          </a:xfrm>
        </p:spPr>
        <p:txBody>
          <a:bodyPr>
            <a:noAutofit/>
          </a:bodyPr>
          <a:lstStyle>
            <a:lvl1pPr>
              <a:defRPr sz="96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339" y="3434010"/>
            <a:ext cx="7874567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bg2"/>
                </a:solidFill>
                <a:latin typeface="Acumin Pro Medium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C3A567-3D58-2F44-803E-CF1742FF8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988" y="5739523"/>
            <a:ext cx="5061844" cy="53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60469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1648B145-A545-0D6D-AFF0-0F715C907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70" y="2466280"/>
            <a:ext cx="7981645" cy="719757"/>
          </a:xfrm>
        </p:spPr>
        <p:txBody>
          <a:bodyPr>
            <a:noAutofit/>
          </a:bodyPr>
          <a:lstStyle>
            <a:lvl1pPr>
              <a:defRPr sz="96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E3D40940-377F-6BBC-02CB-083B672BF5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339" y="3434010"/>
            <a:ext cx="7874567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tx1"/>
                </a:solidFill>
                <a:latin typeface="Acumin Pro Medium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9A4D2F-F17A-B040-9E4F-AFE7D2510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984" y="5739523"/>
            <a:ext cx="5061853" cy="53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63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229637"/>
            <a:ext cx="10515599" cy="1043354"/>
          </a:xfrm>
        </p:spPr>
        <p:txBody>
          <a:bodyPr/>
          <a:lstStyle>
            <a:lvl1pPr>
              <a:defRPr>
                <a:latin typeface="Acumin Pro Condensed Semibold" panose="020B0706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3800" y="6407944"/>
            <a:ext cx="838200" cy="450057"/>
          </a:xfrm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  <a:latin typeface="Acumin Pro Semibold" panose="020B0504020202020204"/>
              </a:defRPr>
            </a:lvl1pPr>
          </a:lstStyle>
          <a:p>
            <a:pPr>
              <a:defRPr/>
            </a:pPr>
            <a:fld id="{6C6B5308-6B54-4E5B-8185-C4F567049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B2ED185-A020-D524-F07C-2A702ADADD26}"/>
              </a:ext>
            </a:extLst>
          </p:cNvPr>
          <p:cNvSpPr txBox="1">
            <a:spLocks/>
          </p:cNvSpPr>
          <p:nvPr userDrawn="1"/>
        </p:nvSpPr>
        <p:spPr>
          <a:xfrm>
            <a:off x="838200" y="6412706"/>
            <a:ext cx="10515600" cy="4500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0" i="0" dirty="0">
                <a:solidFill>
                  <a:schemeClr val="bg1"/>
                </a:solidFill>
                <a:latin typeface="Acumin Pro Semibold"/>
              </a:rPr>
              <a:t>Extending GPU Ray-Tracing Units for Hierarchical Search Acceleration</a:t>
            </a:r>
          </a:p>
        </p:txBody>
      </p:sp>
      <p:pic>
        <p:nvPicPr>
          <p:cNvPr id="9" name="Picture 8" descr="A picture containing text, clipart, tableware&#10;&#10;Description automatically generated">
            <a:extLst>
              <a:ext uri="{FF2B5EF4-FFF2-40B4-BE49-F238E27FC236}">
                <a16:creationId xmlns:a16="http://schemas.microsoft.com/office/drawing/2014/main" id="{56514BDE-79EC-3B38-599D-AEA947521F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6" y="6474620"/>
            <a:ext cx="1704415" cy="30508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2B2AC-9DCA-D25F-83F0-204345BB43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07272"/>
            <a:ext cx="10515600" cy="4351338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2000"/>
            </a:lvl1pPr>
            <a:lvl2pPr marL="685800" indent="-228600">
              <a:buFont typeface="Wingdings" panose="05000000000000000000" pitchFamily="2" charset="2"/>
              <a:buChar char="§"/>
              <a:defRPr sz="1800"/>
            </a:lvl2pPr>
            <a:lvl3pPr marL="1143000" indent="-228600">
              <a:buFont typeface="Wingdings" panose="05000000000000000000" pitchFamily="2" charset="2"/>
              <a:buChar char="§"/>
              <a:defRPr sz="1800"/>
            </a:lvl3pPr>
            <a:lvl4pPr marL="1600200" indent="-228600">
              <a:buFont typeface="Wingdings" panose="05000000000000000000" pitchFamily="2" charset="2"/>
              <a:buChar char="§"/>
              <a:defRPr sz="1800"/>
            </a:lvl4pPr>
            <a:lvl5pPr marL="2057400" indent="-228600"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52412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Content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087" y="1543324"/>
            <a:ext cx="3507565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6D77F14-E88B-D0A5-6F63-E4DA45A7CD6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342217" y="1543323"/>
            <a:ext cx="3507565" cy="43903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A95E987-1BAB-5DE6-3A52-75935C62985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243137" y="1543322"/>
            <a:ext cx="3507565" cy="43903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CA31FF2-2F1A-7D0F-36B0-1773F6A9AB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317A5CF-E52C-8A36-58FE-7CED3FAE08B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353800" y="6407944"/>
            <a:ext cx="838200" cy="450057"/>
          </a:xfrm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  <a:latin typeface="Acumin Pro Semibold" panose="020B0504020202020204"/>
              </a:defRPr>
            </a:lvl1pPr>
          </a:lstStyle>
          <a:p>
            <a:pPr>
              <a:defRPr/>
            </a:pPr>
            <a:fld id="{6C6B5308-6B54-4E5B-8185-C4F567049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5FAE8-B48A-AF1E-DA7C-01184C886547}"/>
              </a:ext>
            </a:extLst>
          </p:cNvPr>
          <p:cNvSpPr txBox="1">
            <a:spLocks/>
          </p:cNvSpPr>
          <p:nvPr userDrawn="1"/>
        </p:nvSpPr>
        <p:spPr>
          <a:xfrm>
            <a:off x="838200" y="6412706"/>
            <a:ext cx="10515600" cy="4500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0" i="0" dirty="0">
                <a:solidFill>
                  <a:schemeClr val="bg1"/>
                </a:solidFill>
                <a:latin typeface="Acumin Pro Semibold"/>
              </a:rPr>
              <a:t>Extending GPU Ray-Tracing Units for Hierarchical Search Acceleration</a:t>
            </a:r>
          </a:p>
        </p:txBody>
      </p:sp>
    </p:spTree>
    <p:extLst>
      <p:ext uri="{BB962C8B-B14F-4D97-AF65-F5344CB8AC3E}">
        <p14:creationId xmlns:p14="http://schemas.microsoft.com/office/powerpoint/2010/main" val="2616743936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with Copy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314" y="3652272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2" y="1543323"/>
            <a:ext cx="3534479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336974" y="1543324"/>
            <a:ext cx="3527360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25959" y="3652272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8205605" y="1532307"/>
            <a:ext cx="3527360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47E27B2-1DE2-3469-81EF-9EBD7DC7AF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94590" y="3641255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1BE8616-EC56-F9EF-C9F5-B4C357C967B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353800" y="6407944"/>
            <a:ext cx="838200" cy="450057"/>
          </a:xfrm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  <a:latin typeface="Acumin Pro Semibold" panose="020B0504020202020204"/>
              </a:defRPr>
            </a:lvl1pPr>
          </a:lstStyle>
          <a:p>
            <a:pPr>
              <a:defRPr/>
            </a:pPr>
            <a:fld id="{6C6B5308-6B54-4E5B-8185-C4F567049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4F39CC9-4412-68D2-D52B-1CBC3A3584B9}"/>
              </a:ext>
            </a:extLst>
          </p:cNvPr>
          <p:cNvSpPr txBox="1">
            <a:spLocks/>
          </p:cNvSpPr>
          <p:nvPr userDrawn="1"/>
        </p:nvSpPr>
        <p:spPr>
          <a:xfrm>
            <a:off x="838200" y="6412706"/>
            <a:ext cx="10515600" cy="4500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0" i="0" dirty="0">
                <a:solidFill>
                  <a:schemeClr val="bg1"/>
                </a:solidFill>
                <a:latin typeface="Acumin Pro Semibold"/>
              </a:rPr>
              <a:t>Extending GPU Ray-Tracing Units for Hierarchical Search Acceleration</a:t>
            </a:r>
          </a:p>
        </p:txBody>
      </p:sp>
    </p:spTree>
    <p:extLst>
      <p:ext uri="{BB962C8B-B14F-4D97-AF65-F5344CB8AC3E}">
        <p14:creationId xmlns:p14="http://schemas.microsoft.com/office/powerpoint/2010/main" val="2327134956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086" y="1543324"/>
            <a:ext cx="5413169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F449F3F-4187-E891-E28D-ABAA4011813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09157" y="1543324"/>
            <a:ext cx="5425643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FC4CE19-DA95-2729-993D-BB0D45B6B5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EB7C6C2-F4FD-F935-1047-4487FD72390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353800" y="6407944"/>
            <a:ext cx="838200" cy="450057"/>
          </a:xfrm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  <a:latin typeface="Acumin Pro Semibold" panose="020B0504020202020204"/>
              </a:defRPr>
            </a:lvl1pPr>
          </a:lstStyle>
          <a:p>
            <a:pPr>
              <a:defRPr/>
            </a:pPr>
            <a:fld id="{6C6B5308-6B54-4E5B-8185-C4F567049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E52111D-C9E2-09F0-5759-34C01491FDF6}"/>
              </a:ext>
            </a:extLst>
          </p:cNvPr>
          <p:cNvSpPr txBox="1">
            <a:spLocks/>
          </p:cNvSpPr>
          <p:nvPr userDrawn="1"/>
        </p:nvSpPr>
        <p:spPr>
          <a:xfrm>
            <a:off x="838200" y="6412706"/>
            <a:ext cx="10515600" cy="4500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0" i="0" dirty="0">
                <a:solidFill>
                  <a:schemeClr val="bg1"/>
                </a:solidFill>
                <a:latin typeface="Acumin Pro Semibold"/>
              </a:rPr>
              <a:t>Extending GPU Ray-Tracing Units for Hierarchical Search Acceleration</a:t>
            </a:r>
          </a:p>
        </p:txBody>
      </p:sp>
    </p:spTree>
    <p:extLst>
      <p:ext uri="{BB962C8B-B14F-4D97-AF65-F5344CB8AC3E}">
        <p14:creationId xmlns:p14="http://schemas.microsoft.com/office/powerpoint/2010/main" val="2305814757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3" y="1543323"/>
            <a:ext cx="5458727" cy="431772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7832766-AA56-63AE-E2AA-9A2947343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F92D672-5C11-B647-ADA7-722837BA86C0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286962" y="1543323"/>
            <a:ext cx="5458727" cy="431772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6AFB8997-E903-BD34-CBB7-A70F3BD090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DC8FC12-15D2-BD7A-4CBF-5DD7EEE8EA6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353800" y="6407944"/>
            <a:ext cx="838200" cy="450057"/>
          </a:xfrm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  <a:latin typeface="Acumin Pro Semibold" panose="020B0504020202020204"/>
              </a:defRPr>
            </a:lvl1pPr>
          </a:lstStyle>
          <a:p>
            <a:pPr>
              <a:defRPr/>
            </a:pPr>
            <a:fld id="{6C6B5308-6B54-4E5B-8185-C4F567049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3BC0B25-DA38-6819-6E9F-29B34C5ED933}"/>
              </a:ext>
            </a:extLst>
          </p:cNvPr>
          <p:cNvSpPr txBox="1">
            <a:spLocks/>
          </p:cNvSpPr>
          <p:nvPr userDrawn="1"/>
        </p:nvSpPr>
        <p:spPr>
          <a:xfrm>
            <a:off x="838200" y="6412706"/>
            <a:ext cx="10515600" cy="4500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0" i="0" dirty="0">
                <a:solidFill>
                  <a:schemeClr val="bg1"/>
                </a:solidFill>
                <a:latin typeface="Acumin Pro Semibold"/>
              </a:rPr>
              <a:t>Extending GPU Ray-Tracing Units for Hierarchical Search Acceleration</a:t>
            </a:r>
          </a:p>
        </p:txBody>
      </p:sp>
    </p:spTree>
    <p:extLst>
      <p:ext uri="{BB962C8B-B14F-4D97-AF65-F5344CB8AC3E}">
        <p14:creationId xmlns:p14="http://schemas.microsoft.com/office/powerpoint/2010/main" val="423965047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AAC0BB7-28CB-1045-A186-168990E05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984" y="5739523"/>
            <a:ext cx="5061853" cy="535961"/>
          </a:xfrm>
          <a:prstGeom prst="rect">
            <a:avLst/>
          </a:prstGeom>
        </p:spPr>
      </p:pic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B1EEEEC0-D7E4-4DE5-4E3D-FAAD9ABA8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3257" y="1812045"/>
            <a:ext cx="7763458" cy="719757"/>
          </a:xfrm>
        </p:spPr>
        <p:txBody>
          <a:bodyPr>
            <a:noAutofit/>
          </a:bodyPr>
          <a:lstStyle>
            <a:lvl1pPr>
              <a:defRPr sz="54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8EDB9B8-C811-84E9-5F58-0130F3A805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3257" y="2617146"/>
            <a:ext cx="7763458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i="0">
                <a:solidFill>
                  <a:schemeClr val="tx1"/>
                </a:solidFill>
                <a:latin typeface="Acumin Pro Semibold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4BF34A7-30DF-7BD2-A5A2-434BBF6672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3257" y="3148847"/>
            <a:ext cx="7763458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3/31/23</a:t>
            </a:r>
          </a:p>
        </p:txBody>
      </p:sp>
    </p:spTree>
    <p:extLst>
      <p:ext uri="{BB962C8B-B14F-4D97-AF65-F5344CB8AC3E}">
        <p14:creationId xmlns:p14="http://schemas.microsoft.com/office/powerpoint/2010/main" val="42368417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4176D92-8FAB-782E-E607-5D0C5CC9C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87CAFF-04F4-A34D-B7B6-EBED6965F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FDAFB6-8BB6-ADBB-6574-5B0C25E7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2" y="4671391"/>
            <a:ext cx="11266714" cy="140141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FF931D0-D7E7-D9E1-3CCC-83299A0922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972" y="6085510"/>
            <a:ext cx="11266714" cy="4492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000" b="0" i="0">
                <a:solidFill>
                  <a:schemeClr val="tx1"/>
                </a:solidFill>
                <a:latin typeface="Acumin Pro Medium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5729107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9525"/>
            <a:ext cx="12192000" cy="6892463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CA0E95C-D44C-0BD3-29E1-C39EBAC823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857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628D381-488B-4C1C-32F0-1D389C1FF7E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8086" y="1543324"/>
            <a:ext cx="11266714" cy="445470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EE0A7E-143D-2A83-397F-55801DA06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65EE62C3-A7DA-7701-DE4B-C1A290C4FA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D93FA26-12F4-CD44-AD60-93B33EC54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F54FE2-5844-7885-7089-16924C393EB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18575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313" y="3652272"/>
            <a:ext cx="5469743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1" y="1543323"/>
            <a:ext cx="546974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275945" y="1543323"/>
            <a:ext cx="5458727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64929" y="3652271"/>
            <a:ext cx="5469743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1641B97-9FFC-02AC-9A83-AD9CF1F958B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F1D55B3-DE62-9744-8A1E-84A97FEB1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26070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7402-16CB-60F1-259A-4E1A16194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457200"/>
            <a:ext cx="4314823" cy="96409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89552-EB9F-6D72-9130-E107C02C2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2" y="1570383"/>
            <a:ext cx="4314823" cy="429860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5F6EAB8-D2BB-0BDE-C7AC-895B69CA5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1871" y="457200"/>
            <a:ext cx="6662927" cy="54117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C4977-AD33-556A-2AED-7416F7D439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A7895D7-4D6B-AC47-9963-88D20F293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48941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99A83-2C12-9A72-A547-B9374C107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470037"/>
            <a:ext cx="4325711" cy="1034775"/>
          </a:xfrm>
        </p:spPr>
        <p:txBody>
          <a:bodyPr anchor="b"/>
          <a:lstStyle>
            <a:lvl1pPr fontAlgn="t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70037"/>
            <a:ext cx="6562498" cy="539101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6314" y="1759226"/>
            <a:ext cx="4325711" cy="4086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56456-EFF1-AF89-28F7-3D4A6920E0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454D3F7-E9EF-3042-B534-31D5C54C4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66800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21" Type="http://schemas.openxmlformats.org/officeDocument/2006/relationships/slideLayout" Target="../slideLayouts/slideLayout22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5" Type="http://schemas.openxmlformats.org/officeDocument/2006/relationships/slideLayout" Target="../slideLayouts/slideLayout26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3.xml"/><Relationship Id="rId27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569038-3B49-82E5-3BEF-CB76B33AF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28AC00-4677-4DFB-FF37-314D3A26B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ED7E3-15CE-6990-56F9-E3124981DC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226BEE-DAC6-45D7-8C0B-50B9D1B7175F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FD4C2-4B38-4E69-EDB7-EDCD15F9E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2513F-C572-2AAB-8320-A650129577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0E4237-112A-4776-891C-F468CA485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64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AF61CC-58D4-72CE-66CA-BFE87D085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385004"/>
            <a:ext cx="11266714" cy="589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D4295-B2CD-F1FF-F99B-B267D1740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086" y="1192696"/>
            <a:ext cx="11266714" cy="4837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9200A-5F39-EB36-4116-B2C1717CC7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48231" y="6295058"/>
            <a:ext cx="1786567" cy="3239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E6F94B-5839-27A3-2B6C-8458388865D5}"/>
              </a:ext>
            </a:extLst>
          </p:cNvPr>
          <p:cNvSpPr/>
          <p:nvPr userDrawn="1"/>
        </p:nvSpPr>
        <p:spPr>
          <a:xfrm>
            <a:off x="0" y="6353982"/>
            <a:ext cx="12192000" cy="5040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9AAEDE-E69E-44E7-99F9-21B90C2CC2E6}"/>
              </a:ext>
            </a:extLst>
          </p:cNvPr>
          <p:cNvSpPr/>
          <p:nvPr userDrawn="1"/>
        </p:nvSpPr>
        <p:spPr>
          <a:xfrm>
            <a:off x="0" y="6353982"/>
            <a:ext cx="12192000" cy="45719"/>
          </a:xfrm>
          <a:prstGeom prst="rect">
            <a:avLst/>
          </a:prstGeom>
          <a:solidFill>
            <a:srgbClr val="CEB888"/>
          </a:solidFill>
          <a:ln>
            <a:solidFill>
              <a:srgbClr val="CEB8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ext, clipart, tableware&#10;&#10;Description automatically generated">
            <a:extLst>
              <a:ext uri="{FF2B5EF4-FFF2-40B4-BE49-F238E27FC236}">
                <a16:creationId xmlns:a16="http://schemas.microsoft.com/office/drawing/2014/main" id="{5DBA177D-C20F-6F8D-7890-C5FCDD15146D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6" y="6474620"/>
            <a:ext cx="1704415" cy="30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925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3" r:id="rId6"/>
    <p:sldLayoutId id="2147483675" r:id="rId7"/>
    <p:sldLayoutId id="2147483676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72" r:id="rId22"/>
    <p:sldLayoutId id="2147483674" r:id="rId23"/>
    <p:sldLayoutId id="2147483671" r:id="rId24"/>
    <p:sldLayoutId id="2147483677" r:id="rId25"/>
  </p:sldLayoutIdLst>
  <p:hf hdr="0" ftr="0" dt="0"/>
  <p:txStyles>
    <p:titleStyle>
      <a:lvl1pPr algn="l" defTabSz="914400" rtl="0" eaLnBrk="1" fontAlgn="b" latinLnBrk="0" hangingPunct="1">
        <a:lnSpc>
          <a:spcPct val="90000"/>
        </a:lnSpc>
        <a:spcBef>
          <a:spcPct val="0"/>
        </a:spcBef>
        <a:buNone/>
        <a:defRPr lang="en-US" sz="4800" b="1" i="1" kern="1200" cap="none" baseline="0" dirty="0">
          <a:solidFill>
            <a:schemeClr val="tx1"/>
          </a:solidFill>
          <a:latin typeface="Acumin Pro Condensed Semibold" panose="020B0506020202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0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5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3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sv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svg"/><Relationship Id="rId9" Type="http://schemas.microsoft.com/office/2017/06/relationships/model3d" Target="../media/model3d1.glb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2.xml"/><Relationship Id="rId4" Type="http://schemas.openxmlformats.org/officeDocument/2006/relationships/chart" Target="../charts/chart1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F09A7-CF48-9701-322A-A0BBD1C2F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257" y="545690"/>
            <a:ext cx="7763458" cy="3148781"/>
          </a:xfrm>
        </p:spPr>
        <p:txBody>
          <a:bodyPr/>
          <a:lstStyle/>
          <a:p>
            <a:r>
              <a:rPr lang="en-US" b="1" i="1" dirty="0">
                <a:latin typeface="Acumin Pro Condensed Semibold" panose="020B0706020202020204" pitchFamily="34" charset="0"/>
              </a:rPr>
              <a:t>Extending GPU Ray-Tracing Units for Hierarchical Search Acceleration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1BF94-59A9-105F-273E-B29E440F25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37657" y="3950138"/>
            <a:ext cx="7763458" cy="449263"/>
          </a:xfrm>
        </p:spPr>
        <p:txBody>
          <a:bodyPr/>
          <a:lstStyle/>
          <a:p>
            <a:r>
              <a:rPr lang="en-US" dirty="0"/>
              <a:t>Aaron Barnes</a:t>
            </a:r>
            <a:r>
              <a:rPr lang="en-US" b="0" dirty="0"/>
              <a:t>, </a:t>
            </a:r>
            <a:r>
              <a:rPr lang="en-US" b="0" dirty="0" err="1"/>
              <a:t>Fangjia</a:t>
            </a:r>
            <a:r>
              <a:rPr lang="en-US" b="0" dirty="0"/>
              <a:t> Shen, Timothy G. Rogers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B73FBA-04F5-42B3-F78B-261E9AF2D117}"/>
              </a:ext>
            </a:extLst>
          </p:cNvPr>
          <p:cNvSpPr txBox="1"/>
          <p:nvPr/>
        </p:nvSpPr>
        <p:spPr>
          <a:xfrm>
            <a:off x="10817941" y="6488668"/>
            <a:ext cx="1374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cumin Pro Semibold" panose="020B0504020202020204"/>
              </a:rPr>
              <a:t>MICRO 2024</a:t>
            </a:r>
          </a:p>
        </p:txBody>
      </p:sp>
    </p:spTree>
    <p:extLst>
      <p:ext uri="{BB962C8B-B14F-4D97-AF65-F5344CB8AC3E}">
        <p14:creationId xmlns:p14="http://schemas.microsoft.com/office/powerpoint/2010/main" val="4154997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EAEBE-60AB-FB25-039B-25AEB7559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Bounding Volume Hierarchy (BVH)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A902AE-47CF-EE6F-4411-52F646442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B5308-6B54-4E5B-8185-C4F567049C3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66C9AA2-98F4-72D5-24B6-250EA3EBE0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7795" y="1406525"/>
            <a:ext cx="7316409" cy="4351338"/>
          </a:xfrm>
        </p:spPr>
      </p:pic>
    </p:spTree>
    <p:extLst>
      <p:ext uri="{BB962C8B-B14F-4D97-AF65-F5344CB8AC3E}">
        <p14:creationId xmlns:p14="http://schemas.microsoft.com/office/powerpoint/2010/main" val="1756642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FE863-72E9-6650-F20D-A01D1F194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Interface: Baseline RT Unit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A003A9-2695-E1A5-603A-9B79834B5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B5308-6B54-4E5B-8185-C4F567049C3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8" name="Picture 7" descr="A red text on a black background&#10;&#10;Description automatically generated">
            <a:extLst>
              <a:ext uri="{FF2B5EF4-FFF2-40B4-BE49-F238E27FC236}">
                <a16:creationId xmlns:a16="http://schemas.microsoft.com/office/drawing/2014/main" id="{62A9B558-8C00-E7FA-4F84-CDA316D913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561771"/>
            <a:ext cx="2701949" cy="1039211"/>
          </a:xfrm>
          <a:prstGeom prst="rect">
            <a:avLst/>
          </a:prstGeom>
        </p:spPr>
      </p:pic>
      <p:pic>
        <p:nvPicPr>
          <p:cNvPr id="10" name="Picture 9" descr="A close-up of a logo&#10;&#10;Description automatically generated">
            <a:extLst>
              <a:ext uri="{FF2B5EF4-FFF2-40B4-BE49-F238E27FC236}">
                <a16:creationId xmlns:a16="http://schemas.microsoft.com/office/drawing/2014/main" id="{A42372AA-5F05-0966-76E5-6708CBF8F0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22" y="2649314"/>
            <a:ext cx="2152506" cy="885602"/>
          </a:xfrm>
          <a:prstGeom prst="rect">
            <a:avLst/>
          </a:prstGeom>
        </p:spPr>
      </p:pic>
      <p:sp>
        <p:nvSpPr>
          <p:cNvPr id="15" name="Rectangle 5">
            <a:extLst>
              <a:ext uri="{FF2B5EF4-FFF2-40B4-BE49-F238E27FC236}">
                <a16:creationId xmlns:a16="http://schemas.microsoft.com/office/drawing/2014/main" id="{A2BEACD6-550A-5C6D-1045-11D087D4F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6175" y="1847851"/>
            <a:ext cx="1374775" cy="601663"/>
          </a:xfrm>
          <a:prstGeom prst="rect">
            <a:avLst/>
          </a:prstGeom>
          <a:solidFill>
            <a:srgbClr val="A8D0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064AFC9D-16E9-D1B1-2BCF-9E5B9DF79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6175" y="1847851"/>
            <a:ext cx="1374775" cy="601663"/>
          </a:xfrm>
          <a:prstGeom prst="rect">
            <a:avLst/>
          </a:prstGeom>
          <a:noFill/>
          <a:ln w="3175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B7F9A8A9-B540-421A-33FA-601D6DE5E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7938" y="1925639"/>
            <a:ext cx="13350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Ray Generation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906D9669-22CC-5ECB-CC76-D4FEAA9AF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75" y="2141539"/>
            <a:ext cx="11445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Program (RG)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Line 42">
            <a:extLst>
              <a:ext uri="{FF2B5EF4-FFF2-40B4-BE49-F238E27FC236}">
                <a16:creationId xmlns:a16="http://schemas.microsoft.com/office/drawing/2014/main" id="{7544E259-7005-B14D-2BFF-CC6A81397B6F}"/>
              </a:ext>
            </a:extLst>
          </p:cNvPr>
          <p:cNvSpPr>
            <a:spLocks noChangeShapeType="1"/>
          </p:cNvSpPr>
          <p:nvPr/>
        </p:nvSpPr>
        <p:spPr bwMode="auto">
          <a:xfrm>
            <a:off x="6330950" y="2147889"/>
            <a:ext cx="88265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43">
            <a:extLst>
              <a:ext uri="{FF2B5EF4-FFF2-40B4-BE49-F238E27FC236}">
                <a16:creationId xmlns:a16="http://schemas.microsoft.com/office/drawing/2014/main" id="{C65C8044-56BF-9817-9E97-1D47844BE3B1}"/>
              </a:ext>
            </a:extLst>
          </p:cNvPr>
          <p:cNvSpPr>
            <a:spLocks/>
          </p:cNvSpPr>
          <p:nvPr/>
        </p:nvSpPr>
        <p:spPr bwMode="auto">
          <a:xfrm>
            <a:off x="7202488" y="2103439"/>
            <a:ext cx="88900" cy="88900"/>
          </a:xfrm>
          <a:custGeom>
            <a:avLst/>
            <a:gdLst>
              <a:gd name="T0" fmla="*/ 0 w 56"/>
              <a:gd name="T1" fmla="*/ 0 h 56"/>
              <a:gd name="T2" fmla="*/ 56 w 56"/>
              <a:gd name="T3" fmla="*/ 28 h 56"/>
              <a:gd name="T4" fmla="*/ 0 w 56"/>
              <a:gd name="T5" fmla="*/ 56 h 56"/>
              <a:gd name="T6" fmla="*/ 0 w 56"/>
              <a:gd name="T7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" h="56">
                <a:moveTo>
                  <a:pt x="0" y="0"/>
                </a:moveTo>
                <a:lnTo>
                  <a:pt x="56" y="28"/>
                </a:lnTo>
                <a:lnTo>
                  <a:pt x="0" y="5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Rectangle 44">
            <a:extLst>
              <a:ext uri="{FF2B5EF4-FFF2-40B4-BE49-F238E27FC236}">
                <a16:creationId xmlns:a16="http://schemas.microsoft.com/office/drawing/2014/main" id="{4EB6C9B8-B447-9706-3DCC-9129CFEF7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7788" y="2041526"/>
            <a:ext cx="768350" cy="2127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Rectangle 45">
            <a:extLst>
              <a:ext uri="{FF2B5EF4-FFF2-40B4-BE49-F238E27FC236}">
                <a16:creationId xmlns:a16="http://schemas.microsoft.com/office/drawing/2014/main" id="{B8F5D776-9957-18A4-1C8F-DE214F4AC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0963" y="2035176"/>
            <a:ext cx="915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TraceRay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Rectangle 58">
            <a:extLst>
              <a:ext uri="{FF2B5EF4-FFF2-40B4-BE49-F238E27FC236}">
                <a16:creationId xmlns:a16="http://schemas.microsoft.com/office/drawing/2014/main" id="{B2328C2D-835F-FB86-CC48-913D83460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3463" y="2543176"/>
            <a:ext cx="207963" cy="2127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3" name="Picture 8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31D33A1-20AC-8329-B104-D772887423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12" y="3904693"/>
            <a:ext cx="2914638" cy="77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26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  <p:bldP spid="18" grpId="0"/>
      <p:bldP spid="52" grpId="0" animBg="1"/>
      <p:bldP spid="53" grpId="0" animBg="1"/>
      <p:bldP spid="54" grpId="0" animBg="1"/>
      <p:bldP spid="55" grpId="0"/>
      <p:bldP spid="6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56260-96EA-2871-4BB7-0CE88A203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27EBA-1A76-3A65-DD87-64EFDDCF6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Interface: Baseline RT Unit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7B3DBB-5471-E067-01E8-3DB5BC328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B5308-6B54-4E5B-8185-C4F567049C3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8" name="Picture 7" descr="A red text on a black background&#10;&#10;Description automatically generated">
            <a:extLst>
              <a:ext uri="{FF2B5EF4-FFF2-40B4-BE49-F238E27FC236}">
                <a16:creationId xmlns:a16="http://schemas.microsoft.com/office/drawing/2014/main" id="{5892B48E-3F36-61E5-9284-894C167904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561771"/>
            <a:ext cx="2701949" cy="1039211"/>
          </a:xfrm>
          <a:prstGeom prst="rect">
            <a:avLst/>
          </a:prstGeom>
        </p:spPr>
      </p:pic>
      <p:pic>
        <p:nvPicPr>
          <p:cNvPr id="10" name="Picture 9" descr="A close-up of a logo&#10;&#10;Description automatically generated">
            <a:extLst>
              <a:ext uri="{FF2B5EF4-FFF2-40B4-BE49-F238E27FC236}">
                <a16:creationId xmlns:a16="http://schemas.microsoft.com/office/drawing/2014/main" id="{3E806EA3-564B-4132-FCDB-43DA828E56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22" y="2649314"/>
            <a:ext cx="2152506" cy="885602"/>
          </a:xfrm>
          <a:prstGeom prst="rect">
            <a:avLst/>
          </a:prstGeom>
        </p:spPr>
      </p:pic>
      <p:pic>
        <p:nvPicPr>
          <p:cNvPr id="12" name="Picture 1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0478654-A319-0768-2C6C-04F51E9D6C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12" y="3904693"/>
            <a:ext cx="2914638" cy="774808"/>
          </a:xfrm>
          <a:prstGeom prst="rect">
            <a:avLst/>
          </a:prstGeom>
        </p:spPr>
      </p:pic>
      <p:sp>
        <p:nvSpPr>
          <p:cNvPr id="14" name="AutoShape 3">
            <a:extLst>
              <a:ext uri="{FF2B5EF4-FFF2-40B4-BE49-F238E27FC236}">
                <a16:creationId xmlns:a16="http://schemas.microsoft.com/office/drawing/2014/main" id="{26957017-CE18-31F2-2772-7650508DC2ED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4938713" y="1420813"/>
            <a:ext cx="6219825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20767D72-4605-2BAD-BB93-157023427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6176" y="1847851"/>
            <a:ext cx="1374775" cy="601663"/>
          </a:xfrm>
          <a:prstGeom prst="rect">
            <a:avLst/>
          </a:prstGeom>
          <a:solidFill>
            <a:srgbClr val="A8D0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25419A97-2D56-AAB3-43BC-7E9EDB3C8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6176" y="1847851"/>
            <a:ext cx="1374775" cy="601663"/>
          </a:xfrm>
          <a:prstGeom prst="rect">
            <a:avLst/>
          </a:prstGeom>
          <a:noFill/>
          <a:ln w="3175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D9184898-8BB1-7934-87EA-BEF8D3AF1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7938" y="1925638"/>
            <a:ext cx="13350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Ray Generation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CA71BCB7-D6AC-F084-F928-EFA87CEBA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76" y="2141538"/>
            <a:ext cx="11445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Program (RG)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0B292503-76EE-8629-3A0E-C0B51C216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1388" y="1847851"/>
            <a:ext cx="1374775" cy="10017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C507B297-E46C-4BDC-2194-CD37D3BCF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1388" y="1847851"/>
            <a:ext cx="1374775" cy="1001713"/>
          </a:xfrm>
          <a:prstGeom prst="rect">
            <a:avLst/>
          </a:prstGeom>
          <a:noFill/>
          <a:ln w="3175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B5037B11-BFB3-6DEA-C8D0-2CAB94A93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2363" y="2019301"/>
            <a:ext cx="12319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AS traversal &amp;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847F2418-3FAD-2967-9289-64A3237B7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2226" y="2235201"/>
            <a:ext cx="3429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ray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01DBBEBE-2E58-DA82-F8C0-FC6A8D85D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0826" y="2235201"/>
            <a:ext cx="1524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F230CA5E-0E7E-4B02-4632-17CDD00021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1" y="2235201"/>
            <a:ext cx="5619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AABB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7A908FD4-721F-0D38-D9E8-3BC95D64D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1" y="2449513"/>
            <a:ext cx="13636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intersection test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0B80D168-CAD2-968E-FC29-6295DB83D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1388" y="3251201"/>
            <a:ext cx="1374775" cy="601663"/>
          </a:xfrm>
          <a:prstGeom prst="rect">
            <a:avLst/>
          </a:prstGeom>
          <a:solidFill>
            <a:srgbClr val="A8D0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17">
            <a:extLst>
              <a:ext uri="{FF2B5EF4-FFF2-40B4-BE49-F238E27FC236}">
                <a16:creationId xmlns:a16="http://schemas.microsoft.com/office/drawing/2014/main" id="{11F23BBD-F3A0-A8CF-DC5C-7B18CC0A1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1388" y="3251201"/>
            <a:ext cx="1374775" cy="601663"/>
          </a:xfrm>
          <a:prstGeom prst="rect">
            <a:avLst/>
          </a:prstGeom>
          <a:noFill/>
          <a:ln w="3175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18">
            <a:extLst>
              <a:ext uri="{FF2B5EF4-FFF2-40B4-BE49-F238E27FC236}">
                <a16:creationId xmlns:a16="http://schemas.microsoft.com/office/drawing/2014/main" id="{2E9C181A-EA46-E053-92D4-48526CD9D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8563" y="3332163"/>
            <a:ext cx="10683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Intersection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19">
            <a:extLst>
              <a:ext uri="{FF2B5EF4-FFF2-40B4-BE49-F238E27FC236}">
                <a16:creationId xmlns:a16="http://schemas.microsoft.com/office/drawing/2014/main" id="{C640953A-B377-827B-ABCA-02AA25B16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5863" y="3546476"/>
            <a:ext cx="10588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Program (IS)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Line 42">
            <a:extLst>
              <a:ext uri="{FF2B5EF4-FFF2-40B4-BE49-F238E27FC236}">
                <a16:creationId xmlns:a16="http://schemas.microsoft.com/office/drawing/2014/main" id="{59CA469F-3757-4C43-620A-C8C3F9B62C02}"/>
              </a:ext>
            </a:extLst>
          </p:cNvPr>
          <p:cNvSpPr>
            <a:spLocks noChangeShapeType="1"/>
          </p:cNvSpPr>
          <p:nvPr/>
        </p:nvSpPr>
        <p:spPr bwMode="auto">
          <a:xfrm>
            <a:off x="6330951" y="2147888"/>
            <a:ext cx="88265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43">
            <a:extLst>
              <a:ext uri="{FF2B5EF4-FFF2-40B4-BE49-F238E27FC236}">
                <a16:creationId xmlns:a16="http://schemas.microsoft.com/office/drawing/2014/main" id="{976154DB-DF00-F36C-F78E-D7E718593751}"/>
              </a:ext>
            </a:extLst>
          </p:cNvPr>
          <p:cNvSpPr>
            <a:spLocks/>
          </p:cNvSpPr>
          <p:nvPr/>
        </p:nvSpPr>
        <p:spPr bwMode="auto">
          <a:xfrm>
            <a:off x="7202488" y="2103438"/>
            <a:ext cx="88900" cy="88900"/>
          </a:xfrm>
          <a:custGeom>
            <a:avLst/>
            <a:gdLst>
              <a:gd name="T0" fmla="*/ 0 w 56"/>
              <a:gd name="T1" fmla="*/ 0 h 56"/>
              <a:gd name="T2" fmla="*/ 56 w 56"/>
              <a:gd name="T3" fmla="*/ 28 h 56"/>
              <a:gd name="T4" fmla="*/ 0 w 56"/>
              <a:gd name="T5" fmla="*/ 56 h 56"/>
              <a:gd name="T6" fmla="*/ 0 w 56"/>
              <a:gd name="T7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" h="56">
                <a:moveTo>
                  <a:pt x="0" y="0"/>
                </a:moveTo>
                <a:lnTo>
                  <a:pt x="56" y="28"/>
                </a:lnTo>
                <a:lnTo>
                  <a:pt x="0" y="5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Rectangle 44">
            <a:extLst>
              <a:ext uri="{FF2B5EF4-FFF2-40B4-BE49-F238E27FC236}">
                <a16:creationId xmlns:a16="http://schemas.microsoft.com/office/drawing/2014/main" id="{820F7FF0-ED97-5DCC-683A-FE15E9388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7788" y="2041526"/>
            <a:ext cx="768350" cy="2127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Rectangle 45">
            <a:extLst>
              <a:ext uri="{FF2B5EF4-FFF2-40B4-BE49-F238E27FC236}">
                <a16:creationId xmlns:a16="http://schemas.microsoft.com/office/drawing/2014/main" id="{2C8947BC-76ED-70AF-9D87-C5EA06EA5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0963" y="2035176"/>
            <a:ext cx="915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TraceRay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Line 46">
            <a:extLst>
              <a:ext uri="{FF2B5EF4-FFF2-40B4-BE49-F238E27FC236}">
                <a16:creationId xmlns:a16="http://schemas.microsoft.com/office/drawing/2014/main" id="{94A7B8D3-45C5-664D-DB91-B869E229A85B}"/>
              </a:ext>
            </a:extLst>
          </p:cNvPr>
          <p:cNvSpPr>
            <a:spLocks noChangeShapeType="1"/>
          </p:cNvSpPr>
          <p:nvPr/>
        </p:nvSpPr>
        <p:spPr bwMode="auto">
          <a:xfrm>
            <a:off x="7978776" y="2849563"/>
            <a:ext cx="0" cy="322263"/>
          </a:xfrm>
          <a:prstGeom prst="line">
            <a:avLst/>
          </a:prstGeom>
          <a:noFill/>
          <a:ln w="1270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47">
            <a:extLst>
              <a:ext uri="{FF2B5EF4-FFF2-40B4-BE49-F238E27FC236}">
                <a16:creationId xmlns:a16="http://schemas.microsoft.com/office/drawing/2014/main" id="{1544CCA5-B9C3-8CD3-C872-61B239E2CDAE}"/>
              </a:ext>
            </a:extLst>
          </p:cNvPr>
          <p:cNvSpPr>
            <a:spLocks/>
          </p:cNvSpPr>
          <p:nvPr/>
        </p:nvSpPr>
        <p:spPr bwMode="auto">
          <a:xfrm>
            <a:off x="7934326" y="3162301"/>
            <a:ext cx="88900" cy="88900"/>
          </a:xfrm>
          <a:custGeom>
            <a:avLst/>
            <a:gdLst>
              <a:gd name="T0" fmla="*/ 56 w 56"/>
              <a:gd name="T1" fmla="*/ 0 h 56"/>
              <a:gd name="T2" fmla="*/ 28 w 56"/>
              <a:gd name="T3" fmla="*/ 56 h 56"/>
              <a:gd name="T4" fmla="*/ 0 w 56"/>
              <a:gd name="T5" fmla="*/ 0 h 56"/>
              <a:gd name="T6" fmla="*/ 56 w 56"/>
              <a:gd name="T7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" h="56">
                <a:moveTo>
                  <a:pt x="56" y="0"/>
                </a:moveTo>
                <a:lnTo>
                  <a:pt x="28" y="56"/>
                </a:lnTo>
                <a:lnTo>
                  <a:pt x="0" y="0"/>
                </a:lnTo>
                <a:lnTo>
                  <a:pt x="5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Rectangle 48">
            <a:extLst>
              <a:ext uri="{FF2B5EF4-FFF2-40B4-BE49-F238E27FC236}">
                <a16:creationId xmlns:a16="http://schemas.microsoft.com/office/drawing/2014/main" id="{4797E79C-8301-4322-2965-D4BF4D21F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2176" y="2943226"/>
            <a:ext cx="1473200" cy="2143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Rectangle 49">
            <a:extLst>
              <a:ext uri="{FF2B5EF4-FFF2-40B4-BE49-F238E27FC236}">
                <a16:creationId xmlns:a16="http://schemas.microsoft.com/office/drawing/2014/main" id="{52B9E548-BA25-1E93-2640-A7F6340D7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6938" y="2935288"/>
            <a:ext cx="16779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Entered a Leaf Node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Rectangle 58">
            <a:extLst>
              <a:ext uri="{FF2B5EF4-FFF2-40B4-BE49-F238E27FC236}">
                <a16:creationId xmlns:a16="http://schemas.microsoft.com/office/drawing/2014/main" id="{8A83EAF5-0BC5-6144-4AD2-7CC52184C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3463" y="2543176"/>
            <a:ext cx="207963" cy="2127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99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035986-9DF4-5C83-AB69-C91B0B206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1B85A-16FE-2D2B-B822-E4FD136AD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Interface: Baseline RT Unit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A794D0-5900-AD40-6ECA-DEC942F1F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B5308-6B54-4E5B-8185-C4F567049C3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8" name="Picture 7" descr="A red text on a black background&#10;&#10;Description automatically generated">
            <a:extLst>
              <a:ext uri="{FF2B5EF4-FFF2-40B4-BE49-F238E27FC236}">
                <a16:creationId xmlns:a16="http://schemas.microsoft.com/office/drawing/2014/main" id="{760DA632-70A2-DF32-09F7-56D4BA2EAF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561771"/>
            <a:ext cx="2701949" cy="1039211"/>
          </a:xfrm>
          <a:prstGeom prst="rect">
            <a:avLst/>
          </a:prstGeom>
        </p:spPr>
      </p:pic>
      <p:pic>
        <p:nvPicPr>
          <p:cNvPr id="10" name="Picture 9" descr="A close-up of a logo&#10;&#10;Description automatically generated">
            <a:extLst>
              <a:ext uri="{FF2B5EF4-FFF2-40B4-BE49-F238E27FC236}">
                <a16:creationId xmlns:a16="http://schemas.microsoft.com/office/drawing/2014/main" id="{EB576D99-0128-77EF-6AF6-89CE0D9DBF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22" y="2649314"/>
            <a:ext cx="2152506" cy="885602"/>
          </a:xfrm>
          <a:prstGeom prst="rect">
            <a:avLst/>
          </a:prstGeom>
        </p:spPr>
      </p:pic>
      <p:pic>
        <p:nvPicPr>
          <p:cNvPr id="12" name="Picture 1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2F40136-EDA8-88F0-3918-EB69424627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12" y="3904693"/>
            <a:ext cx="2914638" cy="774808"/>
          </a:xfrm>
          <a:prstGeom prst="rect">
            <a:avLst/>
          </a:prstGeom>
        </p:spPr>
      </p:pic>
      <p:sp>
        <p:nvSpPr>
          <p:cNvPr id="14" name="AutoShape 3">
            <a:extLst>
              <a:ext uri="{FF2B5EF4-FFF2-40B4-BE49-F238E27FC236}">
                <a16:creationId xmlns:a16="http://schemas.microsoft.com/office/drawing/2014/main" id="{E8251505-F918-EB82-FFEB-2FADDF506D21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4938713" y="1420813"/>
            <a:ext cx="6219825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943B3D77-3B38-DA95-77FC-D8C668220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6176" y="1847851"/>
            <a:ext cx="1374775" cy="601663"/>
          </a:xfrm>
          <a:prstGeom prst="rect">
            <a:avLst/>
          </a:prstGeom>
          <a:solidFill>
            <a:srgbClr val="A8D0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9383FB2F-1326-95DA-8C40-11FFF1A7F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6176" y="1847851"/>
            <a:ext cx="1374775" cy="601663"/>
          </a:xfrm>
          <a:prstGeom prst="rect">
            <a:avLst/>
          </a:prstGeom>
          <a:noFill/>
          <a:ln w="3175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F68CB8B8-D28D-9E9B-14C4-8B84AC225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7938" y="1925638"/>
            <a:ext cx="13350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Ray Generation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8D76E10F-F3CF-27C3-3E90-FDB473BFC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76" y="2141538"/>
            <a:ext cx="11445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Program (RG)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E37A76D4-89BC-62FA-1F87-806E664DE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1388" y="1847851"/>
            <a:ext cx="1374775" cy="10017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927AE86B-0584-0031-447C-2784F124D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1388" y="1847851"/>
            <a:ext cx="1374775" cy="1001713"/>
          </a:xfrm>
          <a:prstGeom prst="rect">
            <a:avLst/>
          </a:prstGeom>
          <a:noFill/>
          <a:ln w="3175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8F4BB919-FA6F-A71F-CB71-5ABFB1F8B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2363" y="2019301"/>
            <a:ext cx="12319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AS traversal &amp;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C2213316-2A56-B899-8708-2DBFE7BAB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2226" y="2235201"/>
            <a:ext cx="3429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ray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1ECEAC39-536F-B89A-C2A1-DA963F50F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0826" y="2235201"/>
            <a:ext cx="1524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7DFDBFFC-5026-0AD9-987A-612B4183F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1" y="2235201"/>
            <a:ext cx="5619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AABB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C11B7DAB-9425-09F9-7240-66DB87B6F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1" y="2449513"/>
            <a:ext cx="13636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intersection test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70D2AC1B-C99F-05AF-F7E9-95C3A7C40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1388" y="3251201"/>
            <a:ext cx="1374775" cy="601663"/>
          </a:xfrm>
          <a:prstGeom prst="rect">
            <a:avLst/>
          </a:prstGeom>
          <a:solidFill>
            <a:srgbClr val="A8D0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17">
            <a:extLst>
              <a:ext uri="{FF2B5EF4-FFF2-40B4-BE49-F238E27FC236}">
                <a16:creationId xmlns:a16="http://schemas.microsoft.com/office/drawing/2014/main" id="{9F3FED75-0104-5286-B69D-FF6D7482F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1388" y="3251201"/>
            <a:ext cx="1374775" cy="601663"/>
          </a:xfrm>
          <a:prstGeom prst="rect">
            <a:avLst/>
          </a:prstGeom>
          <a:noFill/>
          <a:ln w="3175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18">
            <a:extLst>
              <a:ext uri="{FF2B5EF4-FFF2-40B4-BE49-F238E27FC236}">
                <a16:creationId xmlns:a16="http://schemas.microsoft.com/office/drawing/2014/main" id="{D9DEC326-A48F-7335-2095-FDE608427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8563" y="3332163"/>
            <a:ext cx="10683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Intersection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19">
            <a:extLst>
              <a:ext uri="{FF2B5EF4-FFF2-40B4-BE49-F238E27FC236}">
                <a16:creationId xmlns:a16="http://schemas.microsoft.com/office/drawing/2014/main" id="{781EE3E4-7A45-96B5-3D8D-4C45E39A6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5863" y="3546476"/>
            <a:ext cx="10588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Program (IS)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20">
            <a:extLst>
              <a:ext uri="{FF2B5EF4-FFF2-40B4-BE49-F238E27FC236}">
                <a16:creationId xmlns:a16="http://schemas.microsoft.com/office/drawing/2014/main" id="{97223BED-202E-A443-FC95-0569D40BC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1388" y="4154488"/>
            <a:ext cx="1374775" cy="601663"/>
          </a:xfrm>
          <a:prstGeom prst="rect">
            <a:avLst/>
          </a:prstGeom>
          <a:solidFill>
            <a:srgbClr val="A8D0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21">
            <a:extLst>
              <a:ext uri="{FF2B5EF4-FFF2-40B4-BE49-F238E27FC236}">
                <a16:creationId xmlns:a16="http://schemas.microsoft.com/office/drawing/2014/main" id="{B7988EE6-D575-9E41-E7B4-57FB0457A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1388" y="4154488"/>
            <a:ext cx="1374775" cy="601663"/>
          </a:xfrm>
          <a:prstGeom prst="rect">
            <a:avLst/>
          </a:prstGeom>
          <a:noFill/>
          <a:ln w="3175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22">
            <a:extLst>
              <a:ext uri="{FF2B5EF4-FFF2-40B4-BE49-F238E27FC236}">
                <a16:creationId xmlns:a16="http://schemas.microsoft.com/office/drawing/2014/main" id="{AC47DD84-7702-2E77-B422-144AED73A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288" y="4232276"/>
            <a:ext cx="3905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23">
            <a:extLst>
              <a:ext uri="{FF2B5EF4-FFF2-40B4-BE49-F238E27FC236}">
                <a16:creationId xmlns:a16="http://schemas.microsoft.com/office/drawing/2014/main" id="{5E171020-2612-56CE-966C-A7CE6C63F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6513" y="4232276"/>
            <a:ext cx="1539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24">
            <a:extLst>
              <a:ext uri="{FF2B5EF4-FFF2-40B4-BE49-F238E27FC236}">
                <a16:creationId xmlns:a16="http://schemas.microsoft.com/office/drawing/2014/main" id="{451F6D7C-889C-54C5-DA35-F59957E2E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2076" y="4232276"/>
            <a:ext cx="10779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Hit program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25">
            <a:extLst>
              <a:ext uri="{FF2B5EF4-FFF2-40B4-BE49-F238E27FC236}">
                <a16:creationId xmlns:a16="http://schemas.microsoft.com/office/drawing/2014/main" id="{EA46CC86-86E7-6677-13EB-69A3CB096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1613" y="4448176"/>
            <a:ext cx="4397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(AH)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Freeform 26">
            <a:extLst>
              <a:ext uri="{FF2B5EF4-FFF2-40B4-BE49-F238E27FC236}">
                <a16:creationId xmlns:a16="http://schemas.microsoft.com/office/drawing/2014/main" id="{DC34E728-E8B9-FD82-6F39-0EBB41C95F9E}"/>
              </a:ext>
            </a:extLst>
          </p:cNvPr>
          <p:cNvSpPr>
            <a:spLocks/>
          </p:cNvSpPr>
          <p:nvPr/>
        </p:nvSpPr>
        <p:spPr bwMode="auto">
          <a:xfrm>
            <a:off x="4956176" y="3151188"/>
            <a:ext cx="1374775" cy="801688"/>
          </a:xfrm>
          <a:custGeom>
            <a:avLst/>
            <a:gdLst>
              <a:gd name="T0" fmla="*/ 433 w 866"/>
              <a:gd name="T1" fmla="*/ 505 h 505"/>
              <a:gd name="T2" fmla="*/ 866 w 866"/>
              <a:gd name="T3" fmla="*/ 253 h 505"/>
              <a:gd name="T4" fmla="*/ 433 w 866"/>
              <a:gd name="T5" fmla="*/ 0 h 505"/>
              <a:gd name="T6" fmla="*/ 0 w 866"/>
              <a:gd name="T7" fmla="*/ 253 h 505"/>
              <a:gd name="T8" fmla="*/ 433 w 866"/>
              <a:gd name="T9" fmla="*/ 505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6" h="505">
                <a:moveTo>
                  <a:pt x="433" y="505"/>
                </a:moveTo>
                <a:lnTo>
                  <a:pt x="866" y="253"/>
                </a:lnTo>
                <a:lnTo>
                  <a:pt x="433" y="0"/>
                </a:lnTo>
                <a:lnTo>
                  <a:pt x="0" y="253"/>
                </a:lnTo>
                <a:lnTo>
                  <a:pt x="433" y="50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27">
            <a:extLst>
              <a:ext uri="{FF2B5EF4-FFF2-40B4-BE49-F238E27FC236}">
                <a16:creationId xmlns:a16="http://schemas.microsoft.com/office/drawing/2014/main" id="{89B537EA-53CF-06C2-7B94-8F96DFAD07D1}"/>
              </a:ext>
            </a:extLst>
          </p:cNvPr>
          <p:cNvSpPr>
            <a:spLocks/>
          </p:cNvSpPr>
          <p:nvPr/>
        </p:nvSpPr>
        <p:spPr bwMode="auto">
          <a:xfrm>
            <a:off x="4956176" y="3151188"/>
            <a:ext cx="1374775" cy="801688"/>
          </a:xfrm>
          <a:custGeom>
            <a:avLst/>
            <a:gdLst>
              <a:gd name="T0" fmla="*/ 433 w 866"/>
              <a:gd name="T1" fmla="*/ 505 h 505"/>
              <a:gd name="T2" fmla="*/ 866 w 866"/>
              <a:gd name="T3" fmla="*/ 253 h 505"/>
              <a:gd name="T4" fmla="*/ 433 w 866"/>
              <a:gd name="T5" fmla="*/ 0 h 505"/>
              <a:gd name="T6" fmla="*/ 0 w 866"/>
              <a:gd name="T7" fmla="*/ 253 h 505"/>
              <a:gd name="T8" fmla="*/ 433 w 866"/>
              <a:gd name="T9" fmla="*/ 505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6" h="505">
                <a:moveTo>
                  <a:pt x="433" y="505"/>
                </a:moveTo>
                <a:lnTo>
                  <a:pt x="866" y="253"/>
                </a:lnTo>
                <a:lnTo>
                  <a:pt x="433" y="0"/>
                </a:lnTo>
                <a:lnTo>
                  <a:pt x="0" y="253"/>
                </a:lnTo>
                <a:lnTo>
                  <a:pt x="433" y="505"/>
                </a:lnTo>
                <a:close/>
              </a:path>
            </a:pathLst>
          </a:custGeom>
          <a:noFill/>
          <a:ln w="3175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Rectangle 28">
            <a:extLst>
              <a:ext uri="{FF2B5EF4-FFF2-40B4-BE49-F238E27FC236}">
                <a16:creationId xmlns:a16="http://schemas.microsoft.com/office/drawing/2014/main" id="{85110A4E-05D3-11B6-D19E-404861CD4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3988" y="3368676"/>
            <a:ext cx="306388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Ray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29">
            <a:extLst>
              <a:ext uri="{FF2B5EF4-FFF2-40B4-BE49-F238E27FC236}">
                <a16:creationId xmlns:a16="http://schemas.microsoft.com/office/drawing/2014/main" id="{E01C07D3-C857-9886-A3B6-061E2220F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9413" y="3368676"/>
            <a:ext cx="1238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30">
            <a:extLst>
              <a:ext uri="{FF2B5EF4-FFF2-40B4-BE49-F238E27FC236}">
                <a16:creationId xmlns:a16="http://schemas.microsoft.com/office/drawing/2014/main" id="{FD32C167-3296-023F-3382-5F0D04D28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7038" y="3368676"/>
            <a:ext cx="6667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Primitive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31">
            <a:extLst>
              <a:ext uri="{FF2B5EF4-FFF2-40B4-BE49-F238E27FC236}">
                <a16:creationId xmlns:a16="http://schemas.microsoft.com/office/drawing/2014/main" id="{42A70646-D695-168E-161A-6B6BC8B1A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0338" y="3551238"/>
            <a:ext cx="8953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Intersection?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Line 42">
            <a:extLst>
              <a:ext uri="{FF2B5EF4-FFF2-40B4-BE49-F238E27FC236}">
                <a16:creationId xmlns:a16="http://schemas.microsoft.com/office/drawing/2014/main" id="{405CC4D2-C21B-4757-DA74-839F2576A9E1}"/>
              </a:ext>
            </a:extLst>
          </p:cNvPr>
          <p:cNvSpPr>
            <a:spLocks noChangeShapeType="1"/>
          </p:cNvSpPr>
          <p:nvPr/>
        </p:nvSpPr>
        <p:spPr bwMode="auto">
          <a:xfrm>
            <a:off x="6330951" y="2147888"/>
            <a:ext cx="88265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43">
            <a:extLst>
              <a:ext uri="{FF2B5EF4-FFF2-40B4-BE49-F238E27FC236}">
                <a16:creationId xmlns:a16="http://schemas.microsoft.com/office/drawing/2014/main" id="{44D61D78-2427-FA9D-571C-5CDB0FA0D9C1}"/>
              </a:ext>
            </a:extLst>
          </p:cNvPr>
          <p:cNvSpPr>
            <a:spLocks/>
          </p:cNvSpPr>
          <p:nvPr/>
        </p:nvSpPr>
        <p:spPr bwMode="auto">
          <a:xfrm>
            <a:off x="7202488" y="2103438"/>
            <a:ext cx="88900" cy="88900"/>
          </a:xfrm>
          <a:custGeom>
            <a:avLst/>
            <a:gdLst>
              <a:gd name="T0" fmla="*/ 0 w 56"/>
              <a:gd name="T1" fmla="*/ 0 h 56"/>
              <a:gd name="T2" fmla="*/ 56 w 56"/>
              <a:gd name="T3" fmla="*/ 28 h 56"/>
              <a:gd name="T4" fmla="*/ 0 w 56"/>
              <a:gd name="T5" fmla="*/ 56 h 56"/>
              <a:gd name="T6" fmla="*/ 0 w 56"/>
              <a:gd name="T7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" h="56">
                <a:moveTo>
                  <a:pt x="0" y="0"/>
                </a:moveTo>
                <a:lnTo>
                  <a:pt x="56" y="28"/>
                </a:lnTo>
                <a:lnTo>
                  <a:pt x="0" y="5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Rectangle 44">
            <a:extLst>
              <a:ext uri="{FF2B5EF4-FFF2-40B4-BE49-F238E27FC236}">
                <a16:creationId xmlns:a16="http://schemas.microsoft.com/office/drawing/2014/main" id="{3CA95F35-B69F-3352-ED0C-085C4D4F7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7788" y="2041526"/>
            <a:ext cx="768350" cy="2127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Rectangle 45">
            <a:extLst>
              <a:ext uri="{FF2B5EF4-FFF2-40B4-BE49-F238E27FC236}">
                <a16:creationId xmlns:a16="http://schemas.microsoft.com/office/drawing/2014/main" id="{B5A9E18A-4BC2-38F9-9A31-994578ED5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0963" y="2035176"/>
            <a:ext cx="915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TraceRay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Line 46">
            <a:extLst>
              <a:ext uri="{FF2B5EF4-FFF2-40B4-BE49-F238E27FC236}">
                <a16:creationId xmlns:a16="http://schemas.microsoft.com/office/drawing/2014/main" id="{5E2DFD67-F92F-0351-55B1-16598173D48E}"/>
              </a:ext>
            </a:extLst>
          </p:cNvPr>
          <p:cNvSpPr>
            <a:spLocks noChangeShapeType="1"/>
          </p:cNvSpPr>
          <p:nvPr/>
        </p:nvSpPr>
        <p:spPr bwMode="auto">
          <a:xfrm>
            <a:off x="7978776" y="2849563"/>
            <a:ext cx="0" cy="322263"/>
          </a:xfrm>
          <a:prstGeom prst="line">
            <a:avLst/>
          </a:prstGeom>
          <a:noFill/>
          <a:ln w="1270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47">
            <a:extLst>
              <a:ext uri="{FF2B5EF4-FFF2-40B4-BE49-F238E27FC236}">
                <a16:creationId xmlns:a16="http://schemas.microsoft.com/office/drawing/2014/main" id="{0C059E7B-CA45-40BF-CD1D-804A12BD01B9}"/>
              </a:ext>
            </a:extLst>
          </p:cNvPr>
          <p:cNvSpPr>
            <a:spLocks/>
          </p:cNvSpPr>
          <p:nvPr/>
        </p:nvSpPr>
        <p:spPr bwMode="auto">
          <a:xfrm>
            <a:off x="7934326" y="3162301"/>
            <a:ext cx="88900" cy="88900"/>
          </a:xfrm>
          <a:custGeom>
            <a:avLst/>
            <a:gdLst>
              <a:gd name="T0" fmla="*/ 56 w 56"/>
              <a:gd name="T1" fmla="*/ 0 h 56"/>
              <a:gd name="T2" fmla="*/ 28 w 56"/>
              <a:gd name="T3" fmla="*/ 56 h 56"/>
              <a:gd name="T4" fmla="*/ 0 w 56"/>
              <a:gd name="T5" fmla="*/ 0 h 56"/>
              <a:gd name="T6" fmla="*/ 56 w 56"/>
              <a:gd name="T7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" h="56">
                <a:moveTo>
                  <a:pt x="56" y="0"/>
                </a:moveTo>
                <a:lnTo>
                  <a:pt x="28" y="56"/>
                </a:lnTo>
                <a:lnTo>
                  <a:pt x="0" y="0"/>
                </a:lnTo>
                <a:lnTo>
                  <a:pt x="5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Rectangle 48">
            <a:extLst>
              <a:ext uri="{FF2B5EF4-FFF2-40B4-BE49-F238E27FC236}">
                <a16:creationId xmlns:a16="http://schemas.microsoft.com/office/drawing/2014/main" id="{870461A0-C2F1-D27C-8FA5-AA5EA7392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2176" y="2943226"/>
            <a:ext cx="1473200" cy="2143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Rectangle 49">
            <a:extLst>
              <a:ext uri="{FF2B5EF4-FFF2-40B4-BE49-F238E27FC236}">
                <a16:creationId xmlns:a16="http://schemas.microsoft.com/office/drawing/2014/main" id="{37B8A10C-889A-6533-48A5-0F28358D5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6938" y="2935288"/>
            <a:ext cx="16779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Entered a Leaf Node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" name="Line 50">
            <a:extLst>
              <a:ext uri="{FF2B5EF4-FFF2-40B4-BE49-F238E27FC236}">
                <a16:creationId xmlns:a16="http://schemas.microsoft.com/office/drawing/2014/main" id="{1F8F2C8D-65C7-34DF-1E99-828DA1A03E3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08738" y="3552826"/>
            <a:ext cx="88265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51">
            <a:extLst>
              <a:ext uri="{FF2B5EF4-FFF2-40B4-BE49-F238E27FC236}">
                <a16:creationId xmlns:a16="http://schemas.microsoft.com/office/drawing/2014/main" id="{1780402F-5E02-59F9-EF40-36000CFD4EDC}"/>
              </a:ext>
            </a:extLst>
          </p:cNvPr>
          <p:cNvSpPr>
            <a:spLocks/>
          </p:cNvSpPr>
          <p:nvPr/>
        </p:nvSpPr>
        <p:spPr bwMode="auto">
          <a:xfrm>
            <a:off x="6330951" y="3506788"/>
            <a:ext cx="88900" cy="90488"/>
          </a:xfrm>
          <a:custGeom>
            <a:avLst/>
            <a:gdLst>
              <a:gd name="T0" fmla="*/ 56 w 56"/>
              <a:gd name="T1" fmla="*/ 57 h 57"/>
              <a:gd name="T2" fmla="*/ 0 w 56"/>
              <a:gd name="T3" fmla="*/ 29 h 57"/>
              <a:gd name="T4" fmla="*/ 56 w 56"/>
              <a:gd name="T5" fmla="*/ 0 h 57"/>
              <a:gd name="T6" fmla="*/ 56 w 56"/>
              <a:gd name="T7" fmla="*/ 57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" h="57">
                <a:moveTo>
                  <a:pt x="56" y="57"/>
                </a:moveTo>
                <a:lnTo>
                  <a:pt x="0" y="29"/>
                </a:lnTo>
                <a:lnTo>
                  <a:pt x="56" y="0"/>
                </a:lnTo>
                <a:lnTo>
                  <a:pt x="56" y="5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52">
            <a:extLst>
              <a:ext uri="{FF2B5EF4-FFF2-40B4-BE49-F238E27FC236}">
                <a16:creationId xmlns:a16="http://schemas.microsoft.com/office/drawing/2014/main" id="{321119CC-0CA3-CD8D-45EC-FFDF1348FAEB}"/>
              </a:ext>
            </a:extLst>
          </p:cNvPr>
          <p:cNvSpPr>
            <a:spLocks/>
          </p:cNvSpPr>
          <p:nvPr/>
        </p:nvSpPr>
        <p:spPr bwMode="auto">
          <a:xfrm>
            <a:off x="5643563" y="3952876"/>
            <a:ext cx="1570038" cy="501650"/>
          </a:xfrm>
          <a:custGeom>
            <a:avLst/>
            <a:gdLst>
              <a:gd name="T0" fmla="*/ 0 w 989"/>
              <a:gd name="T1" fmla="*/ 0 h 316"/>
              <a:gd name="T2" fmla="*/ 0 w 989"/>
              <a:gd name="T3" fmla="*/ 316 h 316"/>
              <a:gd name="T4" fmla="*/ 989 w 989"/>
              <a:gd name="T5" fmla="*/ 316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89" h="316">
                <a:moveTo>
                  <a:pt x="0" y="0"/>
                </a:moveTo>
                <a:lnTo>
                  <a:pt x="0" y="316"/>
                </a:lnTo>
                <a:lnTo>
                  <a:pt x="989" y="316"/>
                </a:lnTo>
              </a:path>
            </a:pathLst>
          </a:custGeom>
          <a:noFill/>
          <a:ln w="1270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53">
            <a:extLst>
              <a:ext uri="{FF2B5EF4-FFF2-40B4-BE49-F238E27FC236}">
                <a16:creationId xmlns:a16="http://schemas.microsoft.com/office/drawing/2014/main" id="{1B3AFBD6-1408-2E4C-FA5C-9368868C7FA7}"/>
              </a:ext>
            </a:extLst>
          </p:cNvPr>
          <p:cNvSpPr>
            <a:spLocks/>
          </p:cNvSpPr>
          <p:nvPr/>
        </p:nvSpPr>
        <p:spPr bwMode="auto">
          <a:xfrm>
            <a:off x="7202488" y="4410076"/>
            <a:ext cx="88900" cy="88900"/>
          </a:xfrm>
          <a:custGeom>
            <a:avLst/>
            <a:gdLst>
              <a:gd name="T0" fmla="*/ 0 w 56"/>
              <a:gd name="T1" fmla="*/ 0 h 56"/>
              <a:gd name="T2" fmla="*/ 56 w 56"/>
              <a:gd name="T3" fmla="*/ 28 h 56"/>
              <a:gd name="T4" fmla="*/ 0 w 56"/>
              <a:gd name="T5" fmla="*/ 56 h 56"/>
              <a:gd name="T6" fmla="*/ 0 w 56"/>
              <a:gd name="T7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" h="56">
                <a:moveTo>
                  <a:pt x="0" y="0"/>
                </a:moveTo>
                <a:lnTo>
                  <a:pt x="56" y="28"/>
                </a:lnTo>
                <a:lnTo>
                  <a:pt x="0" y="5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Rectangle 54">
            <a:extLst>
              <a:ext uri="{FF2B5EF4-FFF2-40B4-BE49-F238E27FC236}">
                <a16:creationId xmlns:a16="http://schemas.microsoft.com/office/drawing/2014/main" id="{24B817AB-D2C6-11CC-687C-003A52E09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4413" y="4348163"/>
            <a:ext cx="246063" cy="2143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Rectangle 55">
            <a:extLst>
              <a:ext uri="{FF2B5EF4-FFF2-40B4-BE49-F238E27FC236}">
                <a16:creationId xmlns:a16="http://schemas.microsoft.com/office/drawing/2014/main" id="{587619F9-9F5F-66B1-4569-B811BE66C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9176" y="4341813"/>
            <a:ext cx="361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Freeform 56">
            <a:extLst>
              <a:ext uri="{FF2B5EF4-FFF2-40B4-BE49-F238E27FC236}">
                <a16:creationId xmlns:a16="http://schemas.microsoft.com/office/drawing/2014/main" id="{32AEB864-4FA9-710B-A740-52F869EFB0DB}"/>
              </a:ext>
            </a:extLst>
          </p:cNvPr>
          <p:cNvSpPr>
            <a:spLocks/>
          </p:cNvSpPr>
          <p:nvPr/>
        </p:nvSpPr>
        <p:spPr bwMode="auto">
          <a:xfrm>
            <a:off x="5643563" y="2649538"/>
            <a:ext cx="1570038" cy="501650"/>
          </a:xfrm>
          <a:custGeom>
            <a:avLst/>
            <a:gdLst>
              <a:gd name="T0" fmla="*/ 0 w 989"/>
              <a:gd name="T1" fmla="*/ 316 h 316"/>
              <a:gd name="T2" fmla="*/ 0 w 989"/>
              <a:gd name="T3" fmla="*/ 0 h 316"/>
              <a:gd name="T4" fmla="*/ 989 w 989"/>
              <a:gd name="T5" fmla="*/ 0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89" h="316">
                <a:moveTo>
                  <a:pt x="0" y="316"/>
                </a:moveTo>
                <a:lnTo>
                  <a:pt x="0" y="0"/>
                </a:lnTo>
                <a:lnTo>
                  <a:pt x="989" y="0"/>
                </a:lnTo>
              </a:path>
            </a:pathLst>
          </a:custGeom>
          <a:noFill/>
          <a:ln w="1270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Freeform 57">
            <a:extLst>
              <a:ext uri="{FF2B5EF4-FFF2-40B4-BE49-F238E27FC236}">
                <a16:creationId xmlns:a16="http://schemas.microsoft.com/office/drawing/2014/main" id="{BD4D36D5-6A76-55CC-69D0-460D10CAF4F7}"/>
              </a:ext>
            </a:extLst>
          </p:cNvPr>
          <p:cNvSpPr>
            <a:spLocks/>
          </p:cNvSpPr>
          <p:nvPr/>
        </p:nvSpPr>
        <p:spPr bwMode="auto">
          <a:xfrm>
            <a:off x="7202488" y="2605088"/>
            <a:ext cx="88900" cy="88900"/>
          </a:xfrm>
          <a:custGeom>
            <a:avLst/>
            <a:gdLst>
              <a:gd name="T0" fmla="*/ 0 w 56"/>
              <a:gd name="T1" fmla="*/ 0 h 56"/>
              <a:gd name="T2" fmla="*/ 56 w 56"/>
              <a:gd name="T3" fmla="*/ 28 h 56"/>
              <a:gd name="T4" fmla="*/ 0 w 56"/>
              <a:gd name="T5" fmla="*/ 56 h 56"/>
              <a:gd name="T6" fmla="*/ 0 w 56"/>
              <a:gd name="T7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" h="56">
                <a:moveTo>
                  <a:pt x="0" y="0"/>
                </a:moveTo>
                <a:lnTo>
                  <a:pt x="56" y="28"/>
                </a:lnTo>
                <a:lnTo>
                  <a:pt x="0" y="5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Rectangle 58">
            <a:extLst>
              <a:ext uri="{FF2B5EF4-FFF2-40B4-BE49-F238E27FC236}">
                <a16:creationId xmlns:a16="http://schemas.microsoft.com/office/drawing/2014/main" id="{E0BF91EF-4AB2-ADB4-79A0-8D2DC54F1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3463" y="2543176"/>
            <a:ext cx="207963" cy="2127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Rectangle 59">
            <a:extLst>
              <a:ext uri="{FF2B5EF4-FFF2-40B4-BE49-F238E27FC236}">
                <a16:creationId xmlns:a16="http://schemas.microsoft.com/office/drawing/2014/main" id="{0D7F61EF-C9E6-BEF6-BFBF-3EACBB74B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6638" y="2536826"/>
            <a:ext cx="3159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" name="Freeform 62">
            <a:extLst>
              <a:ext uri="{FF2B5EF4-FFF2-40B4-BE49-F238E27FC236}">
                <a16:creationId xmlns:a16="http://schemas.microsoft.com/office/drawing/2014/main" id="{EABBFFF5-2FCF-0B51-C163-1178F361E2D2}"/>
              </a:ext>
            </a:extLst>
          </p:cNvPr>
          <p:cNvSpPr>
            <a:spLocks/>
          </p:cNvSpPr>
          <p:nvPr/>
        </p:nvSpPr>
        <p:spPr bwMode="auto">
          <a:xfrm>
            <a:off x="8666163" y="2649538"/>
            <a:ext cx="311150" cy="1993900"/>
          </a:xfrm>
          <a:custGeom>
            <a:avLst/>
            <a:gdLst>
              <a:gd name="T0" fmla="*/ 0 w 196"/>
              <a:gd name="T1" fmla="*/ 1256 h 1256"/>
              <a:gd name="T2" fmla="*/ 196 w 196"/>
              <a:gd name="T3" fmla="*/ 1256 h 1256"/>
              <a:gd name="T4" fmla="*/ 196 w 196"/>
              <a:gd name="T5" fmla="*/ 0 h 1256"/>
              <a:gd name="T6" fmla="*/ 49 w 196"/>
              <a:gd name="T7" fmla="*/ 0 h 1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6" h="1256">
                <a:moveTo>
                  <a:pt x="0" y="1256"/>
                </a:moveTo>
                <a:lnTo>
                  <a:pt x="196" y="1256"/>
                </a:lnTo>
                <a:lnTo>
                  <a:pt x="196" y="0"/>
                </a:lnTo>
                <a:lnTo>
                  <a:pt x="49" y="0"/>
                </a:lnTo>
              </a:path>
            </a:pathLst>
          </a:custGeom>
          <a:noFill/>
          <a:ln w="1270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63">
            <a:extLst>
              <a:ext uri="{FF2B5EF4-FFF2-40B4-BE49-F238E27FC236}">
                <a16:creationId xmlns:a16="http://schemas.microsoft.com/office/drawing/2014/main" id="{11142743-4514-A90D-D7E8-98750515C7AB}"/>
              </a:ext>
            </a:extLst>
          </p:cNvPr>
          <p:cNvSpPr>
            <a:spLocks/>
          </p:cNvSpPr>
          <p:nvPr/>
        </p:nvSpPr>
        <p:spPr bwMode="auto">
          <a:xfrm>
            <a:off x="8666163" y="2605088"/>
            <a:ext cx="88900" cy="88900"/>
          </a:xfrm>
          <a:custGeom>
            <a:avLst/>
            <a:gdLst>
              <a:gd name="T0" fmla="*/ 56 w 56"/>
              <a:gd name="T1" fmla="*/ 56 h 56"/>
              <a:gd name="T2" fmla="*/ 0 w 56"/>
              <a:gd name="T3" fmla="*/ 28 h 56"/>
              <a:gd name="T4" fmla="*/ 56 w 56"/>
              <a:gd name="T5" fmla="*/ 0 h 56"/>
              <a:gd name="T6" fmla="*/ 56 w 56"/>
              <a:gd name="T7" fmla="*/ 5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" h="56">
                <a:moveTo>
                  <a:pt x="56" y="56"/>
                </a:moveTo>
                <a:lnTo>
                  <a:pt x="0" y="28"/>
                </a:lnTo>
                <a:lnTo>
                  <a:pt x="56" y="0"/>
                </a:lnTo>
                <a:lnTo>
                  <a:pt x="56" y="5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488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7A6BFD-7659-E295-8212-5988C614D3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0ED6A-DBB0-5BED-D0E4-FF9C4815D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Interface: Baseline RT Unit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54157B-F316-2827-777B-EF7F6ACF0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B5308-6B54-4E5B-8185-C4F567049C3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8" name="Picture 7" descr="A red text on a black background&#10;&#10;Description automatically generated">
            <a:extLst>
              <a:ext uri="{FF2B5EF4-FFF2-40B4-BE49-F238E27FC236}">
                <a16:creationId xmlns:a16="http://schemas.microsoft.com/office/drawing/2014/main" id="{240D8FD9-3FA1-B801-6C8D-323AEF0657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561771"/>
            <a:ext cx="2701949" cy="1039211"/>
          </a:xfrm>
          <a:prstGeom prst="rect">
            <a:avLst/>
          </a:prstGeom>
        </p:spPr>
      </p:pic>
      <p:pic>
        <p:nvPicPr>
          <p:cNvPr id="10" name="Picture 9" descr="A close-up of a logo&#10;&#10;Description automatically generated">
            <a:extLst>
              <a:ext uri="{FF2B5EF4-FFF2-40B4-BE49-F238E27FC236}">
                <a16:creationId xmlns:a16="http://schemas.microsoft.com/office/drawing/2014/main" id="{3525D45D-DED2-6349-693F-27CA0F5C61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22" y="2649314"/>
            <a:ext cx="2152506" cy="885602"/>
          </a:xfrm>
          <a:prstGeom prst="rect">
            <a:avLst/>
          </a:prstGeom>
        </p:spPr>
      </p:pic>
      <p:pic>
        <p:nvPicPr>
          <p:cNvPr id="12" name="Picture 1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081090D-AA73-10FD-FC3D-82B2A8F2AB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12" y="3904693"/>
            <a:ext cx="2914638" cy="774808"/>
          </a:xfrm>
          <a:prstGeom prst="rect">
            <a:avLst/>
          </a:prstGeom>
        </p:spPr>
      </p:pic>
      <p:grpSp>
        <p:nvGrpSpPr>
          <p:cNvPr id="13" name="Group 4">
            <a:extLst>
              <a:ext uri="{FF2B5EF4-FFF2-40B4-BE49-F238E27FC236}">
                <a16:creationId xmlns:a16="http://schemas.microsoft.com/office/drawing/2014/main" id="{0635EED1-49C9-4753-016E-826AFD9B5AE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938713" y="1420813"/>
            <a:ext cx="6230938" cy="3343275"/>
            <a:chOff x="3111" y="895"/>
            <a:chExt cx="3925" cy="2106"/>
          </a:xfrm>
        </p:grpSpPr>
        <p:sp>
          <p:nvSpPr>
            <p:cNvPr id="14" name="AutoShape 3">
              <a:extLst>
                <a:ext uri="{FF2B5EF4-FFF2-40B4-BE49-F238E27FC236}">
                  <a16:creationId xmlns:a16="http://schemas.microsoft.com/office/drawing/2014/main" id="{C82FB52A-5CCD-F6FC-0C59-8301559F062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111" y="895"/>
              <a:ext cx="3918" cy="2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id="{3E0DFA0A-F4D2-2EDB-4209-4B5954D5C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2" y="1164"/>
              <a:ext cx="866" cy="379"/>
            </a:xfrm>
            <a:prstGeom prst="rect">
              <a:avLst/>
            </a:prstGeom>
            <a:solidFill>
              <a:srgbClr val="A8D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6">
              <a:extLst>
                <a:ext uri="{FF2B5EF4-FFF2-40B4-BE49-F238E27FC236}">
                  <a16:creationId xmlns:a16="http://schemas.microsoft.com/office/drawing/2014/main" id="{01F3FD80-3BA7-3A55-9D9B-866D551152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2" y="1164"/>
              <a:ext cx="866" cy="379"/>
            </a:xfrm>
            <a:prstGeom prst="rect">
              <a:avLst/>
            </a:prstGeom>
            <a:noFill/>
            <a:ln w="317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7">
              <a:extLst>
                <a:ext uri="{FF2B5EF4-FFF2-40B4-BE49-F238E27FC236}">
                  <a16:creationId xmlns:a16="http://schemas.microsoft.com/office/drawing/2014/main" id="{6067BAC7-9D9B-213A-A61D-8486C5288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5" y="1213"/>
              <a:ext cx="841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Ray Generation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8">
              <a:extLst>
                <a:ext uri="{FF2B5EF4-FFF2-40B4-BE49-F238E27FC236}">
                  <a16:creationId xmlns:a16="http://schemas.microsoft.com/office/drawing/2014/main" id="{CFE44B91-C0EB-E91A-7486-B3EF10B2C2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0" y="1349"/>
              <a:ext cx="721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Program (RG)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9">
              <a:extLst>
                <a:ext uri="{FF2B5EF4-FFF2-40B4-BE49-F238E27FC236}">
                  <a16:creationId xmlns:a16="http://schemas.microsoft.com/office/drawing/2014/main" id="{D2559B75-EDED-C7B1-DB54-56059BF3F0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3" y="1164"/>
              <a:ext cx="866" cy="6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0">
              <a:extLst>
                <a:ext uri="{FF2B5EF4-FFF2-40B4-BE49-F238E27FC236}">
                  <a16:creationId xmlns:a16="http://schemas.microsoft.com/office/drawing/2014/main" id="{CE5F137B-CA8E-D0C3-63EB-D4F79DA47A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3" y="1164"/>
              <a:ext cx="866" cy="631"/>
            </a:xfrm>
            <a:prstGeom prst="rect">
              <a:avLst/>
            </a:prstGeom>
            <a:noFill/>
            <a:ln w="317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1">
              <a:extLst>
                <a:ext uri="{FF2B5EF4-FFF2-40B4-BE49-F238E27FC236}">
                  <a16:creationId xmlns:a16="http://schemas.microsoft.com/office/drawing/2014/main" id="{66376450-BA31-4539-FCCB-5F40010A4E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7" y="1272"/>
              <a:ext cx="776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AS traversal &amp;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12">
              <a:extLst>
                <a:ext uri="{FF2B5EF4-FFF2-40B4-BE49-F238E27FC236}">
                  <a16:creationId xmlns:a16="http://schemas.microsoft.com/office/drawing/2014/main" id="{ABCD9246-C90A-0F62-E66A-3B1C36BE47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4" y="1408"/>
              <a:ext cx="216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ray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13">
              <a:extLst>
                <a:ext uri="{FF2B5EF4-FFF2-40B4-BE49-F238E27FC236}">
                  <a16:creationId xmlns:a16="http://schemas.microsoft.com/office/drawing/2014/main" id="{B859B4CC-C661-F2BC-1B9E-38F43CB12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8" y="1408"/>
              <a:ext cx="96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14">
              <a:extLst>
                <a:ext uri="{FF2B5EF4-FFF2-40B4-BE49-F238E27FC236}">
                  <a16:creationId xmlns:a16="http://schemas.microsoft.com/office/drawing/2014/main" id="{69284714-C511-731C-B731-229D0C9883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1408"/>
              <a:ext cx="354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AABB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15">
              <a:extLst>
                <a:ext uri="{FF2B5EF4-FFF2-40B4-BE49-F238E27FC236}">
                  <a16:creationId xmlns:a16="http://schemas.microsoft.com/office/drawing/2014/main" id="{92BBE827-B274-2B88-7BAD-5F80E59A17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543"/>
              <a:ext cx="85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intersection test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16">
              <a:extLst>
                <a:ext uri="{FF2B5EF4-FFF2-40B4-BE49-F238E27FC236}">
                  <a16:creationId xmlns:a16="http://schemas.microsoft.com/office/drawing/2014/main" id="{C2C2EB89-CBBB-4519-3EF6-A8614F17C7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3" y="2048"/>
              <a:ext cx="866" cy="379"/>
            </a:xfrm>
            <a:prstGeom prst="rect">
              <a:avLst/>
            </a:prstGeom>
            <a:solidFill>
              <a:srgbClr val="A8D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17">
              <a:extLst>
                <a:ext uri="{FF2B5EF4-FFF2-40B4-BE49-F238E27FC236}">
                  <a16:creationId xmlns:a16="http://schemas.microsoft.com/office/drawing/2014/main" id="{5CFB84EC-C26E-8FDE-8C6F-21216CB785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3" y="2048"/>
              <a:ext cx="866" cy="379"/>
            </a:xfrm>
            <a:prstGeom prst="rect">
              <a:avLst/>
            </a:prstGeom>
            <a:noFill/>
            <a:ln w="317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18">
              <a:extLst>
                <a:ext uri="{FF2B5EF4-FFF2-40B4-BE49-F238E27FC236}">
                  <a16:creationId xmlns:a16="http://schemas.microsoft.com/office/drawing/2014/main" id="{1BD680EC-CD70-3BF8-FA32-6EB6E87BE4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5" y="2099"/>
              <a:ext cx="67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Intersection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19">
              <a:extLst>
                <a:ext uri="{FF2B5EF4-FFF2-40B4-BE49-F238E27FC236}">
                  <a16:creationId xmlns:a16="http://schemas.microsoft.com/office/drawing/2014/main" id="{AE3E7645-4E86-C38A-DCB5-1193D1354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7" y="2234"/>
              <a:ext cx="66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Program (IS)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20">
              <a:extLst>
                <a:ext uri="{FF2B5EF4-FFF2-40B4-BE49-F238E27FC236}">
                  <a16:creationId xmlns:a16="http://schemas.microsoft.com/office/drawing/2014/main" id="{DE89185B-846D-A292-AFCA-7368972420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3" y="2617"/>
              <a:ext cx="866" cy="379"/>
            </a:xfrm>
            <a:prstGeom prst="rect">
              <a:avLst/>
            </a:prstGeom>
            <a:solidFill>
              <a:srgbClr val="A8D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21">
              <a:extLst>
                <a:ext uri="{FF2B5EF4-FFF2-40B4-BE49-F238E27FC236}">
                  <a16:creationId xmlns:a16="http://schemas.microsoft.com/office/drawing/2014/main" id="{3D7D3EE2-E64F-1000-45A0-E42B915280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3" y="2617"/>
              <a:ext cx="866" cy="379"/>
            </a:xfrm>
            <a:prstGeom prst="rect">
              <a:avLst/>
            </a:prstGeom>
            <a:noFill/>
            <a:ln w="317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22">
              <a:extLst>
                <a:ext uri="{FF2B5EF4-FFF2-40B4-BE49-F238E27FC236}">
                  <a16:creationId xmlns:a16="http://schemas.microsoft.com/office/drawing/2014/main" id="{38C74472-F6B1-B1A4-CD74-9A2328B27A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9" y="2666"/>
              <a:ext cx="246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Any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id="{049B8DF4-395C-4BAC-7630-49E1C7D52C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3" y="2666"/>
              <a:ext cx="97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24">
              <a:extLst>
                <a:ext uri="{FF2B5EF4-FFF2-40B4-BE49-F238E27FC236}">
                  <a16:creationId xmlns:a16="http://schemas.microsoft.com/office/drawing/2014/main" id="{6867F372-81E3-CFEC-1042-08325501F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8" y="2666"/>
              <a:ext cx="679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Hit program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25">
              <a:extLst>
                <a:ext uri="{FF2B5EF4-FFF2-40B4-BE49-F238E27FC236}">
                  <a16:creationId xmlns:a16="http://schemas.microsoft.com/office/drawing/2014/main" id="{BF0F3699-55C5-10D1-DFC5-B82685EA0D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7" y="2802"/>
              <a:ext cx="277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(AH)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7BE48AAD-C229-9A21-C02B-E541BA49E5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" y="1985"/>
              <a:ext cx="866" cy="505"/>
            </a:xfrm>
            <a:custGeom>
              <a:avLst/>
              <a:gdLst>
                <a:gd name="T0" fmla="*/ 433 w 866"/>
                <a:gd name="T1" fmla="*/ 505 h 505"/>
                <a:gd name="T2" fmla="*/ 866 w 866"/>
                <a:gd name="T3" fmla="*/ 253 h 505"/>
                <a:gd name="T4" fmla="*/ 433 w 866"/>
                <a:gd name="T5" fmla="*/ 0 h 505"/>
                <a:gd name="T6" fmla="*/ 0 w 866"/>
                <a:gd name="T7" fmla="*/ 253 h 505"/>
                <a:gd name="T8" fmla="*/ 433 w 866"/>
                <a:gd name="T9" fmla="*/ 50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505">
                  <a:moveTo>
                    <a:pt x="433" y="505"/>
                  </a:moveTo>
                  <a:lnTo>
                    <a:pt x="866" y="253"/>
                  </a:lnTo>
                  <a:lnTo>
                    <a:pt x="433" y="0"/>
                  </a:lnTo>
                  <a:lnTo>
                    <a:pt x="0" y="253"/>
                  </a:lnTo>
                  <a:lnTo>
                    <a:pt x="433" y="5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7D2B6082-88DC-A092-4A8B-7F68273AC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" y="1985"/>
              <a:ext cx="866" cy="505"/>
            </a:xfrm>
            <a:custGeom>
              <a:avLst/>
              <a:gdLst>
                <a:gd name="T0" fmla="*/ 433 w 866"/>
                <a:gd name="T1" fmla="*/ 505 h 505"/>
                <a:gd name="T2" fmla="*/ 866 w 866"/>
                <a:gd name="T3" fmla="*/ 253 h 505"/>
                <a:gd name="T4" fmla="*/ 433 w 866"/>
                <a:gd name="T5" fmla="*/ 0 h 505"/>
                <a:gd name="T6" fmla="*/ 0 w 866"/>
                <a:gd name="T7" fmla="*/ 253 h 505"/>
                <a:gd name="T8" fmla="*/ 433 w 866"/>
                <a:gd name="T9" fmla="*/ 50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505">
                  <a:moveTo>
                    <a:pt x="433" y="505"/>
                  </a:moveTo>
                  <a:lnTo>
                    <a:pt x="866" y="253"/>
                  </a:lnTo>
                  <a:lnTo>
                    <a:pt x="433" y="0"/>
                  </a:lnTo>
                  <a:lnTo>
                    <a:pt x="0" y="253"/>
                  </a:lnTo>
                  <a:lnTo>
                    <a:pt x="433" y="505"/>
                  </a:lnTo>
                  <a:close/>
                </a:path>
              </a:pathLst>
            </a:custGeom>
            <a:noFill/>
            <a:ln w="317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28">
              <a:extLst>
                <a:ext uri="{FF2B5EF4-FFF2-40B4-BE49-F238E27FC236}">
                  <a16:creationId xmlns:a16="http://schemas.microsoft.com/office/drawing/2014/main" id="{A2D1160D-0BF7-47B4-3647-AA15DF2EDB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7" y="2122"/>
              <a:ext cx="193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Ray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29">
              <a:extLst>
                <a:ext uri="{FF2B5EF4-FFF2-40B4-BE49-F238E27FC236}">
                  <a16:creationId xmlns:a16="http://schemas.microsoft.com/office/drawing/2014/main" id="{ABAE3E99-5682-01A2-9B20-8F27F07A53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9" y="2122"/>
              <a:ext cx="78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Rectangle 30">
              <a:extLst>
                <a:ext uri="{FF2B5EF4-FFF2-40B4-BE49-F238E27FC236}">
                  <a16:creationId xmlns:a16="http://schemas.microsoft.com/office/drawing/2014/main" id="{8664FA8A-FB8C-07B9-93D5-5FBE3F21C8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9" y="2122"/>
              <a:ext cx="42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Primitive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31">
              <a:extLst>
                <a:ext uri="{FF2B5EF4-FFF2-40B4-BE49-F238E27FC236}">
                  <a16:creationId xmlns:a16="http://schemas.microsoft.com/office/drawing/2014/main" id="{CB8CBAD0-6990-69E8-8519-AB0BA5F19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1" y="2237"/>
              <a:ext cx="564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Intersection?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A8448485-24B8-83A0-C16D-B6E204AB4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7" y="1227"/>
              <a:ext cx="866" cy="505"/>
            </a:xfrm>
            <a:custGeom>
              <a:avLst/>
              <a:gdLst>
                <a:gd name="T0" fmla="*/ 433 w 866"/>
                <a:gd name="T1" fmla="*/ 505 h 505"/>
                <a:gd name="T2" fmla="*/ 866 w 866"/>
                <a:gd name="T3" fmla="*/ 253 h 505"/>
                <a:gd name="T4" fmla="*/ 433 w 866"/>
                <a:gd name="T5" fmla="*/ 0 h 505"/>
                <a:gd name="T6" fmla="*/ 0 w 866"/>
                <a:gd name="T7" fmla="*/ 253 h 505"/>
                <a:gd name="T8" fmla="*/ 433 w 866"/>
                <a:gd name="T9" fmla="*/ 50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505">
                  <a:moveTo>
                    <a:pt x="433" y="505"/>
                  </a:moveTo>
                  <a:lnTo>
                    <a:pt x="866" y="253"/>
                  </a:lnTo>
                  <a:lnTo>
                    <a:pt x="433" y="0"/>
                  </a:lnTo>
                  <a:lnTo>
                    <a:pt x="0" y="253"/>
                  </a:lnTo>
                  <a:lnTo>
                    <a:pt x="433" y="5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6A765030-4590-4D9A-58CD-C0D7B00C2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7" y="1227"/>
              <a:ext cx="866" cy="505"/>
            </a:xfrm>
            <a:custGeom>
              <a:avLst/>
              <a:gdLst>
                <a:gd name="T0" fmla="*/ 433 w 866"/>
                <a:gd name="T1" fmla="*/ 505 h 505"/>
                <a:gd name="T2" fmla="*/ 866 w 866"/>
                <a:gd name="T3" fmla="*/ 253 h 505"/>
                <a:gd name="T4" fmla="*/ 433 w 866"/>
                <a:gd name="T5" fmla="*/ 0 h 505"/>
                <a:gd name="T6" fmla="*/ 0 w 866"/>
                <a:gd name="T7" fmla="*/ 253 h 505"/>
                <a:gd name="T8" fmla="*/ 433 w 866"/>
                <a:gd name="T9" fmla="*/ 50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505">
                  <a:moveTo>
                    <a:pt x="433" y="505"/>
                  </a:moveTo>
                  <a:lnTo>
                    <a:pt x="866" y="253"/>
                  </a:lnTo>
                  <a:lnTo>
                    <a:pt x="433" y="0"/>
                  </a:lnTo>
                  <a:lnTo>
                    <a:pt x="0" y="253"/>
                  </a:lnTo>
                  <a:lnTo>
                    <a:pt x="433" y="505"/>
                  </a:lnTo>
                  <a:close/>
                </a:path>
              </a:pathLst>
            </a:custGeom>
            <a:noFill/>
            <a:ln w="317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34">
              <a:extLst>
                <a:ext uri="{FF2B5EF4-FFF2-40B4-BE49-F238E27FC236}">
                  <a16:creationId xmlns:a16="http://schemas.microsoft.com/office/drawing/2014/main" id="{115AEA58-9184-5C9B-5CC6-40AE01CAE5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7" y="1408"/>
              <a:ext cx="739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Hit Occurred?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Rectangle 35">
              <a:extLst>
                <a:ext uri="{FF2B5EF4-FFF2-40B4-BE49-F238E27FC236}">
                  <a16:creationId xmlns:a16="http://schemas.microsoft.com/office/drawing/2014/main" id="{78C1A6C0-9472-4AB6-2EF6-96C74A8DC2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7" y="2048"/>
              <a:ext cx="866" cy="379"/>
            </a:xfrm>
            <a:prstGeom prst="rect">
              <a:avLst/>
            </a:prstGeom>
            <a:solidFill>
              <a:srgbClr val="A8D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36">
              <a:extLst>
                <a:ext uri="{FF2B5EF4-FFF2-40B4-BE49-F238E27FC236}">
                  <a16:creationId xmlns:a16="http://schemas.microsoft.com/office/drawing/2014/main" id="{659C76FF-A286-B68B-BC76-6ED52A6C98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7" y="2048"/>
              <a:ext cx="866" cy="379"/>
            </a:xfrm>
            <a:prstGeom prst="rect">
              <a:avLst/>
            </a:prstGeom>
            <a:noFill/>
            <a:ln w="317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37">
              <a:extLst>
                <a:ext uri="{FF2B5EF4-FFF2-40B4-BE49-F238E27FC236}">
                  <a16:creationId xmlns:a16="http://schemas.microsoft.com/office/drawing/2014/main" id="{66A26D3B-00D9-EC13-9305-E128FBBCAC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1" y="2099"/>
              <a:ext cx="60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Closest Hit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Rectangle 38">
              <a:extLst>
                <a:ext uri="{FF2B5EF4-FFF2-40B4-BE49-F238E27FC236}">
                  <a16:creationId xmlns:a16="http://schemas.microsoft.com/office/drawing/2014/main" id="{942983DE-E9C4-143B-C4F8-23430A651D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6" y="2234"/>
              <a:ext cx="71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Program (CH)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39">
              <a:extLst>
                <a:ext uri="{FF2B5EF4-FFF2-40B4-BE49-F238E27FC236}">
                  <a16:creationId xmlns:a16="http://schemas.microsoft.com/office/drawing/2014/main" id="{5B61CD5E-43CD-1134-F19E-DDDB91EE7B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7" y="2617"/>
              <a:ext cx="866" cy="379"/>
            </a:xfrm>
            <a:prstGeom prst="rect">
              <a:avLst/>
            </a:prstGeom>
            <a:solidFill>
              <a:srgbClr val="A8D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40">
              <a:extLst>
                <a:ext uri="{FF2B5EF4-FFF2-40B4-BE49-F238E27FC236}">
                  <a16:creationId xmlns:a16="http://schemas.microsoft.com/office/drawing/2014/main" id="{8590DB98-B3E9-07B6-6F51-42B1D90A2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7" y="2617"/>
              <a:ext cx="866" cy="379"/>
            </a:xfrm>
            <a:prstGeom prst="rect">
              <a:avLst/>
            </a:prstGeom>
            <a:noFill/>
            <a:ln w="317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41">
              <a:extLst>
                <a:ext uri="{FF2B5EF4-FFF2-40B4-BE49-F238E27FC236}">
                  <a16:creationId xmlns:a16="http://schemas.microsoft.com/office/drawing/2014/main" id="{4ED5B83F-C63D-ED61-2989-45DBA55A66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0" y="2735"/>
              <a:ext cx="73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Miss Program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Line 42">
              <a:extLst>
                <a:ext uri="{FF2B5EF4-FFF2-40B4-BE49-F238E27FC236}">
                  <a16:creationId xmlns:a16="http://schemas.microsoft.com/office/drawing/2014/main" id="{267DBE6B-A234-DA5D-4D8D-FFF1686E36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8" y="1353"/>
              <a:ext cx="556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3">
              <a:extLst>
                <a:ext uri="{FF2B5EF4-FFF2-40B4-BE49-F238E27FC236}">
                  <a16:creationId xmlns:a16="http://schemas.microsoft.com/office/drawing/2014/main" id="{3C3C315A-5405-793C-F139-42545AC2A9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7" y="1325"/>
              <a:ext cx="56" cy="56"/>
            </a:xfrm>
            <a:custGeom>
              <a:avLst/>
              <a:gdLst>
                <a:gd name="T0" fmla="*/ 0 w 56"/>
                <a:gd name="T1" fmla="*/ 0 h 56"/>
                <a:gd name="T2" fmla="*/ 56 w 56"/>
                <a:gd name="T3" fmla="*/ 28 h 56"/>
                <a:gd name="T4" fmla="*/ 0 w 56"/>
                <a:gd name="T5" fmla="*/ 56 h 56"/>
                <a:gd name="T6" fmla="*/ 0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0" y="0"/>
                  </a:moveTo>
                  <a:lnTo>
                    <a:pt x="56" y="28"/>
                  </a:lnTo>
                  <a:lnTo>
                    <a:pt x="0" y="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44">
              <a:extLst>
                <a:ext uri="{FF2B5EF4-FFF2-40B4-BE49-F238E27FC236}">
                  <a16:creationId xmlns:a16="http://schemas.microsoft.com/office/drawing/2014/main" id="{0246E7CD-1C47-EADB-5FC4-04FEB7FF98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9" y="1286"/>
              <a:ext cx="484" cy="1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45">
              <a:extLst>
                <a:ext uri="{FF2B5EF4-FFF2-40B4-BE49-F238E27FC236}">
                  <a16:creationId xmlns:a16="http://schemas.microsoft.com/office/drawing/2014/main" id="{43C80822-CF9A-D27E-22F0-26FE50974A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1" y="1282"/>
              <a:ext cx="57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TraceRay</a:t>
              </a: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()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Line 46">
              <a:extLst>
                <a:ext uri="{FF2B5EF4-FFF2-40B4-BE49-F238E27FC236}">
                  <a16:creationId xmlns:a16="http://schemas.microsoft.com/office/drawing/2014/main" id="{E8A545EC-CAE2-7EB3-3731-1118F6DE6D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6" y="1795"/>
              <a:ext cx="0" cy="203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47">
              <a:extLst>
                <a:ext uri="{FF2B5EF4-FFF2-40B4-BE49-F238E27FC236}">
                  <a16:creationId xmlns:a16="http://schemas.microsoft.com/office/drawing/2014/main" id="{92280025-2C87-C9A2-991C-72E39E73B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8" y="1992"/>
              <a:ext cx="56" cy="56"/>
            </a:xfrm>
            <a:custGeom>
              <a:avLst/>
              <a:gdLst>
                <a:gd name="T0" fmla="*/ 56 w 56"/>
                <a:gd name="T1" fmla="*/ 0 h 56"/>
                <a:gd name="T2" fmla="*/ 28 w 56"/>
                <a:gd name="T3" fmla="*/ 56 h 56"/>
                <a:gd name="T4" fmla="*/ 0 w 56"/>
                <a:gd name="T5" fmla="*/ 0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28" y="56"/>
                  </a:lnTo>
                  <a:lnTo>
                    <a:pt x="0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48">
              <a:extLst>
                <a:ext uri="{FF2B5EF4-FFF2-40B4-BE49-F238E27FC236}">
                  <a16:creationId xmlns:a16="http://schemas.microsoft.com/office/drawing/2014/main" id="{306B1ED3-A602-82A2-46AD-89F48417A3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2" y="1854"/>
              <a:ext cx="928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49">
              <a:extLst>
                <a:ext uri="{FF2B5EF4-FFF2-40B4-BE49-F238E27FC236}">
                  <a16:creationId xmlns:a16="http://schemas.microsoft.com/office/drawing/2014/main" id="{FAF17A4C-E964-7856-E20B-30D9C7A19C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5" y="1849"/>
              <a:ext cx="1057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Entered a Leaf Node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Line 50">
              <a:extLst>
                <a:ext uri="{FF2B5EF4-FFF2-40B4-BE49-F238E27FC236}">
                  <a16:creationId xmlns:a16="http://schemas.microsoft.com/office/drawing/2014/main" id="{95318A25-6B4E-8232-218B-0DEDCCD346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37" y="2238"/>
              <a:ext cx="556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1">
              <a:extLst>
                <a:ext uri="{FF2B5EF4-FFF2-40B4-BE49-F238E27FC236}">
                  <a16:creationId xmlns:a16="http://schemas.microsoft.com/office/drawing/2014/main" id="{A42774F4-CF95-BA51-85AB-6EE166BC04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" y="2209"/>
              <a:ext cx="56" cy="57"/>
            </a:xfrm>
            <a:custGeom>
              <a:avLst/>
              <a:gdLst>
                <a:gd name="T0" fmla="*/ 56 w 56"/>
                <a:gd name="T1" fmla="*/ 57 h 57"/>
                <a:gd name="T2" fmla="*/ 0 w 56"/>
                <a:gd name="T3" fmla="*/ 29 h 57"/>
                <a:gd name="T4" fmla="*/ 56 w 56"/>
                <a:gd name="T5" fmla="*/ 0 h 57"/>
                <a:gd name="T6" fmla="*/ 56 w 56"/>
                <a:gd name="T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7">
                  <a:moveTo>
                    <a:pt x="56" y="57"/>
                  </a:moveTo>
                  <a:lnTo>
                    <a:pt x="0" y="29"/>
                  </a:lnTo>
                  <a:lnTo>
                    <a:pt x="56" y="0"/>
                  </a:lnTo>
                  <a:lnTo>
                    <a:pt x="56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2">
              <a:extLst>
                <a:ext uri="{FF2B5EF4-FFF2-40B4-BE49-F238E27FC236}">
                  <a16:creationId xmlns:a16="http://schemas.microsoft.com/office/drawing/2014/main" id="{9414A83C-4867-34F0-6278-447EECFFB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5" y="2490"/>
              <a:ext cx="989" cy="316"/>
            </a:xfrm>
            <a:custGeom>
              <a:avLst/>
              <a:gdLst>
                <a:gd name="T0" fmla="*/ 0 w 989"/>
                <a:gd name="T1" fmla="*/ 0 h 316"/>
                <a:gd name="T2" fmla="*/ 0 w 989"/>
                <a:gd name="T3" fmla="*/ 316 h 316"/>
                <a:gd name="T4" fmla="*/ 989 w 989"/>
                <a:gd name="T5" fmla="*/ 316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9" h="316">
                  <a:moveTo>
                    <a:pt x="0" y="0"/>
                  </a:moveTo>
                  <a:lnTo>
                    <a:pt x="0" y="316"/>
                  </a:lnTo>
                  <a:lnTo>
                    <a:pt x="989" y="31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3">
              <a:extLst>
                <a:ext uri="{FF2B5EF4-FFF2-40B4-BE49-F238E27FC236}">
                  <a16:creationId xmlns:a16="http://schemas.microsoft.com/office/drawing/2014/main" id="{7C183A0C-6403-48BF-977B-5BB381BF5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7" y="2778"/>
              <a:ext cx="56" cy="56"/>
            </a:xfrm>
            <a:custGeom>
              <a:avLst/>
              <a:gdLst>
                <a:gd name="T0" fmla="*/ 0 w 56"/>
                <a:gd name="T1" fmla="*/ 0 h 56"/>
                <a:gd name="T2" fmla="*/ 56 w 56"/>
                <a:gd name="T3" fmla="*/ 28 h 56"/>
                <a:gd name="T4" fmla="*/ 0 w 56"/>
                <a:gd name="T5" fmla="*/ 56 h 56"/>
                <a:gd name="T6" fmla="*/ 0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0" y="0"/>
                  </a:moveTo>
                  <a:lnTo>
                    <a:pt x="56" y="28"/>
                  </a:lnTo>
                  <a:lnTo>
                    <a:pt x="0" y="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54">
              <a:extLst>
                <a:ext uri="{FF2B5EF4-FFF2-40B4-BE49-F238E27FC236}">
                  <a16:creationId xmlns:a16="http://schemas.microsoft.com/office/drawing/2014/main" id="{C6FA7F64-978E-E373-9814-B0F5AE1C31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9" y="2739"/>
              <a:ext cx="155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55">
              <a:extLst>
                <a:ext uri="{FF2B5EF4-FFF2-40B4-BE49-F238E27FC236}">
                  <a16:creationId xmlns:a16="http://schemas.microsoft.com/office/drawing/2014/main" id="{9B7406CC-66C1-075B-B641-02BC1C439B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2" y="2735"/>
              <a:ext cx="22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Yes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" name="Freeform 56">
              <a:extLst>
                <a:ext uri="{FF2B5EF4-FFF2-40B4-BE49-F238E27FC236}">
                  <a16:creationId xmlns:a16="http://schemas.microsoft.com/office/drawing/2014/main" id="{3DA68DA8-F137-4A12-6CFF-35A54DDFC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5" y="1669"/>
              <a:ext cx="989" cy="316"/>
            </a:xfrm>
            <a:custGeom>
              <a:avLst/>
              <a:gdLst>
                <a:gd name="T0" fmla="*/ 0 w 989"/>
                <a:gd name="T1" fmla="*/ 316 h 316"/>
                <a:gd name="T2" fmla="*/ 0 w 989"/>
                <a:gd name="T3" fmla="*/ 0 h 316"/>
                <a:gd name="T4" fmla="*/ 989 w 989"/>
                <a:gd name="T5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9" h="316">
                  <a:moveTo>
                    <a:pt x="0" y="316"/>
                  </a:moveTo>
                  <a:lnTo>
                    <a:pt x="0" y="0"/>
                  </a:lnTo>
                  <a:lnTo>
                    <a:pt x="989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57">
              <a:extLst>
                <a:ext uri="{FF2B5EF4-FFF2-40B4-BE49-F238E27FC236}">
                  <a16:creationId xmlns:a16="http://schemas.microsoft.com/office/drawing/2014/main" id="{9A3683C6-13C5-9C27-ECBB-7827DB0B2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7" y="1641"/>
              <a:ext cx="56" cy="56"/>
            </a:xfrm>
            <a:custGeom>
              <a:avLst/>
              <a:gdLst>
                <a:gd name="T0" fmla="*/ 0 w 56"/>
                <a:gd name="T1" fmla="*/ 0 h 56"/>
                <a:gd name="T2" fmla="*/ 56 w 56"/>
                <a:gd name="T3" fmla="*/ 28 h 56"/>
                <a:gd name="T4" fmla="*/ 0 w 56"/>
                <a:gd name="T5" fmla="*/ 56 h 56"/>
                <a:gd name="T6" fmla="*/ 0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0" y="0"/>
                  </a:moveTo>
                  <a:lnTo>
                    <a:pt x="56" y="28"/>
                  </a:lnTo>
                  <a:lnTo>
                    <a:pt x="0" y="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58">
              <a:extLst>
                <a:ext uri="{FF2B5EF4-FFF2-40B4-BE49-F238E27FC236}">
                  <a16:creationId xmlns:a16="http://schemas.microsoft.com/office/drawing/2014/main" id="{A44CC12A-6DC1-9740-E6E3-60FD9B71B3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1" y="1602"/>
              <a:ext cx="131" cy="1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59">
              <a:extLst>
                <a:ext uri="{FF2B5EF4-FFF2-40B4-BE49-F238E27FC236}">
                  <a16:creationId xmlns:a16="http://schemas.microsoft.com/office/drawing/2014/main" id="{1D965A84-95DA-EA64-C40C-3A56A25D7F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3" y="1598"/>
              <a:ext cx="19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No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" name="Line 60">
              <a:extLst>
                <a:ext uri="{FF2B5EF4-FFF2-40B4-BE49-F238E27FC236}">
                  <a16:creationId xmlns:a16="http://schemas.microsoft.com/office/drawing/2014/main" id="{13BB9327-C4EF-ED37-F519-378B161764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59" y="1480"/>
              <a:ext cx="419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1">
              <a:extLst>
                <a:ext uri="{FF2B5EF4-FFF2-40B4-BE49-F238E27FC236}">
                  <a16:creationId xmlns:a16="http://schemas.microsoft.com/office/drawing/2014/main" id="{5C285888-F376-4C5C-488F-3B972F130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1" y="1451"/>
              <a:ext cx="56" cy="57"/>
            </a:xfrm>
            <a:custGeom>
              <a:avLst/>
              <a:gdLst>
                <a:gd name="T0" fmla="*/ 0 w 56"/>
                <a:gd name="T1" fmla="*/ 0 h 57"/>
                <a:gd name="T2" fmla="*/ 56 w 56"/>
                <a:gd name="T3" fmla="*/ 29 h 57"/>
                <a:gd name="T4" fmla="*/ 0 w 56"/>
                <a:gd name="T5" fmla="*/ 57 h 57"/>
                <a:gd name="T6" fmla="*/ 0 w 56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7">
                  <a:moveTo>
                    <a:pt x="0" y="0"/>
                  </a:moveTo>
                  <a:lnTo>
                    <a:pt x="56" y="29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2">
              <a:extLst>
                <a:ext uri="{FF2B5EF4-FFF2-40B4-BE49-F238E27FC236}">
                  <a16:creationId xmlns:a16="http://schemas.microsoft.com/office/drawing/2014/main" id="{DCCAA00D-BEE0-5131-0113-62BEC376BA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9" y="1669"/>
              <a:ext cx="196" cy="1256"/>
            </a:xfrm>
            <a:custGeom>
              <a:avLst/>
              <a:gdLst>
                <a:gd name="T0" fmla="*/ 0 w 196"/>
                <a:gd name="T1" fmla="*/ 1256 h 1256"/>
                <a:gd name="T2" fmla="*/ 196 w 196"/>
                <a:gd name="T3" fmla="*/ 1256 h 1256"/>
                <a:gd name="T4" fmla="*/ 196 w 196"/>
                <a:gd name="T5" fmla="*/ 0 h 1256"/>
                <a:gd name="T6" fmla="*/ 49 w 196"/>
                <a:gd name="T7" fmla="*/ 0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6" h="1256">
                  <a:moveTo>
                    <a:pt x="0" y="1256"/>
                  </a:moveTo>
                  <a:lnTo>
                    <a:pt x="196" y="1256"/>
                  </a:lnTo>
                  <a:lnTo>
                    <a:pt x="196" y="0"/>
                  </a:lnTo>
                  <a:lnTo>
                    <a:pt x="49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3">
              <a:extLst>
                <a:ext uri="{FF2B5EF4-FFF2-40B4-BE49-F238E27FC236}">
                  <a16:creationId xmlns:a16="http://schemas.microsoft.com/office/drawing/2014/main" id="{461F5269-5D83-43F1-805F-78338F429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9" y="1641"/>
              <a:ext cx="56" cy="56"/>
            </a:xfrm>
            <a:custGeom>
              <a:avLst/>
              <a:gdLst>
                <a:gd name="T0" fmla="*/ 56 w 56"/>
                <a:gd name="T1" fmla="*/ 56 h 56"/>
                <a:gd name="T2" fmla="*/ 0 w 56"/>
                <a:gd name="T3" fmla="*/ 28 h 56"/>
                <a:gd name="T4" fmla="*/ 56 w 56"/>
                <a:gd name="T5" fmla="*/ 0 h 56"/>
                <a:gd name="T6" fmla="*/ 56 w 56"/>
                <a:gd name="T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56"/>
                  </a:moveTo>
                  <a:lnTo>
                    <a:pt x="0" y="28"/>
                  </a:lnTo>
                  <a:lnTo>
                    <a:pt x="56" y="0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Line 64">
              <a:extLst>
                <a:ext uri="{FF2B5EF4-FFF2-40B4-BE49-F238E27FC236}">
                  <a16:creationId xmlns:a16="http://schemas.microsoft.com/office/drawing/2014/main" id="{71405224-6CDD-7ABA-C83A-49F5A563EC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60" y="1732"/>
              <a:ext cx="0" cy="266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65">
              <a:extLst>
                <a:ext uri="{FF2B5EF4-FFF2-40B4-BE49-F238E27FC236}">
                  <a16:creationId xmlns:a16="http://schemas.microsoft.com/office/drawing/2014/main" id="{4CB01DB4-84B4-3F4A-48A8-6D0796A50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2" y="1992"/>
              <a:ext cx="56" cy="56"/>
            </a:xfrm>
            <a:custGeom>
              <a:avLst/>
              <a:gdLst>
                <a:gd name="T0" fmla="*/ 56 w 56"/>
                <a:gd name="T1" fmla="*/ 0 h 56"/>
                <a:gd name="T2" fmla="*/ 28 w 56"/>
                <a:gd name="T3" fmla="*/ 56 h 56"/>
                <a:gd name="T4" fmla="*/ 0 w 56"/>
                <a:gd name="T5" fmla="*/ 0 h 56"/>
                <a:gd name="T6" fmla="*/ 56 w 56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0"/>
                  </a:moveTo>
                  <a:lnTo>
                    <a:pt x="28" y="56"/>
                  </a:lnTo>
                  <a:lnTo>
                    <a:pt x="0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66">
              <a:extLst>
                <a:ext uri="{FF2B5EF4-FFF2-40B4-BE49-F238E27FC236}">
                  <a16:creationId xmlns:a16="http://schemas.microsoft.com/office/drawing/2014/main" id="{6E4B422B-A086-DA8E-B14A-A4A9D2775E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3" y="1823"/>
              <a:ext cx="154" cy="1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67">
              <a:extLst>
                <a:ext uri="{FF2B5EF4-FFF2-40B4-BE49-F238E27FC236}">
                  <a16:creationId xmlns:a16="http://schemas.microsoft.com/office/drawing/2014/main" id="{64E51FFC-9CE9-9441-B782-5E326269F7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6" y="1819"/>
              <a:ext cx="22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Yes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8" name="Freeform 68">
              <a:extLst>
                <a:ext uri="{FF2B5EF4-FFF2-40B4-BE49-F238E27FC236}">
                  <a16:creationId xmlns:a16="http://schemas.microsoft.com/office/drawing/2014/main" id="{6CDAEAA5-563B-1DCB-A451-DBA6AD3B1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1480"/>
              <a:ext cx="108" cy="1326"/>
            </a:xfrm>
            <a:custGeom>
              <a:avLst/>
              <a:gdLst>
                <a:gd name="T0" fmla="*/ 0 w 108"/>
                <a:gd name="T1" fmla="*/ 0 h 1326"/>
                <a:gd name="T2" fmla="*/ 108 w 108"/>
                <a:gd name="T3" fmla="*/ 0 h 1326"/>
                <a:gd name="T4" fmla="*/ 108 w 108"/>
                <a:gd name="T5" fmla="*/ 1326 h 1326"/>
                <a:gd name="T6" fmla="*/ 49 w 108"/>
                <a:gd name="T7" fmla="*/ 1326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1326">
                  <a:moveTo>
                    <a:pt x="0" y="0"/>
                  </a:moveTo>
                  <a:lnTo>
                    <a:pt x="108" y="0"/>
                  </a:lnTo>
                  <a:lnTo>
                    <a:pt x="108" y="1326"/>
                  </a:lnTo>
                  <a:lnTo>
                    <a:pt x="49" y="1326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69">
              <a:extLst>
                <a:ext uri="{FF2B5EF4-FFF2-40B4-BE49-F238E27FC236}">
                  <a16:creationId xmlns:a16="http://schemas.microsoft.com/office/drawing/2014/main" id="{51E0E198-08AE-6569-E075-43B718E307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778"/>
              <a:ext cx="56" cy="56"/>
            </a:xfrm>
            <a:custGeom>
              <a:avLst/>
              <a:gdLst>
                <a:gd name="T0" fmla="*/ 56 w 56"/>
                <a:gd name="T1" fmla="*/ 56 h 56"/>
                <a:gd name="T2" fmla="*/ 0 w 56"/>
                <a:gd name="T3" fmla="*/ 28 h 56"/>
                <a:gd name="T4" fmla="*/ 56 w 56"/>
                <a:gd name="T5" fmla="*/ 0 h 56"/>
                <a:gd name="T6" fmla="*/ 56 w 56"/>
                <a:gd name="T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6">
                  <a:moveTo>
                    <a:pt x="56" y="56"/>
                  </a:moveTo>
                  <a:lnTo>
                    <a:pt x="0" y="28"/>
                  </a:lnTo>
                  <a:lnTo>
                    <a:pt x="56" y="0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70">
              <a:extLst>
                <a:ext uri="{FF2B5EF4-FFF2-40B4-BE49-F238E27FC236}">
                  <a16:creationId xmlns:a16="http://schemas.microsoft.com/office/drawing/2014/main" id="{CE824729-F603-1F94-F076-4E46AB446F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5" y="2076"/>
              <a:ext cx="132" cy="1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71">
              <a:extLst>
                <a:ext uri="{FF2B5EF4-FFF2-40B4-BE49-F238E27FC236}">
                  <a16:creationId xmlns:a16="http://schemas.microsoft.com/office/drawing/2014/main" id="{CD274372-4889-E322-44AB-269B372B8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8" y="2070"/>
              <a:ext cx="198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No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868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345E27-87E8-5E20-61A3-46A05C3F46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8CE7933-AC9F-C9DC-EBA2-E69754E3DC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8240" y="3826389"/>
            <a:ext cx="3474720" cy="234575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ISA compatible with existing RT graphics APIs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791430-AD7C-6E17-0723-877EA142C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Programming Interface: </a:t>
            </a:r>
            <a:r>
              <a:rPr lang="en-US" dirty="0">
                <a:solidFill>
                  <a:srgbClr val="FF0000"/>
                </a:solidFill>
              </a:rPr>
              <a:t>HSU</a:t>
            </a:r>
          </a:p>
        </p:txBody>
      </p:sp>
      <p:pic>
        <p:nvPicPr>
          <p:cNvPr id="40" name="Picture Placeholder 39" descr="A screen shot of a computer code&#10;&#10;Description automatically generated">
            <a:extLst>
              <a:ext uri="{FF2B5EF4-FFF2-40B4-BE49-F238E27FC236}">
                <a16:creationId xmlns:a16="http://schemas.microsoft.com/office/drawing/2014/main" id="{A6A183B7-CDA7-F34E-0CA2-F4BD54E3FCD7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0" b="7910"/>
          <a:stretch>
            <a:fillRect/>
          </a:stretch>
        </p:blipFill>
        <p:spPr>
          <a:xfrm>
            <a:off x="7073824" y="1633550"/>
            <a:ext cx="3985425" cy="2130552"/>
          </a:xfr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87BD05D-6D8B-BACA-AB89-99383572AA6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73823" y="3826389"/>
            <a:ext cx="3985425" cy="234575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Library APIs for creating and searching different data structures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18B262-050F-B509-BE54-91D8AECFB82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6C6B5308-6B54-4E5B-8185-C4F567049C3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7C79082-C94D-81E8-2143-B002B898AE47}"/>
              </a:ext>
            </a:extLst>
          </p:cNvPr>
          <p:cNvGrpSpPr>
            <a:grpSpLocks noChangeAspect="1"/>
          </p:cNvGrpSpPr>
          <p:nvPr/>
        </p:nvGrpSpPr>
        <p:grpSpPr>
          <a:xfrm>
            <a:off x="1158240" y="1682434"/>
            <a:ext cx="3474720" cy="2131469"/>
            <a:chOff x="677293" y="1749050"/>
            <a:chExt cx="2215900" cy="1359281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DE0E594-0E76-6037-2F7E-A0ABB38CA1B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7293" y="1872919"/>
              <a:ext cx="1039134" cy="1111541"/>
              <a:chOff x="625512" y="1561771"/>
              <a:chExt cx="2914638" cy="3117730"/>
            </a:xfrm>
          </p:grpSpPr>
          <p:pic>
            <p:nvPicPr>
              <p:cNvPr id="41" name="Picture 40" descr="A red text on a black background&#10;&#10;Description automatically generated">
                <a:extLst>
                  <a:ext uri="{FF2B5EF4-FFF2-40B4-BE49-F238E27FC236}">
                    <a16:creationId xmlns:a16="http://schemas.microsoft.com/office/drawing/2014/main" id="{88DA382C-7E2F-EDDB-815A-D0F187EFA3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8201" y="1561771"/>
                <a:ext cx="2701949" cy="1039211"/>
              </a:xfrm>
              <a:prstGeom prst="rect">
                <a:avLst/>
              </a:prstGeom>
            </p:spPr>
          </p:pic>
          <p:pic>
            <p:nvPicPr>
              <p:cNvPr id="42" name="Picture 41" descr="A close-up of a logo&#10;&#10;Description automatically generated">
                <a:extLst>
                  <a:ext uri="{FF2B5EF4-FFF2-40B4-BE49-F238E27FC236}">
                    <a16:creationId xmlns:a16="http://schemas.microsoft.com/office/drawing/2014/main" id="{A6E1EAC5-0B27-B6B9-A04D-A66BCCD49D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2922" y="2649314"/>
                <a:ext cx="2152506" cy="885602"/>
              </a:xfrm>
              <a:prstGeom prst="rect">
                <a:avLst/>
              </a:prstGeom>
            </p:spPr>
          </p:pic>
          <p:pic>
            <p:nvPicPr>
              <p:cNvPr id="43" name="Picture 42" descr="A black background with white text&#10;&#10;Description automatically generated">
                <a:extLst>
                  <a:ext uri="{FF2B5EF4-FFF2-40B4-BE49-F238E27FC236}">
                    <a16:creationId xmlns:a16="http://schemas.microsoft.com/office/drawing/2014/main" id="{C8F0C9EF-6692-65EE-5468-710D0E2509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5512" y="3904693"/>
                <a:ext cx="2914638" cy="774808"/>
              </a:xfrm>
              <a:prstGeom prst="rect">
                <a:avLst/>
              </a:prstGeom>
            </p:spPr>
          </p:pic>
        </p:grpSp>
        <p:pic>
          <p:nvPicPr>
            <p:cNvPr id="58" name="Graphic 57" descr="Badge Tick with solid fill">
              <a:extLst>
                <a:ext uri="{FF2B5EF4-FFF2-40B4-BE49-F238E27FC236}">
                  <a16:creationId xmlns:a16="http://schemas.microsoft.com/office/drawing/2014/main" id="{1C17E883-8A75-B239-27A8-B88C2A5EC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533912" y="1749050"/>
              <a:ext cx="1359281" cy="13592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501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FCAE399D-F8D7-65A4-ED05-F9645FE43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Instruction Set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838154F-98D8-F41A-98AB-79DCF43659D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086" y="1543324"/>
            <a:ext cx="5413169" cy="4390337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/>
              <a:t>Baseline RT Unit:</a:t>
            </a:r>
          </a:p>
          <a:p>
            <a:endParaRPr lang="en-US" dirty="0"/>
          </a:p>
          <a:p>
            <a:r>
              <a:rPr lang="en-US" i="1" dirty="0"/>
              <a:t>RAY_INTERSECT</a:t>
            </a:r>
          </a:p>
          <a:p>
            <a:pPr lvl="1"/>
            <a:r>
              <a:rPr lang="en-US" dirty="0"/>
              <a:t>Calculates the intersection of 1 ray and one triangle</a:t>
            </a:r>
          </a:p>
          <a:p>
            <a:pPr lvl="1"/>
            <a:r>
              <a:rPr lang="en-US" dirty="0"/>
              <a:t>Calculates the intersection of 1 ray and four boxes (sorted by closest hit)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6A2B907-23CF-CFED-C067-42B859C8B87A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FF0000"/>
                </a:solidFill>
              </a:rPr>
              <a:t>HSU</a:t>
            </a:r>
          </a:p>
          <a:p>
            <a:endParaRPr lang="en-US" i="1" dirty="0"/>
          </a:p>
          <a:p>
            <a:r>
              <a:rPr lang="en-US" i="1" dirty="0"/>
              <a:t>POINT_EUCLID</a:t>
            </a:r>
          </a:p>
          <a:p>
            <a:pPr lvl="1"/>
            <a:r>
              <a:rPr lang="en-US" dirty="0"/>
              <a:t>Calculates N-dimension squared Euclidean distance</a:t>
            </a:r>
          </a:p>
          <a:p>
            <a:r>
              <a:rPr lang="en-US" i="1" dirty="0"/>
              <a:t>POINT_ANGULAR</a:t>
            </a:r>
          </a:p>
          <a:p>
            <a:pPr lvl="1"/>
            <a:r>
              <a:rPr lang="en-US" dirty="0"/>
              <a:t>Calculates dot product and squared norm to partially compute angular distance</a:t>
            </a:r>
          </a:p>
          <a:p>
            <a:r>
              <a:rPr lang="en-US" i="1" dirty="0"/>
              <a:t>KEY_COMPARE</a:t>
            </a:r>
          </a:p>
          <a:p>
            <a:pPr lvl="1"/>
            <a:r>
              <a:rPr lang="en-US" dirty="0"/>
              <a:t>Performs a key comparison against up to 36 values per thread</a:t>
            </a:r>
          </a:p>
          <a:p>
            <a:pPr lvl="1"/>
            <a:endParaRPr lang="en-US" i="1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8DB9495-A685-666A-177E-9CD03956E2A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6C6B5308-6B54-4E5B-8185-C4F567049C3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16" name="Picture 1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75C7C38-5CAA-3B0E-4F34-F9E62AF4CA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860" y="4390072"/>
            <a:ext cx="2263620" cy="89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67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945664-4312-655E-C22A-114FC4D9C9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C7F94-2FC0-190D-C211-F4ABF07EB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Hardware: Baseline Ray Tracing Unit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DC0577-2FEF-4310-6C07-6A543EEED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B5308-6B54-4E5B-8185-C4F567049C3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0C2E1AE-7063-CB11-D23A-D529E303C010}"/>
              </a:ext>
            </a:extLst>
          </p:cNvPr>
          <p:cNvGrpSpPr>
            <a:grpSpLocks noChangeAspect="1"/>
          </p:cNvGrpSpPr>
          <p:nvPr/>
        </p:nvGrpSpPr>
        <p:grpSpPr>
          <a:xfrm>
            <a:off x="3321050" y="1494369"/>
            <a:ext cx="4711700" cy="4118162"/>
            <a:chOff x="4253448" y="2099310"/>
            <a:chExt cx="2545940" cy="2454360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A14BFC96-23FE-AAE0-9DC4-4DE9BFF305CD}"/>
                </a:ext>
              </a:extLst>
            </p:cNvPr>
            <p:cNvSpPr/>
            <p:nvPr/>
          </p:nvSpPr>
          <p:spPr>
            <a:xfrm>
              <a:off x="4263686" y="2115738"/>
              <a:ext cx="2535702" cy="2096621"/>
            </a:xfrm>
            <a:prstGeom prst="rect">
              <a:avLst/>
            </a:prstGeom>
            <a:solidFill>
              <a:srgbClr val="ED7D31">
                <a:lumMod val="20000"/>
                <a:lumOff val="80000"/>
              </a:srgbClr>
            </a:solidFill>
            <a:ln w="12700" cap="flat" cmpd="sng" algn="ctr">
              <a:solidFill>
                <a:srgbClr val="ED7D31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DAB5F7F0-8C3E-B542-3DAF-E7EC60BAB602}"/>
                </a:ext>
              </a:extLst>
            </p:cNvPr>
            <p:cNvSpPr/>
            <p:nvPr/>
          </p:nvSpPr>
          <p:spPr>
            <a:xfrm>
              <a:off x="5692421" y="3413780"/>
              <a:ext cx="999552" cy="292552"/>
            </a:xfrm>
            <a:prstGeom prst="rect">
              <a:avLst/>
            </a:prstGeom>
            <a:solidFill>
              <a:srgbClr val="5B9BD5">
                <a:lumMod val="20000"/>
                <a:lumOff val="80000"/>
              </a:srgbClr>
            </a:solidFill>
            <a:ln w="12700" cap="flat" cmpd="sng" algn="ctr">
              <a:solidFill>
                <a:srgbClr val="5B9BD5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RT Unit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466D892B-60DB-77E5-7D0B-D6A7F36C49E7}"/>
                </a:ext>
              </a:extLst>
            </p:cNvPr>
            <p:cNvSpPr txBox="1"/>
            <p:nvPr/>
          </p:nvSpPr>
          <p:spPr>
            <a:xfrm>
              <a:off x="4596759" y="2099310"/>
              <a:ext cx="2194137" cy="23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Streaming Multiprocessor (SM)</a:t>
              </a:r>
            </a:p>
          </p:txBody>
        </p:sp>
        <p:sp>
          <p:nvSpPr>
            <p:cNvPr id="133" name="Rectangle: Rounded Corners 132">
              <a:extLst>
                <a:ext uri="{FF2B5EF4-FFF2-40B4-BE49-F238E27FC236}">
                  <a16:creationId xmlns:a16="http://schemas.microsoft.com/office/drawing/2014/main" id="{839E257F-7531-0BAE-CC8F-8CDC94A0DBE5}"/>
                </a:ext>
              </a:extLst>
            </p:cNvPr>
            <p:cNvSpPr/>
            <p:nvPr/>
          </p:nvSpPr>
          <p:spPr>
            <a:xfrm>
              <a:off x="4355562" y="3769612"/>
              <a:ext cx="2331474" cy="287203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L1D Cache</a:t>
              </a: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799EF974-F97A-A136-CD7E-B73DA5A0CB9B}"/>
                </a:ext>
              </a:extLst>
            </p:cNvPr>
            <p:cNvSpPr/>
            <p:nvPr/>
          </p:nvSpPr>
          <p:spPr>
            <a:xfrm>
              <a:off x="4253448" y="4280988"/>
              <a:ext cx="2535702" cy="27268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Interconnect To Mem Hierarchy</a:t>
              </a: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89E83C58-9373-8B93-AC19-62AE06C39285}"/>
                </a:ext>
              </a:extLst>
            </p:cNvPr>
            <p:cNvSpPr/>
            <p:nvPr/>
          </p:nvSpPr>
          <p:spPr>
            <a:xfrm>
              <a:off x="4363635" y="3413780"/>
              <a:ext cx="1001795" cy="287203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LDST Unit</a:t>
              </a:r>
            </a:p>
          </p:txBody>
        </p: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BDF2C9EB-BE7E-741C-4354-40BBACA5DD77}"/>
                </a:ext>
              </a:extLst>
            </p:cNvPr>
            <p:cNvGrpSpPr/>
            <p:nvPr/>
          </p:nvGrpSpPr>
          <p:grpSpPr>
            <a:xfrm>
              <a:off x="4363636" y="2337552"/>
              <a:ext cx="1002710" cy="885574"/>
              <a:chOff x="1748316" y="166689"/>
              <a:chExt cx="752177" cy="664308"/>
            </a:xfrm>
          </p:grpSpPr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E2D53A36-7A35-4011-05CE-67C6998762D5}"/>
                  </a:ext>
                </a:extLst>
              </p:cNvPr>
              <p:cNvSpPr/>
              <p:nvPr/>
            </p:nvSpPr>
            <p:spPr>
              <a:xfrm>
                <a:off x="1748316" y="166689"/>
                <a:ext cx="752177" cy="66430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6" name="Rectangle: Rounded Corners 175">
                <a:extLst>
                  <a:ext uri="{FF2B5EF4-FFF2-40B4-BE49-F238E27FC236}">
                    <a16:creationId xmlns:a16="http://schemas.microsoft.com/office/drawing/2014/main" id="{75DB03F6-C02E-5661-EECA-C9CB595C74A0}"/>
                  </a:ext>
                </a:extLst>
              </p:cNvPr>
              <p:cNvSpPr/>
              <p:nvPr/>
            </p:nvSpPr>
            <p:spPr>
              <a:xfrm>
                <a:off x="1791000" y="194385"/>
                <a:ext cx="647399" cy="157637"/>
              </a:xfrm>
              <a:prstGeom prst="round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Scheduler</a:t>
                </a:r>
              </a:p>
            </p:txBody>
          </p:sp>
          <p:sp>
            <p:nvSpPr>
              <p:cNvPr id="177" name="Rectangle: Rounded Corners 176">
                <a:extLst>
                  <a:ext uri="{FF2B5EF4-FFF2-40B4-BE49-F238E27FC236}">
                    <a16:creationId xmlns:a16="http://schemas.microsoft.com/office/drawing/2014/main" id="{E913CB8C-2CCA-7D03-ED45-113611288F8E}"/>
                  </a:ext>
                </a:extLst>
              </p:cNvPr>
              <p:cNvSpPr/>
              <p:nvPr/>
            </p:nvSpPr>
            <p:spPr>
              <a:xfrm>
                <a:off x="1791000" y="403064"/>
                <a:ext cx="647399" cy="157637"/>
              </a:xfrm>
              <a:prstGeom prst="round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Reg File</a:t>
                </a:r>
              </a:p>
            </p:txBody>
          </p:sp>
          <p:sp>
            <p:nvSpPr>
              <p:cNvPr id="178" name="Rectangle: Rounded Corners 177">
                <a:extLst>
                  <a:ext uri="{FF2B5EF4-FFF2-40B4-BE49-F238E27FC236}">
                    <a16:creationId xmlns:a16="http://schemas.microsoft.com/office/drawing/2014/main" id="{47EA44A6-47BA-811B-70ED-ABD9FEAED240}"/>
                  </a:ext>
                </a:extLst>
              </p:cNvPr>
              <p:cNvSpPr/>
              <p:nvPr/>
            </p:nvSpPr>
            <p:spPr>
              <a:xfrm>
                <a:off x="1790999" y="616274"/>
                <a:ext cx="647399" cy="157637"/>
              </a:xfrm>
              <a:prstGeom prst="round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Exec Units</a:t>
                </a:r>
              </a:p>
            </p:txBody>
          </p:sp>
        </p:grp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F6A33DEF-FA66-467A-EEBD-A51EB01B4E5C}"/>
                </a:ext>
              </a:extLst>
            </p:cNvPr>
            <p:cNvCxnSpPr>
              <a:cxnSpLocks/>
              <a:stCxn id="133" idx="2"/>
              <a:endCxn id="134" idx="0"/>
            </p:cNvCxnSpPr>
            <p:nvPr/>
          </p:nvCxnSpPr>
          <p:spPr>
            <a:xfrm>
              <a:off x="5521299" y="4056816"/>
              <a:ext cx="0" cy="224172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headEnd type="stealth"/>
              <a:tailEnd type="stealth"/>
            </a:ln>
            <a:effectLst/>
          </p:spPr>
        </p:cxn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B20E5C59-62C6-9E0A-21F3-20C783C1BE90}"/>
                </a:ext>
              </a:extLst>
            </p:cNvPr>
            <p:cNvCxnSpPr>
              <a:cxnSpLocks/>
            </p:cNvCxnSpPr>
            <p:nvPr/>
          </p:nvCxnSpPr>
          <p:spPr>
            <a:xfrm>
              <a:off x="4825347" y="3663824"/>
              <a:ext cx="0" cy="173788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headEnd type="stealth" w="sm" len="sm"/>
              <a:tailEnd type="stealth" w="sm" len="sm"/>
            </a:ln>
            <a:effectLst/>
          </p:spPr>
        </p:cxn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E5BA1851-CDEF-5752-BFD2-66D792ACC947}"/>
                </a:ext>
              </a:extLst>
            </p:cNvPr>
            <p:cNvGrpSpPr/>
            <p:nvPr/>
          </p:nvGrpSpPr>
          <p:grpSpPr>
            <a:xfrm>
              <a:off x="5683629" y="2337552"/>
              <a:ext cx="1002710" cy="885574"/>
              <a:chOff x="1748316" y="166689"/>
              <a:chExt cx="752177" cy="664308"/>
            </a:xfrm>
          </p:grpSpPr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0F9A17C5-DCC1-CED7-B5B5-AB7099F12079}"/>
                  </a:ext>
                </a:extLst>
              </p:cNvPr>
              <p:cNvSpPr/>
              <p:nvPr/>
            </p:nvSpPr>
            <p:spPr>
              <a:xfrm>
                <a:off x="1748316" y="166689"/>
                <a:ext cx="752177" cy="66430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2" name="Rectangle: Rounded Corners 171">
                <a:extLst>
                  <a:ext uri="{FF2B5EF4-FFF2-40B4-BE49-F238E27FC236}">
                    <a16:creationId xmlns:a16="http://schemas.microsoft.com/office/drawing/2014/main" id="{AF1AE1AA-ECC6-04D3-AC68-498FADFB2369}"/>
                  </a:ext>
                </a:extLst>
              </p:cNvPr>
              <p:cNvSpPr/>
              <p:nvPr/>
            </p:nvSpPr>
            <p:spPr>
              <a:xfrm>
                <a:off x="1791000" y="194385"/>
                <a:ext cx="647399" cy="157637"/>
              </a:xfrm>
              <a:prstGeom prst="round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Scheduler</a:t>
                </a:r>
              </a:p>
            </p:txBody>
          </p:sp>
          <p:sp>
            <p:nvSpPr>
              <p:cNvPr id="173" name="Rectangle: Rounded Corners 172">
                <a:extLst>
                  <a:ext uri="{FF2B5EF4-FFF2-40B4-BE49-F238E27FC236}">
                    <a16:creationId xmlns:a16="http://schemas.microsoft.com/office/drawing/2014/main" id="{EBE6EF80-5D74-61FD-481B-8FCED78B0771}"/>
                  </a:ext>
                </a:extLst>
              </p:cNvPr>
              <p:cNvSpPr/>
              <p:nvPr/>
            </p:nvSpPr>
            <p:spPr>
              <a:xfrm>
                <a:off x="1791000" y="403064"/>
                <a:ext cx="647399" cy="157637"/>
              </a:xfrm>
              <a:prstGeom prst="round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Reg File</a:t>
                </a:r>
              </a:p>
            </p:txBody>
          </p:sp>
          <p:sp>
            <p:nvSpPr>
              <p:cNvPr id="174" name="Rectangle: Rounded Corners 173">
                <a:extLst>
                  <a:ext uri="{FF2B5EF4-FFF2-40B4-BE49-F238E27FC236}">
                    <a16:creationId xmlns:a16="http://schemas.microsoft.com/office/drawing/2014/main" id="{5B7524C2-8623-CB6B-E6E1-4AEE65CF3680}"/>
                  </a:ext>
                </a:extLst>
              </p:cNvPr>
              <p:cNvSpPr/>
              <p:nvPr/>
            </p:nvSpPr>
            <p:spPr>
              <a:xfrm>
                <a:off x="1790999" y="616274"/>
                <a:ext cx="647399" cy="157637"/>
              </a:xfrm>
              <a:prstGeom prst="round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Exec Units</a:t>
                </a:r>
              </a:p>
            </p:txBody>
          </p:sp>
        </p:grp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46436788-2E67-1FB8-93F5-F1EFC76347CD}"/>
                </a:ext>
              </a:extLst>
            </p:cNvPr>
            <p:cNvSpPr/>
            <p:nvPr/>
          </p:nvSpPr>
          <p:spPr>
            <a:xfrm>
              <a:off x="5391180" y="2542375"/>
              <a:ext cx="60948" cy="60948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7791EEF8-459D-A979-DB13-5F22116909C5}"/>
                </a:ext>
              </a:extLst>
            </p:cNvPr>
            <p:cNvSpPr/>
            <p:nvPr/>
          </p:nvSpPr>
          <p:spPr>
            <a:xfrm>
              <a:off x="5491049" y="2542375"/>
              <a:ext cx="60948" cy="60948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89150636-64C8-1FF0-AC45-5C33D01392F3}"/>
                </a:ext>
              </a:extLst>
            </p:cNvPr>
            <p:cNvSpPr/>
            <p:nvPr/>
          </p:nvSpPr>
          <p:spPr>
            <a:xfrm>
              <a:off x="5590214" y="2542375"/>
              <a:ext cx="60948" cy="60948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A5EB681F-5F00-2DB2-2BCD-F18A775E87CE}"/>
                </a:ext>
              </a:extLst>
            </p:cNvPr>
            <p:cNvCxnSpPr>
              <a:cxnSpLocks/>
            </p:cNvCxnSpPr>
            <p:nvPr/>
          </p:nvCxnSpPr>
          <p:spPr>
            <a:xfrm>
              <a:off x="6149067" y="3663824"/>
              <a:ext cx="0" cy="173788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headEnd type="stealth" w="sm" len="sm"/>
              <a:tailEnd type="stealth" w="sm" len="sm"/>
            </a:ln>
            <a:effectLst/>
          </p:spPr>
        </p:cxnSp>
        <p:cxnSp>
          <p:nvCxnSpPr>
            <p:cNvPr id="144" name="Connector: Elbow 143">
              <a:extLst>
                <a:ext uri="{FF2B5EF4-FFF2-40B4-BE49-F238E27FC236}">
                  <a16:creationId xmlns:a16="http://schemas.microsoft.com/office/drawing/2014/main" id="{E6456AE5-88EF-ADBA-3B79-8F01F2A837D9}"/>
                </a:ext>
              </a:extLst>
            </p:cNvPr>
            <p:cNvCxnSpPr>
              <a:cxnSpLocks/>
              <a:stCxn id="177" idx="3"/>
              <a:endCxn id="131" idx="1"/>
            </p:cNvCxnSpPr>
            <p:nvPr/>
          </p:nvCxnSpPr>
          <p:spPr>
            <a:xfrm>
              <a:off x="5283569" y="2757730"/>
              <a:ext cx="408852" cy="802326"/>
            </a:xfrm>
            <a:prstGeom prst="bentConnector3">
              <a:avLst>
                <a:gd name="adj1" fmla="val 57764"/>
              </a:avLst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headEnd type="stealth"/>
              <a:tailEnd type="stealth"/>
            </a:ln>
            <a:effectLst/>
          </p:spPr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7FB1B504-FE21-4CA8-C8B7-A54B22EC5F86}"/>
                </a:ext>
              </a:extLst>
            </p:cNvPr>
            <p:cNvCxnSpPr>
              <a:cxnSpLocks/>
              <a:stCxn id="173" idx="1"/>
            </p:cNvCxnSpPr>
            <p:nvPr/>
          </p:nvCxnSpPr>
          <p:spPr>
            <a:xfrm flipH="1" flipV="1">
              <a:off x="5486972" y="2757730"/>
              <a:ext cx="253558" cy="1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headEnd type="stealth"/>
              <a:tailEnd type="non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296372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43F69B-414A-AFA2-7D97-A974876BA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2C873-EF7B-540A-4C25-620FDF117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Hardware: Baseline Ray Tracing Unit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871928-9160-923C-B389-AE93E9F3B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B5308-6B54-4E5B-8185-C4F567049C3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DEC3E84-AA1A-3DE3-8233-3F07E9FE7C3E}"/>
              </a:ext>
            </a:extLst>
          </p:cNvPr>
          <p:cNvGrpSpPr>
            <a:grpSpLocks noChangeAspect="1"/>
          </p:cNvGrpSpPr>
          <p:nvPr/>
        </p:nvGrpSpPr>
        <p:grpSpPr>
          <a:xfrm>
            <a:off x="2213043" y="1219200"/>
            <a:ext cx="6334058" cy="4496853"/>
            <a:chOff x="2910603" y="1967075"/>
            <a:chExt cx="3777521" cy="2681844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6BBC18E2-0ED2-A8F9-DCAE-16891FAB28F1}"/>
                </a:ext>
              </a:extLst>
            </p:cNvPr>
            <p:cNvSpPr/>
            <p:nvPr/>
          </p:nvSpPr>
          <p:spPr>
            <a:xfrm>
              <a:off x="3031227" y="1967075"/>
              <a:ext cx="3656897" cy="2681844"/>
            </a:xfrm>
            <a:prstGeom prst="rect">
              <a:avLst/>
            </a:prstGeom>
            <a:solidFill>
              <a:srgbClr val="5B9BD5">
                <a:lumMod val="20000"/>
                <a:lumOff val="80000"/>
              </a:srgbClr>
            </a:solidFill>
            <a:ln w="12700" cap="flat" cmpd="sng" algn="ctr">
              <a:solidFill>
                <a:srgbClr val="5B9BD5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Rectangle: Rounded Corners 103">
              <a:extLst>
                <a:ext uri="{FF2B5EF4-FFF2-40B4-BE49-F238E27FC236}">
                  <a16:creationId xmlns:a16="http://schemas.microsoft.com/office/drawing/2014/main" id="{CA0FAAB0-F729-99DD-8657-1A9D289D757C}"/>
                </a:ext>
              </a:extLst>
            </p:cNvPr>
            <p:cNvSpPr/>
            <p:nvPr/>
          </p:nvSpPr>
          <p:spPr>
            <a:xfrm>
              <a:off x="3062971" y="3655612"/>
              <a:ext cx="1587193" cy="177766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Mem Access FIFO</a:t>
              </a:r>
            </a:p>
          </p:txBody>
        </p:sp>
        <p:sp>
          <p:nvSpPr>
            <p:cNvPr id="105" name="Rectangle: Rounded Corners 104">
              <a:extLst>
                <a:ext uri="{FF2B5EF4-FFF2-40B4-BE49-F238E27FC236}">
                  <a16:creationId xmlns:a16="http://schemas.microsoft.com/office/drawing/2014/main" id="{A61719DB-EBF3-6867-AD29-BA21D2F87AB2}"/>
                </a:ext>
              </a:extLst>
            </p:cNvPr>
            <p:cNvSpPr/>
            <p:nvPr/>
          </p:nvSpPr>
          <p:spPr>
            <a:xfrm>
              <a:off x="3062971" y="3967290"/>
              <a:ext cx="1587193" cy="177766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Mem Response FIFO</a:t>
              </a: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1A1BF30C-BE2E-889F-131A-0B757B7D466E}"/>
                </a:ext>
              </a:extLst>
            </p:cNvPr>
            <p:cNvSpPr/>
            <p:nvPr/>
          </p:nvSpPr>
          <p:spPr>
            <a:xfrm>
              <a:off x="3059797" y="2239561"/>
              <a:ext cx="3533097" cy="301565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Warp Buffer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9E16F052-FED7-3A8A-5BFE-B4D60AC006FE}"/>
                </a:ext>
              </a:extLst>
            </p:cNvPr>
            <p:cNvSpPr/>
            <p:nvPr/>
          </p:nvSpPr>
          <p:spPr>
            <a:xfrm>
              <a:off x="5072362" y="3090296"/>
              <a:ext cx="1587192" cy="339659"/>
            </a:xfrm>
            <a:prstGeom prst="rect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rgbClr val="70AD47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Unified Single-Lane Datapath Pipeline</a:t>
              </a:r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C9478BE1-020E-2CF6-081F-3FCB90EC3538}"/>
                </a:ext>
              </a:extLst>
            </p:cNvPr>
            <p:cNvGrpSpPr/>
            <p:nvPr/>
          </p:nvGrpSpPr>
          <p:grpSpPr>
            <a:xfrm>
              <a:off x="3929579" y="2298919"/>
              <a:ext cx="2437931" cy="182845"/>
              <a:chOff x="4198142" y="-245028"/>
              <a:chExt cx="1828800" cy="137160"/>
            </a:xfrm>
          </p:grpSpPr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586E826B-99B7-F9EE-F8BF-B8F549FEECF6}"/>
                  </a:ext>
                </a:extLst>
              </p:cNvPr>
              <p:cNvSpPr/>
              <p:nvPr/>
            </p:nvSpPr>
            <p:spPr>
              <a:xfrm>
                <a:off x="4198142" y="-245028"/>
                <a:ext cx="1828800" cy="137160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88267746-8702-534E-5878-7F70CD2036A0}"/>
                  </a:ext>
                </a:extLst>
              </p:cNvPr>
              <p:cNvSpPr/>
              <p:nvPr/>
            </p:nvSpPr>
            <p:spPr>
              <a:xfrm>
                <a:off x="4198142" y="-245028"/>
                <a:ext cx="228600" cy="137160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3730BB6C-BE75-AD50-D83F-1100FDFA5840}"/>
                  </a:ext>
                </a:extLst>
              </p:cNvPr>
              <p:cNvSpPr/>
              <p:nvPr/>
            </p:nvSpPr>
            <p:spPr>
              <a:xfrm>
                <a:off x="4426742" y="-245028"/>
                <a:ext cx="228600" cy="137160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F44CCCED-DECE-2524-2838-F267282C937D}"/>
                  </a:ext>
                </a:extLst>
              </p:cNvPr>
              <p:cNvSpPr/>
              <p:nvPr/>
            </p:nvSpPr>
            <p:spPr>
              <a:xfrm>
                <a:off x="4655342" y="-245028"/>
                <a:ext cx="228600" cy="137160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AE42E3D7-84B1-EFA9-9335-3BE1A7167C0C}"/>
                  </a:ext>
                </a:extLst>
              </p:cNvPr>
              <p:cNvSpPr/>
              <p:nvPr/>
            </p:nvSpPr>
            <p:spPr>
              <a:xfrm>
                <a:off x="4883942" y="-245028"/>
                <a:ext cx="228600" cy="137160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4CF9DFD1-4F3A-8919-D502-6BA35B4B45A3}"/>
                  </a:ext>
                </a:extLst>
              </p:cNvPr>
              <p:cNvSpPr/>
              <p:nvPr/>
            </p:nvSpPr>
            <p:spPr>
              <a:xfrm>
                <a:off x="5112542" y="-245028"/>
                <a:ext cx="228600" cy="137160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4B6B07C4-8690-9291-9326-C53A932E75AC}"/>
                  </a:ext>
                </a:extLst>
              </p:cNvPr>
              <p:cNvSpPr/>
              <p:nvPr/>
            </p:nvSpPr>
            <p:spPr>
              <a:xfrm>
                <a:off x="5341142" y="-245028"/>
                <a:ext cx="228600" cy="137160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1C92CDDA-50F7-3877-5DCC-B7145DB34337}"/>
                  </a:ext>
                </a:extLst>
              </p:cNvPr>
              <p:cNvSpPr/>
              <p:nvPr/>
            </p:nvSpPr>
            <p:spPr>
              <a:xfrm>
                <a:off x="5569742" y="-245028"/>
                <a:ext cx="228600" cy="137160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6B895167-16F6-92C1-BBB0-E8B0A12D3CEF}"/>
                </a:ext>
              </a:extLst>
            </p:cNvPr>
            <p:cNvSpPr/>
            <p:nvPr/>
          </p:nvSpPr>
          <p:spPr>
            <a:xfrm>
              <a:off x="5072360" y="3429953"/>
              <a:ext cx="1587191" cy="796772"/>
            </a:xfrm>
            <a:prstGeom prst="rect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rgbClr val="70AD47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Ray-Triangle 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Ray-Box </a:t>
              </a: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8C48874B-E2BB-1815-DDCA-AE85A2794A43}"/>
                </a:ext>
              </a:extLst>
            </p:cNvPr>
            <p:cNvSpPr/>
            <p:nvPr/>
          </p:nvSpPr>
          <p:spPr>
            <a:xfrm>
              <a:off x="3059798" y="2697939"/>
              <a:ext cx="1850669" cy="874861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0FFCC9CE-24AC-0A4B-1684-F7AB3E0CD0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59797" y="2481763"/>
              <a:ext cx="869782" cy="216177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53AD328B-5692-A898-2501-D3534A6D13F9}"/>
                </a:ext>
              </a:extLst>
            </p:cNvPr>
            <p:cNvCxnSpPr>
              <a:cxnSpLocks/>
            </p:cNvCxnSpPr>
            <p:nvPr/>
          </p:nvCxnSpPr>
          <p:spPr>
            <a:xfrm>
              <a:off x="4234321" y="2481763"/>
              <a:ext cx="676146" cy="216174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10EFD82D-788F-0515-3CB8-353EDE532EFA}"/>
                </a:ext>
              </a:extLst>
            </p:cNvPr>
            <p:cNvSpPr txBox="1"/>
            <p:nvPr/>
          </p:nvSpPr>
          <p:spPr>
            <a:xfrm>
              <a:off x="3030911" y="2693596"/>
              <a:ext cx="1136432" cy="238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Entry Layout</a:t>
              </a:r>
            </a:p>
          </p:txBody>
        </p:sp>
        <p:cxnSp>
          <p:nvCxnSpPr>
            <p:cNvPr id="114" name="Connector: Elbow 113">
              <a:extLst>
                <a:ext uri="{FF2B5EF4-FFF2-40B4-BE49-F238E27FC236}">
                  <a16:creationId xmlns:a16="http://schemas.microsoft.com/office/drawing/2014/main" id="{2E1A3602-3F4D-AB6F-9FDD-6CF6A5C6F4DB}"/>
                </a:ext>
              </a:extLst>
            </p:cNvPr>
            <p:cNvCxnSpPr>
              <a:cxnSpLocks/>
              <a:stCxn id="109" idx="2"/>
              <a:endCxn id="118" idx="3"/>
            </p:cNvCxnSpPr>
            <p:nvPr/>
          </p:nvCxnSpPr>
          <p:spPr>
            <a:xfrm rot="5400000">
              <a:off x="5293019" y="3844172"/>
              <a:ext cx="190386" cy="955491"/>
            </a:xfrm>
            <a:prstGeom prst="bentConnector2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stealth"/>
            </a:ln>
            <a:effectLst/>
          </p:spPr>
        </p:cxn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52039DC2-C6B3-0951-768E-5291BEB4407A}"/>
                </a:ext>
              </a:extLst>
            </p:cNvPr>
            <p:cNvSpPr txBox="1"/>
            <p:nvPr/>
          </p:nvSpPr>
          <p:spPr>
            <a:xfrm>
              <a:off x="5015221" y="4212121"/>
              <a:ext cx="947555" cy="348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Single Lane Result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5EDF01A1-FB1A-977C-F56B-916FC378B11C}"/>
                </a:ext>
              </a:extLst>
            </p:cNvPr>
            <p:cNvSpPr txBox="1"/>
            <p:nvPr/>
          </p:nvSpPr>
          <p:spPr>
            <a:xfrm>
              <a:off x="2993835" y="4203907"/>
              <a:ext cx="947555" cy="348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32-Wide SIMD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 Result</a:t>
              </a:r>
            </a:p>
          </p:txBody>
        </p: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EAD38E71-AB66-8890-0787-BE22CE7C2705}"/>
                </a:ext>
              </a:extLst>
            </p:cNvPr>
            <p:cNvCxnSpPr>
              <a:cxnSpLocks/>
              <a:stCxn id="116" idx="3"/>
              <a:endCxn id="116" idx="1"/>
            </p:cNvCxnSpPr>
            <p:nvPr/>
          </p:nvCxnSpPr>
          <p:spPr>
            <a:xfrm flipH="1">
              <a:off x="2993835" y="4378282"/>
              <a:ext cx="947555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stealth"/>
            </a:ln>
            <a:effectLst/>
          </p:spPr>
        </p:cxn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6667E892-52F9-7D4A-F3CB-A9B38BF4FD2A}"/>
                </a:ext>
              </a:extLst>
            </p:cNvPr>
            <p:cNvSpPr/>
            <p:nvPr/>
          </p:nvSpPr>
          <p:spPr>
            <a:xfrm>
              <a:off x="3856569" y="4313945"/>
              <a:ext cx="1053897" cy="206335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Result Buffer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C34C3B75-F483-8506-485A-BF560244421E}"/>
                </a:ext>
              </a:extLst>
            </p:cNvPr>
            <p:cNvSpPr/>
            <p:nvPr/>
          </p:nvSpPr>
          <p:spPr>
            <a:xfrm>
              <a:off x="3104236" y="2933681"/>
              <a:ext cx="920575" cy="206335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Active Mask</a:t>
              </a: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8D1F73E8-464C-84AF-ABDE-DC1F9E9F0AB3}"/>
                </a:ext>
              </a:extLst>
            </p:cNvPr>
            <p:cNvSpPr/>
            <p:nvPr/>
          </p:nvSpPr>
          <p:spPr>
            <a:xfrm>
              <a:off x="3978783" y="2933681"/>
              <a:ext cx="865020" cy="206335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Valid Mask</a:t>
              </a: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3DE774FA-B878-99DE-B0DA-3E3519FD347D}"/>
                </a:ext>
              </a:extLst>
            </p:cNvPr>
            <p:cNvSpPr/>
            <p:nvPr/>
          </p:nvSpPr>
          <p:spPr>
            <a:xfrm>
              <a:off x="3167649" y="3234920"/>
              <a:ext cx="1692027" cy="27903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Ray Data</a:t>
              </a: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D661CF55-7E16-0740-5069-14225D5C4678}"/>
                </a:ext>
              </a:extLst>
            </p:cNvPr>
            <p:cNvSpPr/>
            <p:nvPr/>
          </p:nvSpPr>
          <p:spPr>
            <a:xfrm>
              <a:off x="3139911" y="3210541"/>
              <a:ext cx="1692027" cy="27903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Ray Data</a:t>
              </a:r>
            </a:p>
          </p:txBody>
        </p: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DEBF6F53-B63E-5D3C-9605-402BFA1BF726}"/>
                </a:ext>
              </a:extLst>
            </p:cNvPr>
            <p:cNvGrpSpPr/>
            <p:nvPr/>
          </p:nvGrpSpPr>
          <p:grpSpPr>
            <a:xfrm>
              <a:off x="3112173" y="3184772"/>
              <a:ext cx="1695109" cy="280409"/>
              <a:chOff x="3712366" y="813479"/>
              <a:chExt cx="1309690" cy="215221"/>
            </a:xfrm>
          </p:grpSpPr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48BD4C4A-C1DF-2305-7412-AD10F092D815}"/>
                  </a:ext>
                </a:extLst>
              </p:cNvPr>
              <p:cNvSpPr/>
              <p:nvPr/>
            </p:nvSpPr>
            <p:spPr>
              <a:xfrm>
                <a:off x="3712366" y="814537"/>
                <a:ext cx="669133" cy="214163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Ray Data</a:t>
                </a:r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A7C70ABA-D0B3-E05F-DEA2-935141B71AA6}"/>
                  </a:ext>
                </a:extLst>
              </p:cNvPr>
              <p:cNvSpPr/>
              <p:nvPr/>
            </p:nvSpPr>
            <p:spPr>
              <a:xfrm>
                <a:off x="4373165" y="813479"/>
                <a:ext cx="648891" cy="215221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Node Data or Address</a:t>
                </a:r>
              </a:p>
            </p:txBody>
          </p:sp>
        </p:grpSp>
        <p:sp>
          <p:nvSpPr>
            <p:cNvPr id="124" name="Rectangle: Rounded Corners 123">
              <a:extLst>
                <a:ext uri="{FF2B5EF4-FFF2-40B4-BE49-F238E27FC236}">
                  <a16:creationId xmlns:a16="http://schemas.microsoft.com/office/drawing/2014/main" id="{EE6A4ACC-6AB8-1233-1CDE-268C6965DC27}"/>
                </a:ext>
              </a:extLst>
            </p:cNvPr>
            <p:cNvSpPr/>
            <p:nvPr/>
          </p:nvSpPr>
          <p:spPr>
            <a:xfrm>
              <a:off x="5130134" y="2689767"/>
              <a:ext cx="1462759" cy="210142"/>
            </a:xfrm>
            <a:prstGeom prst="roundRect">
              <a:avLst/>
            </a:prstGeom>
            <a:solidFill>
              <a:srgbClr val="E7E6E6">
                <a:lumMod val="90000"/>
              </a:srgbClr>
            </a:solidFill>
            <a:ln w="12700" cap="flat" cmpd="sng" algn="ctr">
              <a:solidFill>
                <a:srgbClr val="E7E6E6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Datapath Scheduler</a:t>
              </a:r>
            </a:p>
          </p:txBody>
        </p:sp>
        <p:cxnSp>
          <p:nvCxnSpPr>
            <p:cNvPr id="125" name="Connector: Elbow 124">
              <a:extLst>
                <a:ext uri="{FF2B5EF4-FFF2-40B4-BE49-F238E27FC236}">
                  <a16:creationId xmlns:a16="http://schemas.microsoft.com/office/drawing/2014/main" id="{9CF7B0CF-2A06-CBAB-6777-C7E227F05CCD}"/>
                </a:ext>
              </a:extLst>
            </p:cNvPr>
            <p:cNvCxnSpPr>
              <a:cxnSpLocks/>
              <a:stCxn id="185" idx="2"/>
            </p:cNvCxnSpPr>
            <p:nvPr/>
          </p:nvCxnSpPr>
          <p:spPr>
            <a:xfrm rot="5400000">
              <a:off x="4191806" y="2940126"/>
              <a:ext cx="1262732" cy="346009"/>
            </a:xfrm>
            <a:prstGeom prst="bentConnector3">
              <a:avLst>
                <a:gd name="adj1" fmla="val 100278"/>
              </a:avLst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stealth"/>
              <a:tailEnd type="stealth"/>
            </a:ln>
            <a:effectLst/>
          </p:spPr>
        </p:cxnSp>
        <p:cxnSp>
          <p:nvCxnSpPr>
            <p:cNvPr id="126" name="Connector: Elbow 125">
              <a:extLst>
                <a:ext uri="{FF2B5EF4-FFF2-40B4-BE49-F238E27FC236}">
                  <a16:creationId xmlns:a16="http://schemas.microsoft.com/office/drawing/2014/main" id="{8FF91331-FF07-9077-A597-E522165D1B29}"/>
                </a:ext>
              </a:extLst>
            </p:cNvPr>
            <p:cNvCxnSpPr>
              <a:cxnSpLocks/>
              <a:stCxn id="105" idx="3"/>
            </p:cNvCxnSpPr>
            <p:nvPr/>
          </p:nvCxnSpPr>
          <p:spPr>
            <a:xfrm flipV="1">
              <a:off x="4650165" y="2564028"/>
              <a:ext cx="346009" cy="1492145"/>
            </a:xfrm>
            <a:prstGeom prst="bentConnector2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none"/>
            </a:ln>
            <a:effectLst/>
          </p:spPr>
        </p:cxn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E98BA52E-CD31-9206-3AA2-8B0000B3B118}"/>
                </a:ext>
              </a:extLst>
            </p:cNvPr>
            <p:cNvCxnSpPr>
              <a:cxnSpLocks/>
              <a:stCxn id="124" idx="2"/>
              <a:endCxn id="107" idx="0"/>
            </p:cNvCxnSpPr>
            <p:nvPr/>
          </p:nvCxnSpPr>
          <p:spPr>
            <a:xfrm>
              <a:off x="5861515" y="2899910"/>
              <a:ext cx="4443" cy="190386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stealth"/>
            </a:ln>
            <a:effectLst/>
          </p:spPr>
        </p:cxn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12535197-4DAE-B690-C7E5-16399A4A0F5F}"/>
                </a:ext>
              </a:extLst>
            </p:cNvPr>
            <p:cNvCxnSpPr>
              <a:cxnSpLocks/>
              <a:stCxn id="124" idx="0"/>
            </p:cNvCxnSpPr>
            <p:nvPr/>
          </p:nvCxnSpPr>
          <p:spPr>
            <a:xfrm flipV="1">
              <a:off x="5861514" y="2551003"/>
              <a:ext cx="0" cy="138764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stealth"/>
              <a:tailEnd type="none"/>
            </a:ln>
            <a:effectLst/>
          </p:spPr>
        </p:cxnSp>
        <p:sp>
          <p:nvSpPr>
            <p:cNvPr id="129" name="Arrow: Right 128">
              <a:extLst>
                <a:ext uri="{FF2B5EF4-FFF2-40B4-BE49-F238E27FC236}">
                  <a16:creationId xmlns:a16="http://schemas.microsoft.com/office/drawing/2014/main" id="{4C1A6D04-B9AF-7C1F-EDAD-ED04916B7FC6}"/>
                </a:ext>
              </a:extLst>
            </p:cNvPr>
            <p:cNvSpPr/>
            <p:nvPr/>
          </p:nvSpPr>
          <p:spPr>
            <a:xfrm>
              <a:off x="2913777" y="3933623"/>
              <a:ext cx="266649" cy="234611"/>
            </a:xfrm>
            <a:prstGeom prst="rightArrow">
              <a:avLst>
                <a:gd name="adj1" fmla="val 26396"/>
                <a:gd name="adj2" fmla="val 50000"/>
              </a:avLst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Arrow: Right 129">
              <a:extLst>
                <a:ext uri="{FF2B5EF4-FFF2-40B4-BE49-F238E27FC236}">
                  <a16:creationId xmlns:a16="http://schemas.microsoft.com/office/drawing/2014/main" id="{31311CF3-C851-05C1-6250-E803EE9969EB}"/>
                </a:ext>
              </a:extLst>
            </p:cNvPr>
            <p:cNvSpPr/>
            <p:nvPr/>
          </p:nvSpPr>
          <p:spPr>
            <a:xfrm rot="10800000">
              <a:off x="2910603" y="3627614"/>
              <a:ext cx="266649" cy="234611"/>
            </a:xfrm>
            <a:prstGeom prst="rightArrow">
              <a:avLst>
                <a:gd name="adj1" fmla="val 26396"/>
                <a:gd name="adj2" fmla="val 50000"/>
              </a:avLst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9D6B45E-A4B0-A671-7F11-4988BD0A7B6B}"/>
              </a:ext>
            </a:extLst>
          </p:cNvPr>
          <p:cNvGrpSpPr>
            <a:grpSpLocks noChangeAspect="1"/>
          </p:cNvGrpSpPr>
          <p:nvPr/>
        </p:nvGrpSpPr>
        <p:grpSpPr>
          <a:xfrm>
            <a:off x="233898" y="4039984"/>
            <a:ext cx="1042452" cy="1004954"/>
            <a:chOff x="119598" y="2194560"/>
            <a:chExt cx="2545940" cy="2454360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870586D2-6718-2353-D11B-644383A99AF9}"/>
                </a:ext>
              </a:extLst>
            </p:cNvPr>
            <p:cNvSpPr/>
            <p:nvPr/>
          </p:nvSpPr>
          <p:spPr>
            <a:xfrm>
              <a:off x="129836" y="2210988"/>
              <a:ext cx="2535702" cy="2096621"/>
            </a:xfrm>
            <a:prstGeom prst="rect">
              <a:avLst/>
            </a:prstGeom>
            <a:solidFill>
              <a:srgbClr val="ED7D31">
                <a:lumMod val="20000"/>
                <a:lumOff val="80000"/>
              </a:srgbClr>
            </a:solidFill>
            <a:ln w="12700" cap="flat" cmpd="sng" algn="ctr">
              <a:solidFill>
                <a:srgbClr val="ED7D31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EAB1B8E3-0335-2FCD-869E-F8BABE55DACB}"/>
                </a:ext>
              </a:extLst>
            </p:cNvPr>
            <p:cNvSpPr/>
            <p:nvPr/>
          </p:nvSpPr>
          <p:spPr>
            <a:xfrm>
              <a:off x="1558571" y="3509030"/>
              <a:ext cx="999552" cy="292552"/>
            </a:xfrm>
            <a:prstGeom prst="rect">
              <a:avLst/>
            </a:prstGeom>
            <a:solidFill>
              <a:srgbClr val="5B9BD5">
                <a:lumMod val="20000"/>
                <a:lumOff val="80000"/>
              </a:srgbClr>
            </a:solidFill>
            <a:ln w="12700" cap="flat" cmpd="sng" algn="ctr">
              <a:solidFill>
                <a:srgbClr val="5B9BD5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RT Unit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91F3AAE7-CA2A-C21D-36E0-D78A57C6A53E}"/>
                </a:ext>
              </a:extLst>
            </p:cNvPr>
            <p:cNvSpPr txBox="1"/>
            <p:nvPr/>
          </p:nvSpPr>
          <p:spPr>
            <a:xfrm>
              <a:off x="462909" y="2194560"/>
              <a:ext cx="2194137" cy="300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Streaming Multiprocessor (SM)</a:t>
              </a:r>
            </a:p>
          </p:txBody>
        </p:sp>
        <p:sp>
          <p:nvSpPr>
            <p:cNvPr id="133" name="Rectangle: Rounded Corners 132">
              <a:extLst>
                <a:ext uri="{FF2B5EF4-FFF2-40B4-BE49-F238E27FC236}">
                  <a16:creationId xmlns:a16="http://schemas.microsoft.com/office/drawing/2014/main" id="{7E2B365E-55B8-3B6D-5AF2-B67CE4F065E3}"/>
                </a:ext>
              </a:extLst>
            </p:cNvPr>
            <p:cNvSpPr/>
            <p:nvPr/>
          </p:nvSpPr>
          <p:spPr>
            <a:xfrm>
              <a:off x="221712" y="3864862"/>
              <a:ext cx="2331474" cy="287203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L1D Cache</a:t>
              </a: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285D45F1-3F0F-ED11-9F68-FC8E2E011DDA}"/>
                </a:ext>
              </a:extLst>
            </p:cNvPr>
            <p:cNvSpPr/>
            <p:nvPr/>
          </p:nvSpPr>
          <p:spPr>
            <a:xfrm>
              <a:off x="119598" y="4376238"/>
              <a:ext cx="2535702" cy="27268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Interconnect To Mem Hierarchy</a:t>
              </a: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EA77E899-1CDB-A4F4-AE9C-E5003F95F380}"/>
                </a:ext>
              </a:extLst>
            </p:cNvPr>
            <p:cNvSpPr/>
            <p:nvPr/>
          </p:nvSpPr>
          <p:spPr>
            <a:xfrm>
              <a:off x="229785" y="3509030"/>
              <a:ext cx="1001795" cy="287203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LDST Unit</a:t>
              </a:r>
            </a:p>
          </p:txBody>
        </p: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3BD64A50-A261-FEBD-59E0-85B102B705DB}"/>
                </a:ext>
              </a:extLst>
            </p:cNvPr>
            <p:cNvGrpSpPr/>
            <p:nvPr/>
          </p:nvGrpSpPr>
          <p:grpSpPr>
            <a:xfrm>
              <a:off x="229786" y="2432802"/>
              <a:ext cx="1002710" cy="885574"/>
              <a:chOff x="1748316" y="166689"/>
              <a:chExt cx="752177" cy="664308"/>
            </a:xfrm>
          </p:grpSpPr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0FE299B1-8718-DE25-2019-788D08026426}"/>
                  </a:ext>
                </a:extLst>
              </p:cNvPr>
              <p:cNvSpPr/>
              <p:nvPr/>
            </p:nvSpPr>
            <p:spPr>
              <a:xfrm>
                <a:off x="1748316" y="166689"/>
                <a:ext cx="752177" cy="66430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6" name="Rectangle: Rounded Corners 175">
                <a:extLst>
                  <a:ext uri="{FF2B5EF4-FFF2-40B4-BE49-F238E27FC236}">
                    <a16:creationId xmlns:a16="http://schemas.microsoft.com/office/drawing/2014/main" id="{2D04F08F-EE3E-57DF-24D4-6570F3C805FB}"/>
                  </a:ext>
                </a:extLst>
              </p:cNvPr>
              <p:cNvSpPr/>
              <p:nvPr/>
            </p:nvSpPr>
            <p:spPr>
              <a:xfrm>
                <a:off x="1791000" y="194385"/>
                <a:ext cx="647399" cy="157637"/>
              </a:xfrm>
              <a:prstGeom prst="round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Scheduler</a:t>
                </a:r>
              </a:p>
            </p:txBody>
          </p:sp>
          <p:sp>
            <p:nvSpPr>
              <p:cNvPr id="177" name="Rectangle: Rounded Corners 176">
                <a:extLst>
                  <a:ext uri="{FF2B5EF4-FFF2-40B4-BE49-F238E27FC236}">
                    <a16:creationId xmlns:a16="http://schemas.microsoft.com/office/drawing/2014/main" id="{026C2111-0DB5-8871-DEE3-449EE0846C2D}"/>
                  </a:ext>
                </a:extLst>
              </p:cNvPr>
              <p:cNvSpPr/>
              <p:nvPr/>
            </p:nvSpPr>
            <p:spPr>
              <a:xfrm>
                <a:off x="1791000" y="403064"/>
                <a:ext cx="647399" cy="157637"/>
              </a:xfrm>
              <a:prstGeom prst="round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Reg File</a:t>
                </a:r>
              </a:p>
            </p:txBody>
          </p:sp>
          <p:sp>
            <p:nvSpPr>
              <p:cNvPr id="178" name="Rectangle: Rounded Corners 177">
                <a:extLst>
                  <a:ext uri="{FF2B5EF4-FFF2-40B4-BE49-F238E27FC236}">
                    <a16:creationId xmlns:a16="http://schemas.microsoft.com/office/drawing/2014/main" id="{94611B3C-7D1C-7431-1145-9DC2ECF94DB7}"/>
                  </a:ext>
                </a:extLst>
              </p:cNvPr>
              <p:cNvSpPr/>
              <p:nvPr/>
            </p:nvSpPr>
            <p:spPr>
              <a:xfrm>
                <a:off x="1790999" y="616274"/>
                <a:ext cx="647399" cy="157637"/>
              </a:xfrm>
              <a:prstGeom prst="round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Exec Units</a:t>
                </a:r>
              </a:p>
            </p:txBody>
          </p:sp>
        </p:grp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07AF09FE-562E-92C7-CF37-B3286E1C4B50}"/>
                </a:ext>
              </a:extLst>
            </p:cNvPr>
            <p:cNvGrpSpPr/>
            <p:nvPr/>
          </p:nvGrpSpPr>
          <p:grpSpPr>
            <a:xfrm>
              <a:off x="1549779" y="2432802"/>
              <a:ext cx="1002710" cy="885574"/>
              <a:chOff x="1748316" y="166689"/>
              <a:chExt cx="752177" cy="664308"/>
            </a:xfrm>
          </p:grpSpPr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7786B8A2-D13E-3950-B317-0B44892E71B2}"/>
                  </a:ext>
                </a:extLst>
              </p:cNvPr>
              <p:cNvSpPr/>
              <p:nvPr/>
            </p:nvSpPr>
            <p:spPr>
              <a:xfrm>
                <a:off x="1748316" y="166689"/>
                <a:ext cx="752177" cy="66430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2" name="Rectangle: Rounded Corners 171">
                <a:extLst>
                  <a:ext uri="{FF2B5EF4-FFF2-40B4-BE49-F238E27FC236}">
                    <a16:creationId xmlns:a16="http://schemas.microsoft.com/office/drawing/2014/main" id="{292ECF72-91F6-03CA-5932-96B8C71DBFD1}"/>
                  </a:ext>
                </a:extLst>
              </p:cNvPr>
              <p:cNvSpPr/>
              <p:nvPr/>
            </p:nvSpPr>
            <p:spPr>
              <a:xfrm>
                <a:off x="1791000" y="194385"/>
                <a:ext cx="647399" cy="157637"/>
              </a:xfrm>
              <a:prstGeom prst="round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Scheduler</a:t>
                </a:r>
              </a:p>
            </p:txBody>
          </p:sp>
          <p:sp>
            <p:nvSpPr>
              <p:cNvPr id="173" name="Rectangle: Rounded Corners 172">
                <a:extLst>
                  <a:ext uri="{FF2B5EF4-FFF2-40B4-BE49-F238E27FC236}">
                    <a16:creationId xmlns:a16="http://schemas.microsoft.com/office/drawing/2014/main" id="{EA5C263C-8C6A-482C-E9D4-518E442F3FC3}"/>
                  </a:ext>
                </a:extLst>
              </p:cNvPr>
              <p:cNvSpPr/>
              <p:nvPr/>
            </p:nvSpPr>
            <p:spPr>
              <a:xfrm>
                <a:off x="1791000" y="403064"/>
                <a:ext cx="647399" cy="157637"/>
              </a:xfrm>
              <a:prstGeom prst="round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Reg File</a:t>
                </a:r>
              </a:p>
            </p:txBody>
          </p:sp>
          <p:sp>
            <p:nvSpPr>
              <p:cNvPr id="174" name="Rectangle: Rounded Corners 173">
                <a:extLst>
                  <a:ext uri="{FF2B5EF4-FFF2-40B4-BE49-F238E27FC236}">
                    <a16:creationId xmlns:a16="http://schemas.microsoft.com/office/drawing/2014/main" id="{35903936-1531-BB82-E5E3-FE63CFAE06BE}"/>
                  </a:ext>
                </a:extLst>
              </p:cNvPr>
              <p:cNvSpPr/>
              <p:nvPr/>
            </p:nvSpPr>
            <p:spPr>
              <a:xfrm>
                <a:off x="1790999" y="616274"/>
                <a:ext cx="647399" cy="157637"/>
              </a:xfrm>
              <a:prstGeom prst="round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Exec Units</a:t>
                </a:r>
              </a:p>
            </p:txBody>
          </p:sp>
        </p:grp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DB455B43-FA99-6ED3-3639-9B615F87E6D6}"/>
                </a:ext>
              </a:extLst>
            </p:cNvPr>
            <p:cNvSpPr/>
            <p:nvPr/>
          </p:nvSpPr>
          <p:spPr>
            <a:xfrm>
              <a:off x="1257330" y="2637625"/>
              <a:ext cx="60948" cy="60948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2AD2E438-AA6C-6474-5B31-95E52280DA32}"/>
                </a:ext>
              </a:extLst>
            </p:cNvPr>
            <p:cNvSpPr/>
            <p:nvPr/>
          </p:nvSpPr>
          <p:spPr>
            <a:xfrm>
              <a:off x="1357199" y="2637625"/>
              <a:ext cx="60948" cy="60948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3F6F87FD-1BA2-74F9-86B0-879AF542E9C6}"/>
                </a:ext>
              </a:extLst>
            </p:cNvPr>
            <p:cNvSpPr/>
            <p:nvPr/>
          </p:nvSpPr>
          <p:spPr>
            <a:xfrm>
              <a:off x="1456364" y="2637625"/>
              <a:ext cx="60948" cy="60948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A7DE78D-B774-DE51-BF52-ABC5B57D37A0}"/>
              </a:ext>
            </a:extLst>
          </p:cNvPr>
          <p:cNvCxnSpPr>
            <a:cxnSpLocks/>
          </p:cNvCxnSpPr>
          <p:nvPr/>
        </p:nvCxnSpPr>
        <p:spPr>
          <a:xfrm flipV="1">
            <a:off x="1230061" y="1219200"/>
            <a:ext cx="1181049" cy="33539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BF4E7FE-0CB2-0109-5D41-DDDC529FD960}"/>
              </a:ext>
            </a:extLst>
          </p:cNvPr>
          <p:cNvCxnSpPr>
            <a:cxnSpLocks/>
          </p:cNvCxnSpPr>
          <p:nvPr/>
        </p:nvCxnSpPr>
        <p:spPr>
          <a:xfrm>
            <a:off x="1237684" y="4702991"/>
            <a:ext cx="1173426" cy="10130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64AE564-3ED2-5D67-B314-E155C839F1F0}"/>
              </a:ext>
            </a:extLst>
          </p:cNvPr>
          <p:cNvSpPr txBox="1"/>
          <p:nvPr/>
        </p:nvSpPr>
        <p:spPr>
          <a:xfrm>
            <a:off x="2419494" y="1179634"/>
            <a:ext cx="6135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Ray Tracing Unit</a:t>
            </a:r>
          </a:p>
        </p:txBody>
      </p:sp>
    </p:spTree>
    <p:extLst>
      <p:ext uri="{BB962C8B-B14F-4D97-AF65-F5344CB8AC3E}">
        <p14:creationId xmlns:p14="http://schemas.microsoft.com/office/powerpoint/2010/main" val="619026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75B04F-CE34-3F4A-6032-5E0646CA4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3516F-D874-9EE5-3336-5484282FC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Hardware: Baseline Ray Tracing Unit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8DA22C-DEC6-1157-4BA7-AAECD29F4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B5308-6B54-4E5B-8185-C4F567049C3B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213D43A-9765-C85D-04B4-C0CEAE68A492}"/>
              </a:ext>
            </a:extLst>
          </p:cNvPr>
          <p:cNvGrpSpPr>
            <a:grpSpLocks noChangeAspect="1"/>
          </p:cNvGrpSpPr>
          <p:nvPr/>
        </p:nvGrpSpPr>
        <p:grpSpPr>
          <a:xfrm>
            <a:off x="4186855" y="1508078"/>
            <a:ext cx="3106894" cy="3873443"/>
            <a:chOff x="7023461" y="2210988"/>
            <a:chExt cx="1950344" cy="2431543"/>
          </a:xfrm>
        </p:grpSpPr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D0BB8843-1256-6A91-4BE6-80731C0E5E9D}"/>
                </a:ext>
              </a:extLst>
            </p:cNvPr>
            <p:cNvSpPr/>
            <p:nvPr/>
          </p:nvSpPr>
          <p:spPr>
            <a:xfrm>
              <a:off x="7023461" y="2613246"/>
              <a:ext cx="975172" cy="402259"/>
            </a:xfrm>
            <a:prstGeom prst="rect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rgbClr val="70AD47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translate box to ray origin</a:t>
              </a: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C8CD5ED2-5575-44CD-AD8D-E7F0FD835E4B}"/>
                </a:ext>
              </a:extLst>
            </p:cNvPr>
            <p:cNvSpPr/>
            <p:nvPr/>
          </p:nvSpPr>
          <p:spPr>
            <a:xfrm>
              <a:off x="7023461" y="3027694"/>
              <a:ext cx="975172" cy="402259"/>
            </a:xfrm>
            <a:prstGeom prst="rect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rgbClr val="70AD47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compute intervals</a:t>
              </a: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FA18787E-775D-A79C-AC3F-C9A66AC32658}"/>
                </a:ext>
              </a:extLst>
            </p:cNvPr>
            <p:cNvSpPr/>
            <p:nvPr/>
          </p:nvSpPr>
          <p:spPr>
            <a:xfrm>
              <a:off x="7023461" y="3429953"/>
              <a:ext cx="975172" cy="402259"/>
            </a:xfrm>
            <a:prstGeom prst="rect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rgbClr val="70AD47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tmin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/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tmax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calc</a:t>
              </a: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AD44007C-A48E-0247-0D14-938058979DEE}"/>
                </a:ext>
              </a:extLst>
            </p:cNvPr>
            <p:cNvSpPr/>
            <p:nvPr/>
          </p:nvSpPr>
          <p:spPr>
            <a:xfrm>
              <a:off x="7023461" y="3832212"/>
              <a:ext cx="975172" cy="402259"/>
            </a:xfrm>
            <a:prstGeom prst="rect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rgbClr val="70AD47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Hit =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tmin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&lt;=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tmax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29832111-7752-41C4-02B3-70257D4281DB}"/>
                </a:ext>
              </a:extLst>
            </p:cNvPr>
            <p:cNvSpPr/>
            <p:nvPr/>
          </p:nvSpPr>
          <p:spPr>
            <a:xfrm>
              <a:off x="7023461" y="4240272"/>
              <a:ext cx="975172" cy="402259"/>
            </a:xfrm>
            <a:prstGeom prst="rect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rgbClr val="70AD47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Sort closest hit</a:t>
              </a: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CE18D39C-DDC0-C0E7-65FE-FBBCEFF5F50B}"/>
                </a:ext>
              </a:extLst>
            </p:cNvPr>
            <p:cNvSpPr/>
            <p:nvPr/>
          </p:nvSpPr>
          <p:spPr>
            <a:xfrm>
              <a:off x="7998633" y="2613246"/>
              <a:ext cx="975172" cy="402259"/>
            </a:xfrm>
            <a:prstGeom prst="rect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rgbClr val="70AD47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translate tri to ray origin</a:t>
              </a: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6435D3A7-F12B-F7DA-8831-A470FE3DCEC1}"/>
                </a:ext>
              </a:extLst>
            </p:cNvPr>
            <p:cNvSpPr/>
            <p:nvPr/>
          </p:nvSpPr>
          <p:spPr>
            <a:xfrm>
              <a:off x="7998633" y="3027694"/>
              <a:ext cx="975172" cy="402259"/>
            </a:xfrm>
            <a:prstGeom prst="rect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rgbClr val="70AD47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Shear/scale vertices</a:t>
              </a: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F3901CCF-E668-0D21-F6D2-BF293AE7233A}"/>
                </a:ext>
              </a:extLst>
            </p:cNvPr>
            <p:cNvSpPr/>
            <p:nvPr/>
          </p:nvSpPr>
          <p:spPr>
            <a:xfrm>
              <a:off x="7998633" y="3429953"/>
              <a:ext cx="975172" cy="402259"/>
            </a:xfrm>
            <a:prstGeom prst="rect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rgbClr val="70AD47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Calc scaled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bary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coord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</a:t>
              </a:r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945D34FC-FCE0-EC66-F9DD-CF79DE1D6D12}"/>
                </a:ext>
              </a:extLst>
            </p:cNvPr>
            <p:cNvSpPr/>
            <p:nvPr/>
          </p:nvSpPr>
          <p:spPr>
            <a:xfrm>
              <a:off x="7998633" y="3832212"/>
              <a:ext cx="975172" cy="402259"/>
            </a:xfrm>
            <a:prstGeom prst="rect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rgbClr val="70AD47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Calc determinant</a:t>
              </a: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D9233DA2-4CB6-4B5E-3E3B-CECF4B85B018}"/>
                </a:ext>
              </a:extLst>
            </p:cNvPr>
            <p:cNvSpPr/>
            <p:nvPr/>
          </p:nvSpPr>
          <p:spPr>
            <a:xfrm>
              <a:off x="7998633" y="4240272"/>
              <a:ext cx="975172" cy="402259"/>
            </a:xfrm>
            <a:prstGeom prst="rect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rgbClr val="70AD47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Calc hit distance</a:t>
              </a: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9E053621-4418-7129-4731-7694A10C9FE4}"/>
                </a:ext>
              </a:extLst>
            </p:cNvPr>
            <p:cNvSpPr/>
            <p:nvPr/>
          </p:nvSpPr>
          <p:spPr>
            <a:xfrm>
              <a:off x="7023461" y="2210988"/>
              <a:ext cx="975172" cy="402259"/>
            </a:xfrm>
            <a:prstGeom prst="rect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rgbClr val="70AD47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Ray-Box</a:t>
              </a: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46E585AC-B822-AC46-A32D-945704607E4D}"/>
                </a:ext>
              </a:extLst>
            </p:cNvPr>
            <p:cNvSpPr/>
            <p:nvPr/>
          </p:nvSpPr>
          <p:spPr>
            <a:xfrm>
              <a:off x="7998633" y="2210988"/>
              <a:ext cx="975172" cy="402259"/>
            </a:xfrm>
            <a:prstGeom prst="rect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rgbClr val="70AD47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Ray-Tri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149868F-C25E-85D9-23C5-C989119C0746}"/>
              </a:ext>
            </a:extLst>
          </p:cNvPr>
          <p:cNvGrpSpPr/>
          <p:nvPr/>
        </p:nvGrpSpPr>
        <p:grpSpPr>
          <a:xfrm>
            <a:off x="0" y="1729228"/>
            <a:ext cx="3777521" cy="2800520"/>
            <a:chOff x="2910603" y="1862920"/>
            <a:chExt cx="3777521" cy="2800520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F88BD216-E6EF-911A-6826-E4533EEC93A3}"/>
                </a:ext>
              </a:extLst>
            </p:cNvPr>
            <p:cNvSpPr/>
            <p:nvPr/>
          </p:nvSpPr>
          <p:spPr>
            <a:xfrm>
              <a:off x="3031227" y="1862920"/>
              <a:ext cx="3656897" cy="2786000"/>
            </a:xfrm>
            <a:prstGeom prst="rect">
              <a:avLst/>
            </a:prstGeom>
            <a:solidFill>
              <a:srgbClr val="5B9BD5">
                <a:lumMod val="20000"/>
                <a:lumOff val="80000"/>
              </a:srgbClr>
            </a:solidFill>
            <a:ln w="12700" cap="flat" cmpd="sng" algn="ctr">
              <a:solidFill>
                <a:srgbClr val="5B9BD5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Rectangle: Rounded Corners 103">
              <a:extLst>
                <a:ext uri="{FF2B5EF4-FFF2-40B4-BE49-F238E27FC236}">
                  <a16:creationId xmlns:a16="http://schemas.microsoft.com/office/drawing/2014/main" id="{AFCA60F5-E715-7F74-5B0E-2DC1803C0A95}"/>
                </a:ext>
              </a:extLst>
            </p:cNvPr>
            <p:cNvSpPr/>
            <p:nvPr/>
          </p:nvSpPr>
          <p:spPr>
            <a:xfrm>
              <a:off x="3062971" y="3655612"/>
              <a:ext cx="1587193" cy="177766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Mem Access FIFO</a:t>
              </a:r>
            </a:p>
          </p:txBody>
        </p:sp>
        <p:sp>
          <p:nvSpPr>
            <p:cNvPr id="105" name="Rectangle: Rounded Corners 104">
              <a:extLst>
                <a:ext uri="{FF2B5EF4-FFF2-40B4-BE49-F238E27FC236}">
                  <a16:creationId xmlns:a16="http://schemas.microsoft.com/office/drawing/2014/main" id="{2747ADBE-1F6B-697A-EAD3-C788D25AD926}"/>
                </a:ext>
              </a:extLst>
            </p:cNvPr>
            <p:cNvSpPr/>
            <p:nvPr/>
          </p:nvSpPr>
          <p:spPr>
            <a:xfrm>
              <a:off x="3062971" y="3967290"/>
              <a:ext cx="1587193" cy="177766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Mem Response FIFO</a:t>
              </a: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75108CA4-ED76-3A96-B866-0F14D4AC7DAB}"/>
                </a:ext>
              </a:extLst>
            </p:cNvPr>
            <p:cNvSpPr/>
            <p:nvPr/>
          </p:nvSpPr>
          <p:spPr>
            <a:xfrm>
              <a:off x="3059796" y="2239561"/>
              <a:ext cx="3533096" cy="301565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Warp Buffer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ABA7463A-1BA3-0BEF-CEB3-FA36DBA55DFB}"/>
                </a:ext>
              </a:extLst>
            </p:cNvPr>
            <p:cNvSpPr/>
            <p:nvPr/>
          </p:nvSpPr>
          <p:spPr>
            <a:xfrm>
              <a:off x="5072361" y="3090296"/>
              <a:ext cx="1587192" cy="339659"/>
            </a:xfrm>
            <a:prstGeom prst="rect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rgbClr val="70AD47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Unified Single-Lane Datapath Pipeline</a:t>
              </a:r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31A84D9B-4B98-6250-018F-3E256E710379}"/>
                </a:ext>
              </a:extLst>
            </p:cNvPr>
            <p:cNvGrpSpPr/>
            <p:nvPr/>
          </p:nvGrpSpPr>
          <p:grpSpPr>
            <a:xfrm>
              <a:off x="3929579" y="2298919"/>
              <a:ext cx="2437931" cy="182845"/>
              <a:chOff x="4198142" y="-245028"/>
              <a:chExt cx="1828800" cy="137160"/>
            </a:xfrm>
          </p:grpSpPr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92F16EF1-4FCB-3609-96FC-BD0591DB5B15}"/>
                  </a:ext>
                </a:extLst>
              </p:cNvPr>
              <p:cNvSpPr/>
              <p:nvPr/>
            </p:nvSpPr>
            <p:spPr>
              <a:xfrm>
                <a:off x="4198142" y="-245028"/>
                <a:ext cx="1828800" cy="137160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E97A9254-7FC8-009B-52FC-4D33BCB697F9}"/>
                  </a:ext>
                </a:extLst>
              </p:cNvPr>
              <p:cNvSpPr/>
              <p:nvPr/>
            </p:nvSpPr>
            <p:spPr>
              <a:xfrm>
                <a:off x="4198142" y="-245028"/>
                <a:ext cx="228600" cy="137160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EA6EE2B2-1B1A-AA57-F8EF-DF86ECFF2421}"/>
                  </a:ext>
                </a:extLst>
              </p:cNvPr>
              <p:cNvSpPr/>
              <p:nvPr/>
            </p:nvSpPr>
            <p:spPr>
              <a:xfrm>
                <a:off x="4426742" y="-245028"/>
                <a:ext cx="228600" cy="137160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D7E26D8C-7101-8836-77A4-A4EE0259DCF2}"/>
                  </a:ext>
                </a:extLst>
              </p:cNvPr>
              <p:cNvSpPr/>
              <p:nvPr/>
            </p:nvSpPr>
            <p:spPr>
              <a:xfrm>
                <a:off x="4655342" y="-245028"/>
                <a:ext cx="228600" cy="137160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3BB9B599-306E-A8FE-0385-C0ACEF2E8D42}"/>
                  </a:ext>
                </a:extLst>
              </p:cNvPr>
              <p:cNvSpPr/>
              <p:nvPr/>
            </p:nvSpPr>
            <p:spPr>
              <a:xfrm>
                <a:off x="4883942" y="-245028"/>
                <a:ext cx="228600" cy="137160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3A05424A-6909-7C54-18CA-7837EA079FB6}"/>
                  </a:ext>
                </a:extLst>
              </p:cNvPr>
              <p:cNvSpPr/>
              <p:nvPr/>
            </p:nvSpPr>
            <p:spPr>
              <a:xfrm>
                <a:off x="5112542" y="-245028"/>
                <a:ext cx="228600" cy="137160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E2430237-7525-13B8-B2E2-80B876A08256}"/>
                  </a:ext>
                </a:extLst>
              </p:cNvPr>
              <p:cNvSpPr/>
              <p:nvPr/>
            </p:nvSpPr>
            <p:spPr>
              <a:xfrm>
                <a:off x="5341142" y="-245028"/>
                <a:ext cx="228600" cy="137160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A750DD00-4149-BBD7-A1F3-F90BF787D0C0}"/>
                  </a:ext>
                </a:extLst>
              </p:cNvPr>
              <p:cNvSpPr/>
              <p:nvPr/>
            </p:nvSpPr>
            <p:spPr>
              <a:xfrm>
                <a:off x="5569742" y="-245028"/>
                <a:ext cx="228600" cy="137160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8C297A97-6400-FE92-2CD2-38880C6D744B}"/>
                </a:ext>
              </a:extLst>
            </p:cNvPr>
            <p:cNvSpPr/>
            <p:nvPr/>
          </p:nvSpPr>
          <p:spPr>
            <a:xfrm>
              <a:off x="5072360" y="3429953"/>
              <a:ext cx="1587191" cy="796772"/>
            </a:xfrm>
            <a:prstGeom prst="rect">
              <a:avLst/>
            </a:prstGeom>
            <a:solidFill>
              <a:srgbClr val="E2F0D9"/>
            </a:solidFill>
            <a:ln w="12700" cap="flat" cmpd="sng" algn="ctr">
              <a:solidFill>
                <a:srgbClr val="70AD47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Ray-Triangle 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Ray-Box 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1100" kern="0" dirty="0">
                <a:solidFill>
                  <a:sysClr val="windowText" lastClr="000000"/>
                </a:solidFill>
                <a:latin typeface="Calibri" panose="020F0502020204030204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04494076-21AE-F2BC-B601-B7D87CD885FD}"/>
                </a:ext>
              </a:extLst>
            </p:cNvPr>
            <p:cNvSpPr/>
            <p:nvPr/>
          </p:nvSpPr>
          <p:spPr>
            <a:xfrm>
              <a:off x="3059798" y="2697939"/>
              <a:ext cx="1850669" cy="874861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BF2D2D65-48D3-C935-25B4-AEAC9021A4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59796" y="2481763"/>
              <a:ext cx="869782" cy="216177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14959879-E86D-8A8E-2D4F-7C7D59705799}"/>
                </a:ext>
              </a:extLst>
            </p:cNvPr>
            <p:cNvCxnSpPr>
              <a:cxnSpLocks/>
            </p:cNvCxnSpPr>
            <p:nvPr/>
          </p:nvCxnSpPr>
          <p:spPr>
            <a:xfrm>
              <a:off x="4234321" y="2481763"/>
              <a:ext cx="676146" cy="216174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383D071A-1B17-08B7-E7BF-E615B5136B6C}"/>
                </a:ext>
              </a:extLst>
            </p:cNvPr>
            <p:cNvSpPr txBox="1"/>
            <p:nvPr/>
          </p:nvSpPr>
          <p:spPr>
            <a:xfrm>
              <a:off x="3002657" y="2662270"/>
              <a:ext cx="1136432" cy="287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Entry Layout</a:t>
              </a:r>
            </a:p>
          </p:txBody>
        </p:sp>
        <p:cxnSp>
          <p:nvCxnSpPr>
            <p:cNvPr id="114" name="Connector: Elbow 113">
              <a:extLst>
                <a:ext uri="{FF2B5EF4-FFF2-40B4-BE49-F238E27FC236}">
                  <a16:creationId xmlns:a16="http://schemas.microsoft.com/office/drawing/2014/main" id="{10A6D0B3-C4E6-FCE6-0A42-BB2E71CE9D9F}"/>
                </a:ext>
              </a:extLst>
            </p:cNvPr>
            <p:cNvCxnSpPr>
              <a:cxnSpLocks/>
              <a:stCxn id="109" idx="2"/>
              <a:endCxn id="118" idx="3"/>
            </p:cNvCxnSpPr>
            <p:nvPr/>
          </p:nvCxnSpPr>
          <p:spPr>
            <a:xfrm rot="5400000">
              <a:off x="5293019" y="3844172"/>
              <a:ext cx="190386" cy="955491"/>
            </a:xfrm>
            <a:prstGeom prst="bentConnector2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stealth"/>
            </a:ln>
            <a:effectLst/>
          </p:spPr>
        </p:cxn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F0EF362F-8F58-C795-DAD5-277B27CEF5E2}"/>
                </a:ext>
              </a:extLst>
            </p:cNvPr>
            <p:cNvSpPr txBox="1"/>
            <p:nvPr/>
          </p:nvSpPr>
          <p:spPr>
            <a:xfrm>
              <a:off x="5015220" y="4212121"/>
              <a:ext cx="947555" cy="451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Single Lane Result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32D649EF-414D-6A95-7E7D-0FF744FDB853}"/>
                </a:ext>
              </a:extLst>
            </p:cNvPr>
            <p:cNvSpPr txBox="1"/>
            <p:nvPr/>
          </p:nvSpPr>
          <p:spPr>
            <a:xfrm>
              <a:off x="3031229" y="4203907"/>
              <a:ext cx="9475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32-Wide SIMD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 Result</a:t>
              </a:r>
            </a:p>
          </p:txBody>
        </p: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67AD108E-FF33-9108-A204-FCBBA1582DBF}"/>
                </a:ext>
              </a:extLst>
            </p:cNvPr>
            <p:cNvCxnSpPr>
              <a:cxnSpLocks/>
              <a:stCxn id="116" idx="3"/>
              <a:endCxn id="116" idx="1"/>
            </p:cNvCxnSpPr>
            <p:nvPr/>
          </p:nvCxnSpPr>
          <p:spPr>
            <a:xfrm flipH="1">
              <a:off x="3031229" y="4373184"/>
              <a:ext cx="947555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stealth"/>
            </a:ln>
            <a:effectLst/>
          </p:spPr>
        </p:cxn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60779E59-882A-80D6-8435-1F7E7C7C3162}"/>
                </a:ext>
              </a:extLst>
            </p:cNvPr>
            <p:cNvSpPr/>
            <p:nvPr/>
          </p:nvSpPr>
          <p:spPr>
            <a:xfrm>
              <a:off x="3856569" y="4313945"/>
              <a:ext cx="1053897" cy="206335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Result Buffer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71A66C14-CEC9-4DA3-BCF9-8A30D4E79A45}"/>
                </a:ext>
              </a:extLst>
            </p:cNvPr>
            <p:cNvSpPr/>
            <p:nvPr/>
          </p:nvSpPr>
          <p:spPr>
            <a:xfrm>
              <a:off x="3104236" y="2933681"/>
              <a:ext cx="920575" cy="206335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Active Mask</a:t>
              </a: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9F67918B-098F-EFB1-1B03-917593237E6E}"/>
                </a:ext>
              </a:extLst>
            </p:cNvPr>
            <p:cNvSpPr/>
            <p:nvPr/>
          </p:nvSpPr>
          <p:spPr>
            <a:xfrm>
              <a:off x="3978782" y="2933681"/>
              <a:ext cx="865020" cy="206335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Valid Mask</a:t>
              </a: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AA8AE8C1-8520-FDB2-9919-7347D34EA37A}"/>
                </a:ext>
              </a:extLst>
            </p:cNvPr>
            <p:cNvSpPr/>
            <p:nvPr/>
          </p:nvSpPr>
          <p:spPr>
            <a:xfrm>
              <a:off x="3167649" y="3234920"/>
              <a:ext cx="1692027" cy="27903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Ray Data</a:t>
              </a: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D69051F1-5E26-EF8B-1CF1-7F523434686D}"/>
                </a:ext>
              </a:extLst>
            </p:cNvPr>
            <p:cNvSpPr/>
            <p:nvPr/>
          </p:nvSpPr>
          <p:spPr>
            <a:xfrm>
              <a:off x="3139910" y="3210541"/>
              <a:ext cx="1692027" cy="27903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Ray Data</a:t>
              </a:r>
            </a:p>
          </p:txBody>
        </p: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C2B8DB6D-8FC4-0CBA-D99E-9A29928D655A}"/>
                </a:ext>
              </a:extLst>
            </p:cNvPr>
            <p:cNvGrpSpPr/>
            <p:nvPr/>
          </p:nvGrpSpPr>
          <p:grpSpPr>
            <a:xfrm>
              <a:off x="3112173" y="3184772"/>
              <a:ext cx="1695109" cy="280409"/>
              <a:chOff x="3712366" y="813479"/>
              <a:chExt cx="1309690" cy="215221"/>
            </a:xfrm>
          </p:grpSpPr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AC511A0E-15B4-7342-3F2E-57B0B9C7A59B}"/>
                  </a:ext>
                </a:extLst>
              </p:cNvPr>
              <p:cNvSpPr/>
              <p:nvPr/>
            </p:nvSpPr>
            <p:spPr>
              <a:xfrm>
                <a:off x="3712366" y="814537"/>
                <a:ext cx="669133" cy="214163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Ray Data</a:t>
                </a:r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C1A5F8D3-D9DC-6C55-CB2C-3133C9B23909}"/>
                  </a:ext>
                </a:extLst>
              </p:cNvPr>
              <p:cNvSpPr/>
              <p:nvPr/>
            </p:nvSpPr>
            <p:spPr>
              <a:xfrm>
                <a:off x="4373165" y="813479"/>
                <a:ext cx="648891" cy="215221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Node Data or Address</a:t>
                </a:r>
              </a:p>
            </p:txBody>
          </p:sp>
        </p:grpSp>
        <p:sp>
          <p:nvSpPr>
            <p:cNvPr id="124" name="Rectangle: Rounded Corners 123">
              <a:extLst>
                <a:ext uri="{FF2B5EF4-FFF2-40B4-BE49-F238E27FC236}">
                  <a16:creationId xmlns:a16="http://schemas.microsoft.com/office/drawing/2014/main" id="{F0875306-FF56-81D4-6653-44F6FE5A054E}"/>
                </a:ext>
              </a:extLst>
            </p:cNvPr>
            <p:cNvSpPr/>
            <p:nvPr/>
          </p:nvSpPr>
          <p:spPr>
            <a:xfrm>
              <a:off x="5130134" y="2689767"/>
              <a:ext cx="1462759" cy="210142"/>
            </a:xfrm>
            <a:prstGeom prst="roundRect">
              <a:avLst/>
            </a:prstGeom>
            <a:solidFill>
              <a:srgbClr val="E7E6E6">
                <a:lumMod val="90000"/>
              </a:srgbClr>
            </a:solidFill>
            <a:ln w="12700" cap="flat" cmpd="sng" algn="ctr">
              <a:solidFill>
                <a:srgbClr val="E7E6E6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Datapath Scheduler</a:t>
              </a:r>
            </a:p>
          </p:txBody>
        </p:sp>
        <p:cxnSp>
          <p:nvCxnSpPr>
            <p:cNvPr id="125" name="Connector: Elbow 124">
              <a:extLst>
                <a:ext uri="{FF2B5EF4-FFF2-40B4-BE49-F238E27FC236}">
                  <a16:creationId xmlns:a16="http://schemas.microsoft.com/office/drawing/2014/main" id="{0C8096BA-E6C3-0CBB-9B95-626C752778BA}"/>
                </a:ext>
              </a:extLst>
            </p:cNvPr>
            <p:cNvCxnSpPr>
              <a:cxnSpLocks/>
              <a:stCxn id="185" idx="2"/>
            </p:cNvCxnSpPr>
            <p:nvPr/>
          </p:nvCxnSpPr>
          <p:spPr>
            <a:xfrm rot="5400000">
              <a:off x="4191805" y="2940126"/>
              <a:ext cx="1262732" cy="346009"/>
            </a:xfrm>
            <a:prstGeom prst="bentConnector3">
              <a:avLst>
                <a:gd name="adj1" fmla="val 100278"/>
              </a:avLst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stealth"/>
              <a:tailEnd type="stealth"/>
            </a:ln>
            <a:effectLst/>
          </p:spPr>
        </p:cxnSp>
        <p:cxnSp>
          <p:nvCxnSpPr>
            <p:cNvPr id="126" name="Connector: Elbow 125">
              <a:extLst>
                <a:ext uri="{FF2B5EF4-FFF2-40B4-BE49-F238E27FC236}">
                  <a16:creationId xmlns:a16="http://schemas.microsoft.com/office/drawing/2014/main" id="{38A9812C-3728-9259-5E93-8A1E058066BA}"/>
                </a:ext>
              </a:extLst>
            </p:cNvPr>
            <p:cNvCxnSpPr>
              <a:cxnSpLocks/>
              <a:stCxn id="105" idx="3"/>
            </p:cNvCxnSpPr>
            <p:nvPr/>
          </p:nvCxnSpPr>
          <p:spPr>
            <a:xfrm flipV="1">
              <a:off x="4650165" y="2564028"/>
              <a:ext cx="346009" cy="1492145"/>
            </a:xfrm>
            <a:prstGeom prst="bentConnector2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none"/>
            </a:ln>
            <a:effectLst/>
          </p:spPr>
        </p:cxn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624217D0-9578-C1E4-7CF1-B80728E24AD9}"/>
                </a:ext>
              </a:extLst>
            </p:cNvPr>
            <p:cNvCxnSpPr>
              <a:cxnSpLocks/>
              <a:stCxn id="124" idx="2"/>
              <a:endCxn id="107" idx="0"/>
            </p:cNvCxnSpPr>
            <p:nvPr/>
          </p:nvCxnSpPr>
          <p:spPr>
            <a:xfrm>
              <a:off x="5861515" y="2899910"/>
              <a:ext cx="4443" cy="190386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stealth"/>
            </a:ln>
            <a:effectLst/>
          </p:spPr>
        </p:cxn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40355D30-A41F-ED80-CBB5-EE426637EE06}"/>
                </a:ext>
              </a:extLst>
            </p:cNvPr>
            <p:cNvCxnSpPr>
              <a:cxnSpLocks/>
              <a:stCxn id="124" idx="0"/>
            </p:cNvCxnSpPr>
            <p:nvPr/>
          </p:nvCxnSpPr>
          <p:spPr>
            <a:xfrm flipV="1">
              <a:off x="5861514" y="2551003"/>
              <a:ext cx="0" cy="138764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stealth"/>
              <a:tailEnd type="none"/>
            </a:ln>
            <a:effectLst/>
          </p:spPr>
        </p:cxnSp>
        <p:sp>
          <p:nvSpPr>
            <p:cNvPr id="129" name="Arrow: Right 128">
              <a:extLst>
                <a:ext uri="{FF2B5EF4-FFF2-40B4-BE49-F238E27FC236}">
                  <a16:creationId xmlns:a16="http://schemas.microsoft.com/office/drawing/2014/main" id="{C0F3CE42-072B-D3BD-02D2-E4D59D1FBE19}"/>
                </a:ext>
              </a:extLst>
            </p:cNvPr>
            <p:cNvSpPr/>
            <p:nvPr/>
          </p:nvSpPr>
          <p:spPr>
            <a:xfrm>
              <a:off x="2913777" y="3933623"/>
              <a:ext cx="266649" cy="234611"/>
            </a:xfrm>
            <a:prstGeom prst="rightArrow">
              <a:avLst>
                <a:gd name="adj1" fmla="val 26396"/>
                <a:gd name="adj2" fmla="val 50000"/>
              </a:avLst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Arrow: Right 129">
              <a:extLst>
                <a:ext uri="{FF2B5EF4-FFF2-40B4-BE49-F238E27FC236}">
                  <a16:creationId xmlns:a16="http://schemas.microsoft.com/office/drawing/2014/main" id="{2CC18257-1980-D79B-EA39-5A3502F10F42}"/>
                </a:ext>
              </a:extLst>
            </p:cNvPr>
            <p:cNvSpPr/>
            <p:nvPr/>
          </p:nvSpPr>
          <p:spPr>
            <a:xfrm rot="10800000">
              <a:off x="2910603" y="3627614"/>
              <a:ext cx="266649" cy="234611"/>
            </a:xfrm>
            <a:prstGeom prst="rightArrow">
              <a:avLst>
                <a:gd name="adj1" fmla="val 26396"/>
                <a:gd name="adj2" fmla="val 50000"/>
              </a:avLst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257E46F-D2DA-1C8B-7C8A-E66ACC3BB686}"/>
                </a:ext>
              </a:extLst>
            </p:cNvPr>
            <p:cNvSpPr txBox="1"/>
            <p:nvPr/>
          </p:nvSpPr>
          <p:spPr>
            <a:xfrm>
              <a:off x="3031225" y="1869715"/>
              <a:ext cx="36568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RT Unit</a:t>
              </a:r>
            </a:p>
          </p:txBody>
        </p:sp>
      </p:grp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32A3A89F-7F16-4B4E-75EA-5219A561E50D}"/>
              </a:ext>
            </a:extLst>
          </p:cNvPr>
          <p:cNvCxnSpPr>
            <a:cxnSpLocks/>
          </p:cNvCxnSpPr>
          <p:nvPr/>
        </p:nvCxnSpPr>
        <p:spPr>
          <a:xfrm>
            <a:off x="3748948" y="4090684"/>
            <a:ext cx="437904" cy="1290837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263D7D18-50D7-0702-69CB-01904A71B9EF}"/>
              </a:ext>
            </a:extLst>
          </p:cNvPr>
          <p:cNvCxnSpPr>
            <a:cxnSpLocks/>
          </p:cNvCxnSpPr>
          <p:nvPr/>
        </p:nvCxnSpPr>
        <p:spPr>
          <a:xfrm flipV="1">
            <a:off x="3748948" y="1508078"/>
            <a:ext cx="437904" cy="1448526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4087726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F764C-E469-2108-A88A-39E2975F9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Search is important for GPUs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C7D682-E524-51CC-6265-497598384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B5308-6B54-4E5B-8185-C4F567049C3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9" name="Content Placeholder 18" descr="Database with solid fill">
            <a:extLst>
              <a:ext uri="{FF2B5EF4-FFF2-40B4-BE49-F238E27FC236}">
                <a16:creationId xmlns:a16="http://schemas.microsoft.com/office/drawing/2014/main" id="{96D2C537-D56F-A188-A54F-17D523B71B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92250" y="1873250"/>
            <a:ext cx="1555750" cy="1555750"/>
          </a:xfrm>
        </p:spPr>
      </p:pic>
      <p:pic>
        <p:nvPicPr>
          <p:cNvPr id="23" name="Graphic 22" descr="Magnifying glass with solid fill">
            <a:extLst>
              <a:ext uri="{FF2B5EF4-FFF2-40B4-BE49-F238E27FC236}">
                <a16:creationId xmlns:a16="http://schemas.microsoft.com/office/drawing/2014/main" id="{E75BFF4F-EAE0-E1CC-DF3A-B0AF5FA3E1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3950" y="2514600"/>
            <a:ext cx="914400" cy="914400"/>
          </a:xfrm>
          <a:prstGeom prst="rect">
            <a:avLst/>
          </a:prstGeom>
        </p:spPr>
      </p:pic>
      <p:pic>
        <p:nvPicPr>
          <p:cNvPr id="25" name="Graphic 24" descr="Network with solid fill">
            <a:extLst>
              <a:ext uri="{FF2B5EF4-FFF2-40B4-BE49-F238E27FC236}">
                <a16:creationId xmlns:a16="http://schemas.microsoft.com/office/drawing/2014/main" id="{6775FC9E-7369-71E2-F28E-E4B64826D8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956525" y="1681229"/>
            <a:ext cx="1822749" cy="182274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359E014-4AD0-8133-6C13-9B8AE20BA9E1}"/>
              </a:ext>
            </a:extLst>
          </p:cNvPr>
          <p:cNvSpPr txBox="1"/>
          <p:nvPr/>
        </p:nvSpPr>
        <p:spPr>
          <a:xfrm>
            <a:off x="993775" y="3609635"/>
            <a:ext cx="2552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cumin Pro" panose="020B0504020202020204" pitchFamily="34" charset="0"/>
              </a:rPr>
              <a:t>Database Queries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345B59A-50E7-5F4E-0BFB-999992FFC600}"/>
              </a:ext>
            </a:extLst>
          </p:cNvPr>
          <p:cNvSpPr txBox="1"/>
          <p:nvPr/>
        </p:nvSpPr>
        <p:spPr>
          <a:xfrm>
            <a:off x="4819648" y="3609634"/>
            <a:ext cx="2552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cumin Pro" panose="020B0504020202020204" pitchFamily="34" charset="0"/>
              </a:rPr>
              <a:t>Ray-Tracing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B8DA0A3-9AD3-4ACD-275B-538D05905A89}"/>
              </a:ext>
            </a:extLst>
          </p:cNvPr>
          <p:cNvSpPr txBox="1"/>
          <p:nvPr/>
        </p:nvSpPr>
        <p:spPr>
          <a:xfrm>
            <a:off x="8591549" y="3609633"/>
            <a:ext cx="2552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cumin Pro" panose="020B0504020202020204" pitchFamily="34" charset="0"/>
              </a:rPr>
              <a:t>Recommendation Systems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D8DC6CD-079A-2BC4-6897-E49913D4F206}"/>
              </a:ext>
            </a:extLst>
          </p:cNvPr>
          <p:cNvGrpSpPr/>
          <p:nvPr/>
        </p:nvGrpSpPr>
        <p:grpSpPr>
          <a:xfrm>
            <a:off x="4556653" y="2061460"/>
            <a:ext cx="3031597" cy="1313410"/>
            <a:chOff x="4556653" y="2061460"/>
            <a:chExt cx="3031597" cy="1313410"/>
          </a:xfrm>
        </p:grpSpPr>
        <mc:AlternateContent xmlns:mc="http://schemas.openxmlformats.org/markup-compatibility/2006">
          <mc:Choice xmlns:am3d="http://schemas.microsoft.com/office/drawing/2017/model3d" Requires="am3d">
            <p:graphicFrame>
              <p:nvGraphicFramePr>
                <p:cNvPr id="29" name="3D Model 28" descr="Dark Gray Sphere">
                  <a:extLst>
                    <a:ext uri="{FF2B5EF4-FFF2-40B4-BE49-F238E27FC236}">
                      <a16:creationId xmlns:a16="http://schemas.microsoft.com/office/drawing/2014/main" id="{4216C9FE-130A-38A9-ACA2-9DF8993A8424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261311287"/>
                    </p:ext>
                  </p:extLst>
                </p:nvPr>
              </p:nvGraphicFramePr>
              <p:xfrm>
                <a:off x="6856855" y="2425698"/>
                <a:ext cx="731395" cy="731395"/>
              </p:xfrm>
              <a:graphic>
                <a:graphicData uri="http://schemas.microsoft.com/office/drawing/2017/model3d">
                  <am3d:model3d r:embed="rId9">
                    <am3d:spPr>
                      <a:xfrm>
                        <a:off x="0" y="0"/>
                        <a:ext cx="731395" cy="731395"/>
                      </a:xfrm>
                      <a:prstGeom prst="rect">
                        <a:avLst/>
                      </a:prstGeom>
                    </am3d:spPr>
                    <am3d:camera>
                      <am3d:pos x="0" y="0" z="81469184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7143146" d="1000000"/>
                      <am3d:preTrans dx="-2" dy="-18000000" dz="3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-107701" ay="981264" az="-30332"/>
                      <am3d:postTrans dx="0" dy="0" dz="0"/>
                    </am3d:trans>
                    <am3d:raster rName="Office3DRenderer" rVer="16.0.8326">
                      <am3d:blip r:embed="rId10"/>
                    </am3d:raster>
                    <am3d:objViewport viewportSz="1267448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>
            <p:pic>
              <p:nvPicPr>
                <p:cNvPr id="29" name="3D Model 28" descr="Dark Gray Sphere">
                  <a:extLst>
                    <a:ext uri="{FF2B5EF4-FFF2-40B4-BE49-F238E27FC236}">
                      <a16:creationId xmlns:a16="http://schemas.microsoft.com/office/drawing/2014/main" id="{4216C9FE-130A-38A9-ACA2-9DF8993A8424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856855" y="2425698"/>
                  <a:ext cx="731395" cy="731395"/>
                </a:xfrm>
                <a:prstGeom prst="rect">
                  <a:avLst/>
                </a:prstGeom>
              </p:spPr>
            </p:pic>
          </mc:Fallback>
        </mc:AlternateContent>
        <p:pic>
          <p:nvPicPr>
            <p:cNvPr id="31" name="Graphic 30" descr="Camera with solid fill">
              <a:extLst>
                <a:ext uri="{FF2B5EF4-FFF2-40B4-BE49-F238E27FC236}">
                  <a16:creationId xmlns:a16="http://schemas.microsoft.com/office/drawing/2014/main" id="{5F5785A7-2588-451D-DB11-506B74CE2B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556653" y="2611347"/>
              <a:ext cx="461665" cy="461665"/>
            </a:xfrm>
            <a:prstGeom prst="rect">
              <a:avLst/>
            </a:prstGeom>
          </p:spPr>
        </p:pic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3C9B1A73-E389-AD69-58C9-218472FF47A9}"/>
                </a:ext>
              </a:extLst>
            </p:cNvPr>
            <p:cNvGrpSpPr/>
            <p:nvPr/>
          </p:nvGrpSpPr>
          <p:grpSpPr>
            <a:xfrm rot="1180878">
              <a:off x="5495577" y="2233111"/>
              <a:ext cx="1013374" cy="1141759"/>
              <a:chOff x="1625600" y="4337050"/>
              <a:chExt cx="1829241" cy="1826131"/>
            </a:xfrm>
            <a:scene3d>
              <a:camera prst="isometricLeftDown"/>
              <a:lightRig rig="threePt" dir="t"/>
            </a:scene3d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5DB3B22-ADAE-A251-72FB-6572192AD47F}"/>
                  </a:ext>
                </a:extLst>
              </p:cNvPr>
              <p:cNvSpPr/>
              <p:nvPr/>
            </p:nvSpPr>
            <p:spPr>
              <a:xfrm>
                <a:off x="1625600" y="4337050"/>
                <a:ext cx="457200" cy="4572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CBBF446-D124-8FE1-40A0-5BCCF838E5F9}"/>
                  </a:ext>
                </a:extLst>
              </p:cNvPr>
              <p:cNvSpPr/>
              <p:nvPr/>
            </p:nvSpPr>
            <p:spPr>
              <a:xfrm>
                <a:off x="2082800" y="4337050"/>
                <a:ext cx="457200" cy="4572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DFF445E-64D9-4DBA-6F5E-F74A4A8C990B}"/>
                  </a:ext>
                </a:extLst>
              </p:cNvPr>
              <p:cNvSpPr/>
              <p:nvPr/>
            </p:nvSpPr>
            <p:spPr>
              <a:xfrm>
                <a:off x="2540000" y="4337050"/>
                <a:ext cx="457200" cy="4572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7D7A47F-015B-EBBF-A64A-2EE9A1998DE2}"/>
                  </a:ext>
                </a:extLst>
              </p:cNvPr>
              <p:cNvSpPr/>
              <p:nvPr/>
            </p:nvSpPr>
            <p:spPr>
              <a:xfrm>
                <a:off x="2997200" y="4337050"/>
                <a:ext cx="457200" cy="4572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8BDA3631-5F1C-772A-B414-DC0AD6D8A182}"/>
                  </a:ext>
                </a:extLst>
              </p:cNvPr>
              <p:cNvGrpSpPr/>
              <p:nvPr/>
            </p:nvGrpSpPr>
            <p:grpSpPr>
              <a:xfrm>
                <a:off x="1625600" y="4791259"/>
                <a:ext cx="1828800" cy="457200"/>
                <a:chOff x="1625600" y="4791259"/>
                <a:chExt cx="1828800" cy="457200"/>
              </a:xfrm>
            </p:grpSpPr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6E45E7F6-ACE8-1B64-9709-0A3B55EE6876}"/>
                    </a:ext>
                  </a:extLst>
                </p:cNvPr>
                <p:cNvSpPr/>
                <p:nvPr/>
              </p:nvSpPr>
              <p:spPr>
                <a:xfrm>
                  <a:off x="1625600" y="4791259"/>
                  <a:ext cx="457200" cy="457200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0692B9EA-E3A4-0ED9-2106-F8951B536E3E}"/>
                    </a:ext>
                  </a:extLst>
                </p:cNvPr>
                <p:cNvSpPr/>
                <p:nvPr/>
              </p:nvSpPr>
              <p:spPr>
                <a:xfrm>
                  <a:off x="2082800" y="4791259"/>
                  <a:ext cx="457200" cy="457200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F55A6E31-ABBD-2155-6374-9CE9F065D23F}"/>
                    </a:ext>
                  </a:extLst>
                </p:cNvPr>
                <p:cNvSpPr/>
                <p:nvPr/>
              </p:nvSpPr>
              <p:spPr>
                <a:xfrm>
                  <a:off x="2540000" y="4791259"/>
                  <a:ext cx="457200" cy="457200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B1BFB059-A804-379F-7055-2E18CA047AB7}"/>
                    </a:ext>
                  </a:extLst>
                </p:cNvPr>
                <p:cNvSpPr/>
                <p:nvPr/>
              </p:nvSpPr>
              <p:spPr>
                <a:xfrm>
                  <a:off x="2997200" y="4791259"/>
                  <a:ext cx="457200" cy="457200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3B5506D9-E62E-D14A-3901-0A80C21B70A1}"/>
                  </a:ext>
                </a:extLst>
              </p:cNvPr>
              <p:cNvGrpSpPr/>
              <p:nvPr/>
            </p:nvGrpSpPr>
            <p:grpSpPr>
              <a:xfrm>
                <a:off x="1625600" y="5249954"/>
                <a:ext cx="1828800" cy="457200"/>
                <a:chOff x="1625600" y="4791259"/>
                <a:chExt cx="1828800" cy="457200"/>
              </a:xfrm>
            </p:grpSpPr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217276B9-6954-425D-DEA7-6C266DB9E7E8}"/>
                    </a:ext>
                  </a:extLst>
                </p:cNvPr>
                <p:cNvSpPr/>
                <p:nvPr/>
              </p:nvSpPr>
              <p:spPr>
                <a:xfrm>
                  <a:off x="1625600" y="4791259"/>
                  <a:ext cx="457200" cy="457200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E6D4BD01-5B06-92CD-A7A6-FD172F3370D2}"/>
                    </a:ext>
                  </a:extLst>
                </p:cNvPr>
                <p:cNvSpPr/>
                <p:nvPr/>
              </p:nvSpPr>
              <p:spPr>
                <a:xfrm>
                  <a:off x="2082800" y="4791259"/>
                  <a:ext cx="457200" cy="457200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D5ADD5BD-6802-B836-51D1-D2DAF6EF484E}"/>
                    </a:ext>
                  </a:extLst>
                </p:cNvPr>
                <p:cNvSpPr/>
                <p:nvPr/>
              </p:nvSpPr>
              <p:spPr>
                <a:xfrm>
                  <a:off x="2540000" y="4791259"/>
                  <a:ext cx="457200" cy="457200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98C02290-CACC-9877-3B6B-3C379AFC62D5}"/>
                    </a:ext>
                  </a:extLst>
                </p:cNvPr>
                <p:cNvSpPr/>
                <p:nvPr/>
              </p:nvSpPr>
              <p:spPr>
                <a:xfrm>
                  <a:off x="2997200" y="4791259"/>
                  <a:ext cx="457200" cy="457200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B99C2DEE-C9BD-3DA4-43CA-1C702025227F}"/>
                  </a:ext>
                </a:extLst>
              </p:cNvPr>
              <p:cNvGrpSpPr/>
              <p:nvPr/>
            </p:nvGrpSpPr>
            <p:grpSpPr>
              <a:xfrm>
                <a:off x="1626041" y="5705981"/>
                <a:ext cx="1828800" cy="457200"/>
                <a:chOff x="1625600" y="4791259"/>
                <a:chExt cx="1828800" cy="457200"/>
              </a:xfrm>
            </p:grpSpPr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9055B3DB-A292-AD3B-8279-06CE9E249393}"/>
                    </a:ext>
                  </a:extLst>
                </p:cNvPr>
                <p:cNvSpPr/>
                <p:nvPr/>
              </p:nvSpPr>
              <p:spPr>
                <a:xfrm>
                  <a:off x="1625600" y="4791259"/>
                  <a:ext cx="457200" cy="457200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BE5F7CFB-EE40-B066-BD01-92F4712FFB70}"/>
                    </a:ext>
                  </a:extLst>
                </p:cNvPr>
                <p:cNvSpPr/>
                <p:nvPr/>
              </p:nvSpPr>
              <p:spPr>
                <a:xfrm>
                  <a:off x="2082800" y="4791259"/>
                  <a:ext cx="457200" cy="457200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6A68FEB0-FEE6-8192-1657-5AC9BCCB1216}"/>
                    </a:ext>
                  </a:extLst>
                </p:cNvPr>
                <p:cNvSpPr/>
                <p:nvPr/>
              </p:nvSpPr>
              <p:spPr>
                <a:xfrm>
                  <a:off x="2540000" y="4791259"/>
                  <a:ext cx="457200" cy="457200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248D13F5-04CF-34F1-3219-326FD44EFA15}"/>
                    </a:ext>
                  </a:extLst>
                </p:cNvPr>
                <p:cNvSpPr/>
                <p:nvPr/>
              </p:nvSpPr>
              <p:spPr>
                <a:xfrm>
                  <a:off x="2997200" y="4791259"/>
                  <a:ext cx="457200" cy="457200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040C2D21-B5CF-5F5D-DC75-B6A962BD1F1D}"/>
                </a:ext>
              </a:extLst>
            </p:cNvPr>
            <p:cNvCxnSpPr/>
            <p:nvPr/>
          </p:nvCxnSpPr>
          <p:spPr>
            <a:xfrm>
              <a:off x="4889846" y="2865812"/>
              <a:ext cx="2025304" cy="551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2439D562-2A77-45DC-CB7F-2C79697C1A03}"/>
                </a:ext>
              </a:extLst>
            </p:cNvPr>
            <p:cNvCxnSpPr/>
            <p:nvPr/>
          </p:nvCxnSpPr>
          <p:spPr>
            <a:xfrm flipH="1" flipV="1">
              <a:off x="6428303" y="2061460"/>
              <a:ext cx="428552" cy="8268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EA308EC0-5A51-7617-6015-FD013AB6FCAA}"/>
                </a:ext>
              </a:extLst>
            </p:cNvPr>
            <p:cNvCxnSpPr/>
            <p:nvPr/>
          </p:nvCxnSpPr>
          <p:spPr>
            <a:xfrm flipV="1">
              <a:off x="4889846" y="2592603"/>
              <a:ext cx="2069754" cy="2956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BD2E7452-1CAB-A815-FB2E-E0242C45B32F}"/>
              </a:ext>
            </a:extLst>
          </p:cNvPr>
          <p:cNvSpPr/>
          <p:nvPr/>
        </p:nvSpPr>
        <p:spPr>
          <a:xfrm>
            <a:off x="4556653" y="984142"/>
            <a:ext cx="3099510" cy="52707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2841E7-2E68-0DA4-9D9E-4635B8739F55}"/>
              </a:ext>
            </a:extLst>
          </p:cNvPr>
          <p:cNvSpPr txBox="1"/>
          <p:nvPr/>
        </p:nvSpPr>
        <p:spPr>
          <a:xfrm>
            <a:off x="4556653" y="1013305"/>
            <a:ext cx="3099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Dedicated GPU HW Unit</a:t>
            </a:r>
          </a:p>
        </p:txBody>
      </p:sp>
    </p:spTree>
    <p:extLst>
      <p:ext uri="{BB962C8B-B14F-4D97-AF65-F5344CB8AC3E}">
        <p14:creationId xmlns:p14="http://schemas.microsoft.com/office/powerpoint/2010/main" val="254107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1FE4D9-EADA-9B8B-9300-326C0A6DB0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9F1CF-F1F4-EA99-9D8B-7170DC446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Hardware: </a:t>
            </a:r>
            <a:r>
              <a:rPr lang="en-US" dirty="0">
                <a:solidFill>
                  <a:srgbClr val="FF0000"/>
                </a:solidFill>
              </a:rPr>
              <a:t>Hierarchical Search Unit (HSU)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E10A31-8441-BB70-1832-D86341590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B5308-6B54-4E5B-8185-C4F567049C3B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37AC90D-9BA4-E59F-C74B-141B26B57827}"/>
              </a:ext>
            </a:extLst>
          </p:cNvPr>
          <p:cNvGrpSpPr>
            <a:grpSpLocks noChangeAspect="1"/>
          </p:cNvGrpSpPr>
          <p:nvPr/>
        </p:nvGrpSpPr>
        <p:grpSpPr>
          <a:xfrm>
            <a:off x="4186853" y="1508078"/>
            <a:ext cx="7767237" cy="3873443"/>
            <a:chOff x="7023461" y="2210988"/>
            <a:chExt cx="4875862" cy="2431543"/>
          </a:xfrm>
        </p:grpSpPr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B411BD54-87BC-C28B-3D69-7E39198A279B}"/>
                </a:ext>
              </a:extLst>
            </p:cNvPr>
            <p:cNvSpPr/>
            <p:nvPr/>
          </p:nvSpPr>
          <p:spPr>
            <a:xfrm>
              <a:off x="7023461" y="2613246"/>
              <a:ext cx="975172" cy="402259"/>
            </a:xfrm>
            <a:prstGeom prst="rect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rgbClr val="70AD47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translate box to ray origin</a:t>
              </a: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5DC75C78-9655-FDB5-9F7D-A3557444AB72}"/>
                </a:ext>
              </a:extLst>
            </p:cNvPr>
            <p:cNvSpPr/>
            <p:nvPr/>
          </p:nvSpPr>
          <p:spPr>
            <a:xfrm>
              <a:off x="7023461" y="3027694"/>
              <a:ext cx="975172" cy="402259"/>
            </a:xfrm>
            <a:prstGeom prst="rect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rgbClr val="70AD47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compute intervals</a:t>
              </a: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B6F45A78-1222-AE66-E7C7-3025F41F6686}"/>
                </a:ext>
              </a:extLst>
            </p:cNvPr>
            <p:cNvSpPr/>
            <p:nvPr/>
          </p:nvSpPr>
          <p:spPr>
            <a:xfrm>
              <a:off x="7023461" y="3429953"/>
              <a:ext cx="975172" cy="402259"/>
            </a:xfrm>
            <a:prstGeom prst="rect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rgbClr val="70AD47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tmin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/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tmax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calc</a:t>
              </a: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9EF46CA0-E917-8FDF-D87C-8517E4DB874A}"/>
                </a:ext>
              </a:extLst>
            </p:cNvPr>
            <p:cNvSpPr/>
            <p:nvPr/>
          </p:nvSpPr>
          <p:spPr>
            <a:xfrm>
              <a:off x="7023461" y="3832212"/>
              <a:ext cx="975172" cy="402259"/>
            </a:xfrm>
            <a:prstGeom prst="rect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rgbClr val="70AD47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Hit =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tmin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&lt;=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tmax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2E1BBFD6-8328-F3A6-C837-F9AFB8157F7B}"/>
                </a:ext>
              </a:extLst>
            </p:cNvPr>
            <p:cNvSpPr/>
            <p:nvPr/>
          </p:nvSpPr>
          <p:spPr>
            <a:xfrm>
              <a:off x="7023461" y="4240272"/>
              <a:ext cx="975172" cy="402259"/>
            </a:xfrm>
            <a:prstGeom prst="rect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rgbClr val="70AD47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Sort closest hit</a:t>
              </a: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1D263858-9415-59BD-CCF3-4D03879A6364}"/>
                </a:ext>
              </a:extLst>
            </p:cNvPr>
            <p:cNvSpPr/>
            <p:nvPr/>
          </p:nvSpPr>
          <p:spPr>
            <a:xfrm>
              <a:off x="7998633" y="2613246"/>
              <a:ext cx="975172" cy="402259"/>
            </a:xfrm>
            <a:prstGeom prst="rect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rgbClr val="70AD47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translate tri to ray origin</a:t>
              </a: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074F05A3-11DE-D7B4-3A98-29AFBF4954E0}"/>
                </a:ext>
              </a:extLst>
            </p:cNvPr>
            <p:cNvSpPr/>
            <p:nvPr/>
          </p:nvSpPr>
          <p:spPr>
            <a:xfrm>
              <a:off x="7998633" y="3027694"/>
              <a:ext cx="975172" cy="402259"/>
            </a:xfrm>
            <a:prstGeom prst="rect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rgbClr val="70AD47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Shear/scale vertices</a:t>
              </a: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EE154D89-0470-F23B-4387-27B905C7281B}"/>
                </a:ext>
              </a:extLst>
            </p:cNvPr>
            <p:cNvSpPr/>
            <p:nvPr/>
          </p:nvSpPr>
          <p:spPr>
            <a:xfrm>
              <a:off x="7998633" y="3429953"/>
              <a:ext cx="975172" cy="402259"/>
            </a:xfrm>
            <a:prstGeom prst="rect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rgbClr val="70AD47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Calc scaled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bary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coord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</a:t>
              </a:r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122EEA97-F4C7-84E8-4555-CC34DDA10D47}"/>
                </a:ext>
              </a:extLst>
            </p:cNvPr>
            <p:cNvSpPr/>
            <p:nvPr/>
          </p:nvSpPr>
          <p:spPr>
            <a:xfrm>
              <a:off x="7998633" y="3832212"/>
              <a:ext cx="975172" cy="402259"/>
            </a:xfrm>
            <a:prstGeom prst="rect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rgbClr val="70AD47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Calc determinant</a:t>
              </a: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9817A2CC-BB29-5305-D5E3-A9DC1A5DCBFD}"/>
                </a:ext>
              </a:extLst>
            </p:cNvPr>
            <p:cNvSpPr/>
            <p:nvPr/>
          </p:nvSpPr>
          <p:spPr>
            <a:xfrm>
              <a:off x="7998633" y="4240272"/>
              <a:ext cx="975172" cy="402259"/>
            </a:xfrm>
            <a:prstGeom prst="rect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rgbClr val="70AD47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Calc hit distance</a:t>
              </a: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82146361-4199-462F-CBCB-F7A53597A280}"/>
                </a:ext>
              </a:extLst>
            </p:cNvPr>
            <p:cNvSpPr/>
            <p:nvPr/>
          </p:nvSpPr>
          <p:spPr>
            <a:xfrm>
              <a:off x="8973806" y="2613246"/>
              <a:ext cx="975172" cy="402259"/>
            </a:xfrm>
            <a:prstGeom prst="rect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rgbClr val="70AD47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16-wide subtraction</a:t>
              </a: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41F14E6E-3466-C45B-1457-8E4D73E200E8}"/>
                </a:ext>
              </a:extLst>
            </p:cNvPr>
            <p:cNvSpPr/>
            <p:nvPr/>
          </p:nvSpPr>
          <p:spPr>
            <a:xfrm>
              <a:off x="8973806" y="3027694"/>
              <a:ext cx="975172" cy="402259"/>
            </a:xfrm>
            <a:prstGeom prst="rect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rgbClr val="70AD47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16-wide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mul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</a:t>
              </a:r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2AE6ED06-AB3F-7F0A-BBF4-A3F8E7E103EA}"/>
                </a:ext>
              </a:extLst>
            </p:cNvPr>
            <p:cNvSpPr/>
            <p:nvPr/>
          </p:nvSpPr>
          <p:spPr>
            <a:xfrm>
              <a:off x="8973806" y="3429953"/>
              <a:ext cx="975172" cy="402259"/>
            </a:xfrm>
            <a:prstGeom prst="rect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rgbClr val="70AD47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Adder tree reduction</a:t>
              </a: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AD9C009B-6899-272A-F000-B66F6FA110FD}"/>
                </a:ext>
              </a:extLst>
            </p:cNvPr>
            <p:cNvSpPr/>
            <p:nvPr/>
          </p:nvSpPr>
          <p:spPr>
            <a:xfrm>
              <a:off x="8973806" y="3832212"/>
              <a:ext cx="975172" cy="402259"/>
            </a:xfrm>
            <a:prstGeom prst="rect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rgbClr val="70AD47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Accumulate Sum</a:t>
              </a: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CFCFF879-833B-2D3E-8039-9CC10A64B85C}"/>
                </a:ext>
              </a:extLst>
            </p:cNvPr>
            <p:cNvSpPr/>
            <p:nvPr/>
          </p:nvSpPr>
          <p:spPr>
            <a:xfrm>
              <a:off x="9948978" y="2613246"/>
              <a:ext cx="975172" cy="402259"/>
            </a:xfrm>
            <a:prstGeom prst="rect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rgbClr val="70AD47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2x 8-wide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mul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08A2D8D4-8B54-C532-55C3-D8DC771C06B6}"/>
                </a:ext>
              </a:extLst>
            </p:cNvPr>
            <p:cNvSpPr/>
            <p:nvPr/>
          </p:nvSpPr>
          <p:spPr>
            <a:xfrm>
              <a:off x="9948978" y="3027694"/>
              <a:ext cx="975172" cy="402259"/>
            </a:xfrm>
            <a:prstGeom prst="rect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rgbClr val="70AD47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Adder tree reduction</a:t>
              </a: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03B683F2-F9D6-5A9A-7865-F82794BEB14D}"/>
                </a:ext>
              </a:extLst>
            </p:cNvPr>
            <p:cNvSpPr/>
            <p:nvPr/>
          </p:nvSpPr>
          <p:spPr>
            <a:xfrm>
              <a:off x="9948978" y="3429953"/>
              <a:ext cx="975172" cy="804517"/>
            </a:xfrm>
            <a:prstGeom prst="rect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rgbClr val="70AD47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Accumulate 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Dist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and Norm Sums</a:t>
              </a: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3A75BA60-A474-8568-A867-E44D84C7C5BF}"/>
                </a:ext>
              </a:extLst>
            </p:cNvPr>
            <p:cNvSpPr/>
            <p:nvPr/>
          </p:nvSpPr>
          <p:spPr>
            <a:xfrm>
              <a:off x="7023461" y="2210988"/>
              <a:ext cx="975172" cy="402259"/>
            </a:xfrm>
            <a:prstGeom prst="rect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rgbClr val="70AD47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Ray-Box</a:t>
              </a: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C4BABD37-D431-317E-DE82-25456844DD99}"/>
                </a:ext>
              </a:extLst>
            </p:cNvPr>
            <p:cNvSpPr/>
            <p:nvPr/>
          </p:nvSpPr>
          <p:spPr>
            <a:xfrm>
              <a:off x="7998633" y="2210988"/>
              <a:ext cx="975172" cy="402259"/>
            </a:xfrm>
            <a:prstGeom prst="rect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rgbClr val="70AD47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Ray-Tri</a:t>
              </a: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923942CC-66C3-7E40-3D70-1647BFB6A35B}"/>
                </a:ext>
              </a:extLst>
            </p:cNvPr>
            <p:cNvSpPr/>
            <p:nvPr/>
          </p:nvSpPr>
          <p:spPr>
            <a:xfrm>
              <a:off x="8973806" y="2210988"/>
              <a:ext cx="975172" cy="402259"/>
            </a:xfrm>
            <a:prstGeom prst="rect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rgbClr val="70AD47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Euclid Distance</a:t>
              </a: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1E6C4D94-90E4-3CD7-3F17-F7D0DD3BA2F5}"/>
                </a:ext>
              </a:extLst>
            </p:cNvPr>
            <p:cNvSpPr/>
            <p:nvPr/>
          </p:nvSpPr>
          <p:spPr>
            <a:xfrm>
              <a:off x="9948978" y="2210988"/>
              <a:ext cx="975172" cy="402259"/>
            </a:xfrm>
            <a:prstGeom prst="rect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rgbClr val="70AD47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Angular Distance</a:t>
              </a:r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1ECCDDCA-80DE-47C2-7489-0E15863064A4}"/>
                </a:ext>
              </a:extLst>
            </p:cNvPr>
            <p:cNvSpPr/>
            <p:nvPr/>
          </p:nvSpPr>
          <p:spPr>
            <a:xfrm>
              <a:off x="10924151" y="2210988"/>
              <a:ext cx="975172" cy="402259"/>
            </a:xfrm>
            <a:prstGeom prst="rect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rgbClr val="70AD47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Key Compare</a:t>
              </a: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F3727F10-9D95-8705-3B74-22989E2FF8C7}"/>
                </a:ext>
              </a:extLst>
            </p:cNvPr>
            <p:cNvSpPr/>
            <p:nvPr/>
          </p:nvSpPr>
          <p:spPr>
            <a:xfrm>
              <a:off x="10924151" y="2613246"/>
              <a:ext cx="975172" cy="402259"/>
            </a:xfrm>
            <a:prstGeom prst="rect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rgbClr val="70AD47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36-wide comparator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D241742-F302-4620-329D-1405A2D8777A}"/>
              </a:ext>
            </a:extLst>
          </p:cNvPr>
          <p:cNvGrpSpPr/>
          <p:nvPr/>
        </p:nvGrpSpPr>
        <p:grpSpPr>
          <a:xfrm>
            <a:off x="0" y="1729228"/>
            <a:ext cx="3777521" cy="2800520"/>
            <a:chOff x="2910603" y="1862920"/>
            <a:chExt cx="3777521" cy="2800520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C04C9306-486B-C448-419B-8426397F6C2C}"/>
                </a:ext>
              </a:extLst>
            </p:cNvPr>
            <p:cNvSpPr/>
            <p:nvPr/>
          </p:nvSpPr>
          <p:spPr>
            <a:xfrm>
              <a:off x="3031227" y="1862920"/>
              <a:ext cx="3656897" cy="2786000"/>
            </a:xfrm>
            <a:prstGeom prst="rect">
              <a:avLst/>
            </a:prstGeom>
            <a:solidFill>
              <a:srgbClr val="5B9BD5">
                <a:lumMod val="20000"/>
                <a:lumOff val="80000"/>
              </a:srgbClr>
            </a:solidFill>
            <a:ln w="12700" cap="flat" cmpd="sng" algn="ctr">
              <a:solidFill>
                <a:srgbClr val="5B9BD5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Rectangle: Rounded Corners 103">
              <a:extLst>
                <a:ext uri="{FF2B5EF4-FFF2-40B4-BE49-F238E27FC236}">
                  <a16:creationId xmlns:a16="http://schemas.microsoft.com/office/drawing/2014/main" id="{947C6A11-89D1-252D-A8DF-06D89D3043BC}"/>
                </a:ext>
              </a:extLst>
            </p:cNvPr>
            <p:cNvSpPr/>
            <p:nvPr/>
          </p:nvSpPr>
          <p:spPr>
            <a:xfrm>
              <a:off x="3062971" y="3655612"/>
              <a:ext cx="1587193" cy="177766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Mem Access FIFO</a:t>
              </a:r>
            </a:p>
          </p:txBody>
        </p:sp>
        <p:sp>
          <p:nvSpPr>
            <p:cNvPr id="105" name="Rectangle: Rounded Corners 104">
              <a:extLst>
                <a:ext uri="{FF2B5EF4-FFF2-40B4-BE49-F238E27FC236}">
                  <a16:creationId xmlns:a16="http://schemas.microsoft.com/office/drawing/2014/main" id="{5410FB94-D448-EEB0-828C-BDF88F0264B3}"/>
                </a:ext>
              </a:extLst>
            </p:cNvPr>
            <p:cNvSpPr/>
            <p:nvPr/>
          </p:nvSpPr>
          <p:spPr>
            <a:xfrm>
              <a:off x="3062971" y="3967290"/>
              <a:ext cx="1587193" cy="177766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Mem Response FIFO</a:t>
              </a: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33E2897C-3070-FE96-464B-F81560C8C0F8}"/>
                </a:ext>
              </a:extLst>
            </p:cNvPr>
            <p:cNvSpPr/>
            <p:nvPr/>
          </p:nvSpPr>
          <p:spPr>
            <a:xfrm>
              <a:off x="3059796" y="2239561"/>
              <a:ext cx="3533096" cy="301565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Warp Buffer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73F3DCE7-FC7A-480C-042B-F582DBB0B011}"/>
                </a:ext>
              </a:extLst>
            </p:cNvPr>
            <p:cNvSpPr/>
            <p:nvPr/>
          </p:nvSpPr>
          <p:spPr>
            <a:xfrm>
              <a:off x="5072361" y="3090296"/>
              <a:ext cx="1587192" cy="339659"/>
            </a:xfrm>
            <a:prstGeom prst="rect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rgbClr val="70AD47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Unified Single-Lane Datapath Pipeline</a:t>
              </a:r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497CB6AD-8115-13D2-CCA4-DC34EA36E69E}"/>
                </a:ext>
              </a:extLst>
            </p:cNvPr>
            <p:cNvGrpSpPr/>
            <p:nvPr/>
          </p:nvGrpSpPr>
          <p:grpSpPr>
            <a:xfrm>
              <a:off x="3929579" y="2298919"/>
              <a:ext cx="2437931" cy="182845"/>
              <a:chOff x="4198142" y="-245028"/>
              <a:chExt cx="1828800" cy="137160"/>
            </a:xfrm>
          </p:grpSpPr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1074667F-6196-0F0F-FF27-A7120969E5E9}"/>
                  </a:ext>
                </a:extLst>
              </p:cNvPr>
              <p:cNvSpPr/>
              <p:nvPr/>
            </p:nvSpPr>
            <p:spPr>
              <a:xfrm>
                <a:off x="4198142" y="-245028"/>
                <a:ext cx="1828800" cy="137160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8B36BDF4-70A5-08B5-E8FA-9A767441453D}"/>
                  </a:ext>
                </a:extLst>
              </p:cNvPr>
              <p:cNvSpPr/>
              <p:nvPr/>
            </p:nvSpPr>
            <p:spPr>
              <a:xfrm>
                <a:off x="4198142" y="-245028"/>
                <a:ext cx="228600" cy="137160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31671953-7486-6D36-2811-B58A067E275D}"/>
                  </a:ext>
                </a:extLst>
              </p:cNvPr>
              <p:cNvSpPr/>
              <p:nvPr/>
            </p:nvSpPr>
            <p:spPr>
              <a:xfrm>
                <a:off x="4426742" y="-245028"/>
                <a:ext cx="228600" cy="137160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D2F8B9FF-8153-D7D0-E541-7E4D3F15F094}"/>
                  </a:ext>
                </a:extLst>
              </p:cNvPr>
              <p:cNvSpPr/>
              <p:nvPr/>
            </p:nvSpPr>
            <p:spPr>
              <a:xfrm>
                <a:off x="4655342" y="-245028"/>
                <a:ext cx="228600" cy="137160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C4D39783-EE45-9971-50CA-F9743031C1F2}"/>
                  </a:ext>
                </a:extLst>
              </p:cNvPr>
              <p:cNvSpPr/>
              <p:nvPr/>
            </p:nvSpPr>
            <p:spPr>
              <a:xfrm>
                <a:off x="4883942" y="-245028"/>
                <a:ext cx="228600" cy="137160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1F77DF54-7B4C-94CE-309F-4AC23B4882E8}"/>
                  </a:ext>
                </a:extLst>
              </p:cNvPr>
              <p:cNvSpPr/>
              <p:nvPr/>
            </p:nvSpPr>
            <p:spPr>
              <a:xfrm>
                <a:off x="5112542" y="-245028"/>
                <a:ext cx="228600" cy="137160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9D14066B-7E22-C8E9-03B3-5A596379799C}"/>
                  </a:ext>
                </a:extLst>
              </p:cNvPr>
              <p:cNvSpPr/>
              <p:nvPr/>
            </p:nvSpPr>
            <p:spPr>
              <a:xfrm>
                <a:off x="5341142" y="-245028"/>
                <a:ext cx="228600" cy="137160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BF9B839A-A9FF-CC78-6C16-B6DA08F37661}"/>
                  </a:ext>
                </a:extLst>
              </p:cNvPr>
              <p:cNvSpPr/>
              <p:nvPr/>
            </p:nvSpPr>
            <p:spPr>
              <a:xfrm>
                <a:off x="5569742" y="-245028"/>
                <a:ext cx="228600" cy="137160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72470FF0-FA52-57CA-A55C-DA9431CAC5B2}"/>
                </a:ext>
              </a:extLst>
            </p:cNvPr>
            <p:cNvSpPr/>
            <p:nvPr/>
          </p:nvSpPr>
          <p:spPr>
            <a:xfrm>
              <a:off x="5072360" y="3429953"/>
              <a:ext cx="1587191" cy="796772"/>
            </a:xfrm>
            <a:prstGeom prst="rect">
              <a:avLst/>
            </a:prstGeom>
            <a:solidFill>
              <a:srgbClr val="E2F0D9"/>
            </a:solidFill>
            <a:ln w="12700" cap="flat" cmpd="sng" algn="ctr">
              <a:solidFill>
                <a:srgbClr val="70AD47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Ray-Triangle 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Ray-Box 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Euclidean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Angular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Key Compare</a:t>
              </a: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A5E0E865-A5A7-27AC-6BED-98A027ECE816}"/>
                </a:ext>
              </a:extLst>
            </p:cNvPr>
            <p:cNvSpPr/>
            <p:nvPr/>
          </p:nvSpPr>
          <p:spPr>
            <a:xfrm>
              <a:off x="3059798" y="2697939"/>
              <a:ext cx="1850669" cy="874861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F3C7F780-8F6D-A5A7-DDCC-E658153617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59796" y="2481763"/>
              <a:ext cx="869782" cy="216177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6FFA6046-BCB7-54C8-4A4F-41E741E1D752}"/>
                </a:ext>
              </a:extLst>
            </p:cNvPr>
            <p:cNvCxnSpPr>
              <a:cxnSpLocks/>
            </p:cNvCxnSpPr>
            <p:nvPr/>
          </p:nvCxnSpPr>
          <p:spPr>
            <a:xfrm>
              <a:off x="4234321" y="2481763"/>
              <a:ext cx="676146" cy="216174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4CB2A754-953F-4CFE-BE99-95D25795400B}"/>
                </a:ext>
              </a:extLst>
            </p:cNvPr>
            <p:cNvSpPr txBox="1"/>
            <p:nvPr/>
          </p:nvSpPr>
          <p:spPr>
            <a:xfrm>
              <a:off x="3002657" y="2662270"/>
              <a:ext cx="1136432" cy="287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Entry Layout</a:t>
              </a:r>
            </a:p>
          </p:txBody>
        </p:sp>
        <p:cxnSp>
          <p:nvCxnSpPr>
            <p:cNvPr id="114" name="Connector: Elbow 113">
              <a:extLst>
                <a:ext uri="{FF2B5EF4-FFF2-40B4-BE49-F238E27FC236}">
                  <a16:creationId xmlns:a16="http://schemas.microsoft.com/office/drawing/2014/main" id="{08915A89-74F9-F91A-8A55-211E3C621956}"/>
                </a:ext>
              </a:extLst>
            </p:cNvPr>
            <p:cNvCxnSpPr>
              <a:cxnSpLocks/>
              <a:stCxn id="109" idx="2"/>
              <a:endCxn id="118" idx="3"/>
            </p:cNvCxnSpPr>
            <p:nvPr/>
          </p:nvCxnSpPr>
          <p:spPr>
            <a:xfrm rot="5400000">
              <a:off x="5293019" y="3844172"/>
              <a:ext cx="190386" cy="955491"/>
            </a:xfrm>
            <a:prstGeom prst="bentConnector2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stealth"/>
            </a:ln>
            <a:effectLst/>
          </p:spPr>
        </p:cxn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2AC033A6-0FA7-7D06-801D-A727B96BB15C}"/>
                </a:ext>
              </a:extLst>
            </p:cNvPr>
            <p:cNvSpPr txBox="1"/>
            <p:nvPr/>
          </p:nvSpPr>
          <p:spPr>
            <a:xfrm>
              <a:off x="5015220" y="4212121"/>
              <a:ext cx="947555" cy="451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Single Lane Result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D681D929-711D-4490-18D0-D6B0CCD84F91}"/>
                </a:ext>
              </a:extLst>
            </p:cNvPr>
            <p:cNvSpPr txBox="1"/>
            <p:nvPr/>
          </p:nvSpPr>
          <p:spPr>
            <a:xfrm>
              <a:off x="3031229" y="4203907"/>
              <a:ext cx="9475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32-Wide SIMD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 Result</a:t>
              </a:r>
            </a:p>
          </p:txBody>
        </p: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22ADAB3A-2E31-1C33-4B7A-0E52DAC9319F}"/>
                </a:ext>
              </a:extLst>
            </p:cNvPr>
            <p:cNvCxnSpPr>
              <a:cxnSpLocks/>
              <a:stCxn id="116" idx="3"/>
              <a:endCxn id="116" idx="1"/>
            </p:cNvCxnSpPr>
            <p:nvPr/>
          </p:nvCxnSpPr>
          <p:spPr>
            <a:xfrm flipH="1">
              <a:off x="3031229" y="4373184"/>
              <a:ext cx="947555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stealth"/>
            </a:ln>
            <a:effectLst/>
          </p:spPr>
        </p:cxn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B4B9F86D-50CF-BF61-4802-08240AE764D1}"/>
                </a:ext>
              </a:extLst>
            </p:cNvPr>
            <p:cNvSpPr/>
            <p:nvPr/>
          </p:nvSpPr>
          <p:spPr>
            <a:xfrm>
              <a:off x="3856569" y="4313945"/>
              <a:ext cx="1053897" cy="206335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Result Buffer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102EBDDD-0BB9-A1D2-9301-891806D794A2}"/>
                </a:ext>
              </a:extLst>
            </p:cNvPr>
            <p:cNvSpPr/>
            <p:nvPr/>
          </p:nvSpPr>
          <p:spPr>
            <a:xfrm>
              <a:off x="3104236" y="2933681"/>
              <a:ext cx="920575" cy="206335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Active Mask</a:t>
              </a: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D4EFB6FB-F1E3-3B93-0F9C-EDC0A4259CF9}"/>
                </a:ext>
              </a:extLst>
            </p:cNvPr>
            <p:cNvSpPr/>
            <p:nvPr/>
          </p:nvSpPr>
          <p:spPr>
            <a:xfrm>
              <a:off x="3978782" y="2933681"/>
              <a:ext cx="865020" cy="206335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Valid Mask</a:t>
              </a: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691E855A-AE0E-3846-E875-0E9C26684C3D}"/>
                </a:ext>
              </a:extLst>
            </p:cNvPr>
            <p:cNvSpPr/>
            <p:nvPr/>
          </p:nvSpPr>
          <p:spPr>
            <a:xfrm>
              <a:off x="3167649" y="3234920"/>
              <a:ext cx="1692027" cy="27903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Ray Data</a:t>
              </a: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5D7918E9-8B23-C93C-ACAF-4187FA6BB615}"/>
                </a:ext>
              </a:extLst>
            </p:cNvPr>
            <p:cNvSpPr/>
            <p:nvPr/>
          </p:nvSpPr>
          <p:spPr>
            <a:xfrm>
              <a:off x="3139910" y="3210541"/>
              <a:ext cx="1692027" cy="27903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Ray Data</a:t>
              </a:r>
            </a:p>
          </p:txBody>
        </p: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79A5EA32-C3C1-61CD-7921-C7329259E72C}"/>
                </a:ext>
              </a:extLst>
            </p:cNvPr>
            <p:cNvGrpSpPr/>
            <p:nvPr/>
          </p:nvGrpSpPr>
          <p:grpSpPr>
            <a:xfrm>
              <a:off x="3112173" y="3184772"/>
              <a:ext cx="1695109" cy="280409"/>
              <a:chOff x="3712366" y="813479"/>
              <a:chExt cx="1309690" cy="215221"/>
            </a:xfrm>
          </p:grpSpPr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065BDD05-10D1-FB55-E828-73FAFEAB3ABF}"/>
                  </a:ext>
                </a:extLst>
              </p:cNvPr>
              <p:cNvSpPr/>
              <p:nvPr/>
            </p:nvSpPr>
            <p:spPr>
              <a:xfrm>
                <a:off x="3712366" y="814537"/>
                <a:ext cx="669133" cy="214163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Ray</a:t>
                </a: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/Query </a:t>
                </a: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Data</a:t>
                </a:r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C766F651-706C-A43E-C9E9-5DD1CEFBAC46}"/>
                  </a:ext>
                </a:extLst>
              </p:cNvPr>
              <p:cNvSpPr/>
              <p:nvPr/>
            </p:nvSpPr>
            <p:spPr>
              <a:xfrm>
                <a:off x="4373165" y="813479"/>
                <a:ext cx="648891" cy="215221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Node Data or Address</a:t>
                </a:r>
              </a:p>
            </p:txBody>
          </p:sp>
        </p:grpSp>
        <p:sp>
          <p:nvSpPr>
            <p:cNvPr id="124" name="Rectangle: Rounded Corners 123">
              <a:extLst>
                <a:ext uri="{FF2B5EF4-FFF2-40B4-BE49-F238E27FC236}">
                  <a16:creationId xmlns:a16="http://schemas.microsoft.com/office/drawing/2014/main" id="{36344EE6-EBF6-0CAB-444F-D77268DBD422}"/>
                </a:ext>
              </a:extLst>
            </p:cNvPr>
            <p:cNvSpPr/>
            <p:nvPr/>
          </p:nvSpPr>
          <p:spPr>
            <a:xfrm>
              <a:off x="5130134" y="2689767"/>
              <a:ext cx="1462759" cy="210142"/>
            </a:xfrm>
            <a:prstGeom prst="roundRect">
              <a:avLst/>
            </a:prstGeom>
            <a:solidFill>
              <a:srgbClr val="E7E6E6">
                <a:lumMod val="90000"/>
              </a:srgbClr>
            </a:solidFill>
            <a:ln w="12700" cap="flat" cmpd="sng" algn="ctr">
              <a:solidFill>
                <a:srgbClr val="E7E6E6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Datapath Scheduler</a:t>
              </a:r>
            </a:p>
          </p:txBody>
        </p:sp>
        <p:cxnSp>
          <p:nvCxnSpPr>
            <p:cNvPr id="125" name="Connector: Elbow 124">
              <a:extLst>
                <a:ext uri="{FF2B5EF4-FFF2-40B4-BE49-F238E27FC236}">
                  <a16:creationId xmlns:a16="http://schemas.microsoft.com/office/drawing/2014/main" id="{88569F14-AED5-A6EA-CC76-0230C199C689}"/>
                </a:ext>
              </a:extLst>
            </p:cNvPr>
            <p:cNvCxnSpPr>
              <a:cxnSpLocks/>
              <a:stCxn id="185" idx="2"/>
            </p:cNvCxnSpPr>
            <p:nvPr/>
          </p:nvCxnSpPr>
          <p:spPr>
            <a:xfrm rot="5400000">
              <a:off x="4191805" y="2940126"/>
              <a:ext cx="1262732" cy="346009"/>
            </a:xfrm>
            <a:prstGeom prst="bentConnector3">
              <a:avLst>
                <a:gd name="adj1" fmla="val 100278"/>
              </a:avLst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stealth"/>
              <a:tailEnd type="stealth"/>
            </a:ln>
            <a:effectLst/>
          </p:spPr>
        </p:cxnSp>
        <p:cxnSp>
          <p:nvCxnSpPr>
            <p:cNvPr id="126" name="Connector: Elbow 125">
              <a:extLst>
                <a:ext uri="{FF2B5EF4-FFF2-40B4-BE49-F238E27FC236}">
                  <a16:creationId xmlns:a16="http://schemas.microsoft.com/office/drawing/2014/main" id="{B815A383-7A88-69FD-85BD-0381868DD143}"/>
                </a:ext>
              </a:extLst>
            </p:cNvPr>
            <p:cNvCxnSpPr>
              <a:cxnSpLocks/>
              <a:stCxn id="105" idx="3"/>
            </p:cNvCxnSpPr>
            <p:nvPr/>
          </p:nvCxnSpPr>
          <p:spPr>
            <a:xfrm flipV="1">
              <a:off x="4650165" y="2564028"/>
              <a:ext cx="346009" cy="1492145"/>
            </a:xfrm>
            <a:prstGeom prst="bentConnector2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none"/>
            </a:ln>
            <a:effectLst/>
          </p:spPr>
        </p:cxn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428FA916-0DC0-FC03-3E64-AEC8DA63649E}"/>
                </a:ext>
              </a:extLst>
            </p:cNvPr>
            <p:cNvCxnSpPr>
              <a:cxnSpLocks/>
              <a:stCxn id="124" idx="2"/>
              <a:endCxn id="107" idx="0"/>
            </p:cNvCxnSpPr>
            <p:nvPr/>
          </p:nvCxnSpPr>
          <p:spPr>
            <a:xfrm>
              <a:off x="5861515" y="2899910"/>
              <a:ext cx="4443" cy="190386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stealth"/>
            </a:ln>
            <a:effectLst/>
          </p:spPr>
        </p:cxn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D0E6F355-90D0-2FA0-1971-203BC54CBCE3}"/>
                </a:ext>
              </a:extLst>
            </p:cNvPr>
            <p:cNvCxnSpPr>
              <a:cxnSpLocks/>
              <a:stCxn id="124" idx="0"/>
            </p:cNvCxnSpPr>
            <p:nvPr/>
          </p:nvCxnSpPr>
          <p:spPr>
            <a:xfrm flipV="1">
              <a:off x="5861514" y="2551003"/>
              <a:ext cx="0" cy="138764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stealth"/>
              <a:tailEnd type="none"/>
            </a:ln>
            <a:effectLst/>
          </p:spPr>
        </p:cxnSp>
        <p:sp>
          <p:nvSpPr>
            <p:cNvPr id="129" name="Arrow: Right 128">
              <a:extLst>
                <a:ext uri="{FF2B5EF4-FFF2-40B4-BE49-F238E27FC236}">
                  <a16:creationId xmlns:a16="http://schemas.microsoft.com/office/drawing/2014/main" id="{B064CC79-9F68-CD5B-9466-6D0763FD030D}"/>
                </a:ext>
              </a:extLst>
            </p:cNvPr>
            <p:cNvSpPr/>
            <p:nvPr/>
          </p:nvSpPr>
          <p:spPr>
            <a:xfrm>
              <a:off x="2913777" y="3933623"/>
              <a:ext cx="266649" cy="234611"/>
            </a:xfrm>
            <a:prstGeom prst="rightArrow">
              <a:avLst>
                <a:gd name="adj1" fmla="val 26396"/>
                <a:gd name="adj2" fmla="val 50000"/>
              </a:avLst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Arrow: Right 129">
              <a:extLst>
                <a:ext uri="{FF2B5EF4-FFF2-40B4-BE49-F238E27FC236}">
                  <a16:creationId xmlns:a16="http://schemas.microsoft.com/office/drawing/2014/main" id="{F2CC2796-85CA-6D86-86E2-27E4B3DBA2D1}"/>
                </a:ext>
              </a:extLst>
            </p:cNvPr>
            <p:cNvSpPr/>
            <p:nvPr/>
          </p:nvSpPr>
          <p:spPr>
            <a:xfrm rot="10800000">
              <a:off x="2910603" y="3627614"/>
              <a:ext cx="266649" cy="234611"/>
            </a:xfrm>
            <a:prstGeom prst="rightArrow">
              <a:avLst>
                <a:gd name="adj1" fmla="val 26396"/>
                <a:gd name="adj2" fmla="val 50000"/>
              </a:avLst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251B023-698A-C911-7394-DF9DB9C6DD2D}"/>
                </a:ext>
              </a:extLst>
            </p:cNvPr>
            <p:cNvSpPr txBox="1"/>
            <p:nvPr/>
          </p:nvSpPr>
          <p:spPr>
            <a:xfrm>
              <a:off x="3031225" y="1869715"/>
              <a:ext cx="36568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RT Unit</a:t>
              </a:r>
            </a:p>
          </p:txBody>
        </p:sp>
      </p:grp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2C80F407-D6DA-DDA0-1DE3-8358C2D53B17}"/>
              </a:ext>
            </a:extLst>
          </p:cNvPr>
          <p:cNvCxnSpPr>
            <a:cxnSpLocks/>
          </p:cNvCxnSpPr>
          <p:nvPr/>
        </p:nvCxnSpPr>
        <p:spPr>
          <a:xfrm>
            <a:off x="3748948" y="4090684"/>
            <a:ext cx="437904" cy="1290837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3B5C5552-CD7B-791B-335C-F96EBDA8CA64}"/>
              </a:ext>
            </a:extLst>
          </p:cNvPr>
          <p:cNvCxnSpPr>
            <a:cxnSpLocks/>
          </p:cNvCxnSpPr>
          <p:nvPr/>
        </p:nvCxnSpPr>
        <p:spPr>
          <a:xfrm flipV="1">
            <a:off x="3748948" y="1508078"/>
            <a:ext cx="437904" cy="1448526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1445419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384130-E69B-9CD0-4034-D43BE3D2FB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37637-545F-2F1E-1E12-EF7F2E0A2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Single-Lane Scheduling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62E39B-0E9C-03BC-0EAB-B8D3DB2BF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B5308-6B54-4E5B-8185-C4F567049C3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DF41F58A-5C9F-252D-83C7-819A244ED07A}"/>
              </a:ext>
            </a:extLst>
          </p:cNvPr>
          <p:cNvSpPr/>
          <p:nvPr/>
        </p:nvSpPr>
        <p:spPr>
          <a:xfrm>
            <a:off x="248194" y="1724297"/>
            <a:ext cx="10796452" cy="960120"/>
          </a:xfrm>
          <a:prstGeom prst="roundRect">
            <a:avLst/>
          </a:prstGeom>
          <a:solidFill>
            <a:schemeClr val="bg1">
              <a:alpha val="50196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0170BB2-194A-40EF-F460-2C065993DE2D}"/>
              </a:ext>
            </a:extLst>
          </p:cNvPr>
          <p:cNvGrpSpPr/>
          <p:nvPr/>
        </p:nvGrpSpPr>
        <p:grpSpPr>
          <a:xfrm>
            <a:off x="8839200" y="1828800"/>
            <a:ext cx="1828800" cy="228600"/>
            <a:chOff x="0" y="2514600"/>
            <a:chExt cx="1828800" cy="228600"/>
          </a:xfrm>
          <a:solidFill>
            <a:schemeClr val="bg1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EB44D9A-472F-25BE-BAA7-BF6B04F3F59E}"/>
                </a:ext>
              </a:extLst>
            </p:cNvPr>
            <p:cNvSpPr/>
            <p:nvPr/>
          </p:nvSpPr>
          <p:spPr>
            <a:xfrm>
              <a:off x="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85F5A01-3697-540C-4E4F-E8111244DE0C}"/>
                </a:ext>
              </a:extLst>
            </p:cNvPr>
            <p:cNvSpPr/>
            <p:nvPr/>
          </p:nvSpPr>
          <p:spPr>
            <a:xfrm>
              <a:off x="2286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1232644-9840-7CD7-98E2-9E1558826DCA}"/>
                </a:ext>
              </a:extLst>
            </p:cNvPr>
            <p:cNvSpPr/>
            <p:nvPr/>
          </p:nvSpPr>
          <p:spPr>
            <a:xfrm>
              <a:off x="4572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C27569A-7346-9A29-7A02-FAA1FDF93AA1}"/>
                </a:ext>
              </a:extLst>
            </p:cNvPr>
            <p:cNvSpPr/>
            <p:nvPr/>
          </p:nvSpPr>
          <p:spPr>
            <a:xfrm>
              <a:off x="6858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B40DE98-E4EB-919F-A0FA-5B52335D59EE}"/>
                </a:ext>
              </a:extLst>
            </p:cNvPr>
            <p:cNvSpPr/>
            <p:nvPr/>
          </p:nvSpPr>
          <p:spPr>
            <a:xfrm>
              <a:off x="9144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9664670-0703-7DF3-8ED0-BDEAC760915C}"/>
                </a:ext>
              </a:extLst>
            </p:cNvPr>
            <p:cNvSpPr/>
            <p:nvPr/>
          </p:nvSpPr>
          <p:spPr>
            <a:xfrm>
              <a:off x="11430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2CCCB48-A184-3F6A-64F1-C5C92C70E5B2}"/>
                </a:ext>
              </a:extLst>
            </p:cNvPr>
            <p:cNvSpPr/>
            <p:nvPr/>
          </p:nvSpPr>
          <p:spPr>
            <a:xfrm>
              <a:off x="13716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729F199-40A0-A3BE-DDFD-1339EAB71DD9}"/>
                </a:ext>
              </a:extLst>
            </p:cNvPr>
            <p:cNvSpPr/>
            <p:nvPr/>
          </p:nvSpPr>
          <p:spPr>
            <a:xfrm>
              <a:off x="16002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FDF99DA-E0A3-06F6-DEC2-AD071E2CE833}"/>
              </a:ext>
            </a:extLst>
          </p:cNvPr>
          <p:cNvGrpSpPr/>
          <p:nvPr/>
        </p:nvGrpSpPr>
        <p:grpSpPr>
          <a:xfrm>
            <a:off x="8839200" y="1828800"/>
            <a:ext cx="1828800" cy="228600"/>
            <a:chOff x="0" y="2514600"/>
            <a:chExt cx="1828800" cy="2286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4869457-B732-194A-9D78-007A53666A0B}"/>
                </a:ext>
              </a:extLst>
            </p:cNvPr>
            <p:cNvSpPr/>
            <p:nvPr/>
          </p:nvSpPr>
          <p:spPr>
            <a:xfrm>
              <a:off x="0" y="2514600"/>
              <a:ext cx="228600" cy="2286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CE87674-9586-1517-83C3-99A8A539F8B2}"/>
                </a:ext>
              </a:extLst>
            </p:cNvPr>
            <p:cNvSpPr/>
            <p:nvPr/>
          </p:nvSpPr>
          <p:spPr>
            <a:xfrm>
              <a:off x="228600" y="2514600"/>
              <a:ext cx="2286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AAF225F-46B8-66F9-AAAB-ECE9D49CF20C}"/>
                </a:ext>
              </a:extLst>
            </p:cNvPr>
            <p:cNvSpPr/>
            <p:nvPr/>
          </p:nvSpPr>
          <p:spPr>
            <a:xfrm>
              <a:off x="457200" y="2514600"/>
              <a:ext cx="2286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A92F0ED-0936-F86D-B0C4-FAFCAE27C94F}"/>
                </a:ext>
              </a:extLst>
            </p:cNvPr>
            <p:cNvSpPr/>
            <p:nvPr/>
          </p:nvSpPr>
          <p:spPr>
            <a:xfrm>
              <a:off x="685800" y="2514600"/>
              <a:ext cx="2286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88B2F56-1D0E-0E04-DC9E-F275A31B12F9}"/>
                </a:ext>
              </a:extLst>
            </p:cNvPr>
            <p:cNvSpPr/>
            <p:nvPr/>
          </p:nvSpPr>
          <p:spPr>
            <a:xfrm>
              <a:off x="914400" y="2514600"/>
              <a:ext cx="228600" cy="2286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DF68C35-63BE-67C8-D410-DB994560D7B6}"/>
                </a:ext>
              </a:extLst>
            </p:cNvPr>
            <p:cNvSpPr/>
            <p:nvPr/>
          </p:nvSpPr>
          <p:spPr>
            <a:xfrm>
              <a:off x="1143000" y="2514600"/>
              <a:ext cx="228600" cy="2286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F5669DE-6476-25B2-823C-A50DA2EDEC76}"/>
                </a:ext>
              </a:extLst>
            </p:cNvPr>
            <p:cNvSpPr/>
            <p:nvPr/>
          </p:nvSpPr>
          <p:spPr>
            <a:xfrm>
              <a:off x="1371600" y="2514600"/>
              <a:ext cx="2286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5CD27E0-A27C-D476-D3D7-343B4BED4896}"/>
                </a:ext>
              </a:extLst>
            </p:cNvPr>
            <p:cNvSpPr/>
            <p:nvPr/>
          </p:nvSpPr>
          <p:spPr>
            <a:xfrm>
              <a:off x="1600200" y="2514600"/>
              <a:ext cx="2286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8A612CB-2963-4601-3D8B-DCAA3A419B9A}"/>
              </a:ext>
            </a:extLst>
          </p:cNvPr>
          <p:cNvGrpSpPr/>
          <p:nvPr/>
        </p:nvGrpSpPr>
        <p:grpSpPr>
          <a:xfrm>
            <a:off x="3352800" y="1828800"/>
            <a:ext cx="1828800" cy="228600"/>
            <a:chOff x="0" y="2514600"/>
            <a:chExt cx="1828800" cy="228600"/>
          </a:xfrm>
          <a:solidFill>
            <a:schemeClr val="bg1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6B4EC11-9739-E2CE-4524-EF22F13328BB}"/>
                </a:ext>
              </a:extLst>
            </p:cNvPr>
            <p:cNvSpPr/>
            <p:nvPr/>
          </p:nvSpPr>
          <p:spPr>
            <a:xfrm>
              <a:off x="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53E5631-2200-92D9-EA67-D08DC7027BEF}"/>
                </a:ext>
              </a:extLst>
            </p:cNvPr>
            <p:cNvSpPr/>
            <p:nvPr/>
          </p:nvSpPr>
          <p:spPr>
            <a:xfrm>
              <a:off x="2286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088E98A-F479-8410-B0DC-A4167EB521BF}"/>
                </a:ext>
              </a:extLst>
            </p:cNvPr>
            <p:cNvSpPr/>
            <p:nvPr/>
          </p:nvSpPr>
          <p:spPr>
            <a:xfrm>
              <a:off x="4572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860099D-5245-2501-7D7F-D1EF50348212}"/>
                </a:ext>
              </a:extLst>
            </p:cNvPr>
            <p:cNvSpPr/>
            <p:nvPr/>
          </p:nvSpPr>
          <p:spPr>
            <a:xfrm>
              <a:off x="6858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5D3ACB7-8DC3-AF40-C197-84C029A27762}"/>
                </a:ext>
              </a:extLst>
            </p:cNvPr>
            <p:cNvSpPr/>
            <p:nvPr/>
          </p:nvSpPr>
          <p:spPr>
            <a:xfrm>
              <a:off x="9144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4767FCA-EA5C-F53E-4E30-00242E13B065}"/>
                </a:ext>
              </a:extLst>
            </p:cNvPr>
            <p:cNvSpPr/>
            <p:nvPr/>
          </p:nvSpPr>
          <p:spPr>
            <a:xfrm>
              <a:off x="11430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F228BE2-7900-4FF0-C249-8B3923EF9E79}"/>
                </a:ext>
              </a:extLst>
            </p:cNvPr>
            <p:cNvSpPr/>
            <p:nvPr/>
          </p:nvSpPr>
          <p:spPr>
            <a:xfrm>
              <a:off x="13716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E3126A6-85DB-D101-D29C-32A6E2EE02F5}"/>
                </a:ext>
              </a:extLst>
            </p:cNvPr>
            <p:cNvSpPr/>
            <p:nvPr/>
          </p:nvSpPr>
          <p:spPr>
            <a:xfrm>
              <a:off x="16002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97382B5-87D9-3EC6-C495-D265BBBF2ECF}"/>
              </a:ext>
            </a:extLst>
          </p:cNvPr>
          <p:cNvGrpSpPr/>
          <p:nvPr/>
        </p:nvGrpSpPr>
        <p:grpSpPr>
          <a:xfrm>
            <a:off x="6096002" y="1828800"/>
            <a:ext cx="1828800" cy="228600"/>
            <a:chOff x="0" y="2514600"/>
            <a:chExt cx="1828800" cy="228600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8B62D04-89E5-185C-5BC0-D5F30B20E54C}"/>
                </a:ext>
              </a:extLst>
            </p:cNvPr>
            <p:cNvSpPr/>
            <p:nvPr/>
          </p:nvSpPr>
          <p:spPr>
            <a:xfrm>
              <a:off x="0" y="2514600"/>
              <a:ext cx="2286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C2EC026-4DE3-49A5-45A1-634E438EE163}"/>
                </a:ext>
              </a:extLst>
            </p:cNvPr>
            <p:cNvSpPr/>
            <p:nvPr/>
          </p:nvSpPr>
          <p:spPr>
            <a:xfrm>
              <a:off x="228600" y="2514600"/>
              <a:ext cx="2286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5D6EF00-130E-80B1-4EAE-224910444514}"/>
                </a:ext>
              </a:extLst>
            </p:cNvPr>
            <p:cNvSpPr/>
            <p:nvPr/>
          </p:nvSpPr>
          <p:spPr>
            <a:xfrm>
              <a:off x="457200" y="2514600"/>
              <a:ext cx="2286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F872780-2E74-5CCC-A5D7-C7D869A44D07}"/>
                </a:ext>
              </a:extLst>
            </p:cNvPr>
            <p:cNvSpPr/>
            <p:nvPr/>
          </p:nvSpPr>
          <p:spPr>
            <a:xfrm>
              <a:off x="685800" y="2514600"/>
              <a:ext cx="2286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2A06FE7-C1DC-3C9B-D268-3ABB60C788BD}"/>
                </a:ext>
              </a:extLst>
            </p:cNvPr>
            <p:cNvSpPr/>
            <p:nvPr/>
          </p:nvSpPr>
          <p:spPr>
            <a:xfrm>
              <a:off x="914400" y="2514600"/>
              <a:ext cx="2286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6A59CE5-66C0-6E57-6E02-D484E1039296}"/>
                </a:ext>
              </a:extLst>
            </p:cNvPr>
            <p:cNvSpPr/>
            <p:nvPr/>
          </p:nvSpPr>
          <p:spPr>
            <a:xfrm>
              <a:off x="1143000" y="2514600"/>
              <a:ext cx="2286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823D5A8-918C-A6AC-0A9C-3B619C8A1B97}"/>
                </a:ext>
              </a:extLst>
            </p:cNvPr>
            <p:cNvSpPr/>
            <p:nvPr/>
          </p:nvSpPr>
          <p:spPr>
            <a:xfrm>
              <a:off x="1371600" y="2514600"/>
              <a:ext cx="2286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234068CA-844A-AE92-2808-131428D1D5D3}"/>
                </a:ext>
              </a:extLst>
            </p:cNvPr>
            <p:cNvSpPr/>
            <p:nvPr/>
          </p:nvSpPr>
          <p:spPr>
            <a:xfrm>
              <a:off x="1600200" y="2514600"/>
              <a:ext cx="2286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632BA775-6E1F-2DF0-6AA4-4290B290CF5E}"/>
              </a:ext>
            </a:extLst>
          </p:cNvPr>
          <p:cNvSpPr txBox="1"/>
          <p:nvPr/>
        </p:nvSpPr>
        <p:spPr>
          <a:xfrm>
            <a:off x="711926" y="1992086"/>
            <a:ext cx="1848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cumin Pro" panose="020B0504020202020204" pitchFamily="34" charset="0"/>
              </a:rPr>
              <a:t>Warp Buffer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62A35AC7-E84A-EA8D-32B1-18C32A7219E5}"/>
              </a:ext>
            </a:extLst>
          </p:cNvPr>
          <p:cNvSpPr/>
          <p:nvPr/>
        </p:nvSpPr>
        <p:spPr>
          <a:xfrm>
            <a:off x="5492930" y="5031377"/>
            <a:ext cx="5551716" cy="960120"/>
          </a:xfrm>
          <a:prstGeom prst="roundRect">
            <a:avLst/>
          </a:prstGeom>
          <a:solidFill>
            <a:schemeClr val="bg1">
              <a:alpha val="50196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D5542ED-636E-FA59-8B4A-490C0C050097}"/>
              </a:ext>
            </a:extLst>
          </p:cNvPr>
          <p:cNvSpPr txBox="1"/>
          <p:nvPr/>
        </p:nvSpPr>
        <p:spPr>
          <a:xfrm>
            <a:off x="5619208" y="5311382"/>
            <a:ext cx="1848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cumin Pro" panose="020B0504020202020204" pitchFamily="34" charset="0"/>
              </a:rPr>
              <a:t>Result Buffer</a:t>
            </a:r>
            <a:endParaRPr lang="en-US" b="1" dirty="0">
              <a:latin typeface="Acumin Pro" panose="020B0504020202020204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D72454D-E500-9AF1-ADEA-A0FA1C436800}"/>
              </a:ext>
            </a:extLst>
          </p:cNvPr>
          <p:cNvSpPr/>
          <p:nvPr/>
        </p:nvSpPr>
        <p:spPr>
          <a:xfrm>
            <a:off x="5492930" y="3383266"/>
            <a:ext cx="3082835" cy="1182203"/>
          </a:xfrm>
          <a:prstGeom prst="rect">
            <a:avLst/>
          </a:prstGeom>
          <a:solidFill>
            <a:srgbClr val="E2F0D9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085A91B-80EE-24A8-9A89-3E2105A5EB69}"/>
              </a:ext>
            </a:extLst>
          </p:cNvPr>
          <p:cNvSpPr txBox="1"/>
          <p:nvPr/>
        </p:nvSpPr>
        <p:spPr>
          <a:xfrm>
            <a:off x="5492930" y="3466535"/>
            <a:ext cx="1848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cumin Pro" panose="020B0504020202020204" pitchFamily="34" charset="0"/>
              </a:rPr>
              <a:t>Single-Lane Unified Pipeline</a:t>
            </a:r>
            <a:endParaRPr lang="en-US" b="1" dirty="0">
              <a:latin typeface="Acumin Pro" panose="020B05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30A9C9D-C171-D720-D1B0-187B8AFE7869}"/>
              </a:ext>
            </a:extLst>
          </p:cNvPr>
          <p:cNvSpPr txBox="1"/>
          <p:nvPr/>
        </p:nvSpPr>
        <p:spPr>
          <a:xfrm>
            <a:off x="7034347" y="3448608"/>
            <a:ext cx="11353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cumin Pro" panose="020B0504020202020204" pitchFamily="34" charset="0"/>
              </a:rPr>
              <a:t>Stage 0</a:t>
            </a:r>
          </a:p>
          <a:p>
            <a:r>
              <a:rPr lang="en-US" sz="2000" dirty="0">
                <a:latin typeface="Acumin Pro" panose="020B0504020202020204" pitchFamily="34" charset="0"/>
              </a:rPr>
              <a:t>Stage 1</a:t>
            </a:r>
          </a:p>
          <a:p>
            <a:r>
              <a:rPr lang="en-US" sz="2000" dirty="0">
                <a:latin typeface="Acumin Pro" panose="020B0504020202020204" pitchFamily="34" charset="0"/>
              </a:rPr>
              <a:t>Stage 2</a:t>
            </a:r>
            <a:endParaRPr lang="en-US" dirty="0">
              <a:latin typeface="Acumin Pro" panose="020B0504020202020204" pitchFamily="34" charset="0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B4351FC8-5CE2-0200-528E-35B4AC6366BE}"/>
              </a:ext>
            </a:extLst>
          </p:cNvPr>
          <p:cNvSpPr/>
          <p:nvPr/>
        </p:nvSpPr>
        <p:spPr>
          <a:xfrm>
            <a:off x="248194" y="4986714"/>
            <a:ext cx="2024747" cy="960120"/>
          </a:xfrm>
          <a:prstGeom prst="roundRect">
            <a:avLst/>
          </a:prstGeom>
          <a:solidFill>
            <a:schemeClr val="bg1">
              <a:alpha val="50196"/>
            </a:schemeClr>
          </a:solidFill>
          <a:ln>
            <a:prstDash val="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cumin Pro" panose="020B0504020202020204" pitchFamily="34" charset="0"/>
              </a:rPr>
              <a:t>SM Register File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DC21411-C09F-7A32-E4E2-EA66F16DC9DD}"/>
              </a:ext>
            </a:extLst>
          </p:cNvPr>
          <p:cNvSpPr txBox="1"/>
          <p:nvPr/>
        </p:nvSpPr>
        <p:spPr>
          <a:xfrm>
            <a:off x="5459186" y="5946834"/>
            <a:ext cx="349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[Saleh et al. 2019/0197761A1]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33A3F25-F608-1277-CA2F-9A8202303159}"/>
              </a:ext>
            </a:extLst>
          </p:cNvPr>
          <p:cNvGrpSpPr/>
          <p:nvPr/>
        </p:nvGrpSpPr>
        <p:grpSpPr>
          <a:xfrm>
            <a:off x="6095998" y="1828800"/>
            <a:ext cx="1828800" cy="228600"/>
            <a:chOff x="0" y="2514600"/>
            <a:chExt cx="1828800" cy="2286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888B70A-E395-B608-03AB-68D19373B220}"/>
                </a:ext>
              </a:extLst>
            </p:cNvPr>
            <p:cNvSpPr/>
            <p:nvPr/>
          </p:nvSpPr>
          <p:spPr>
            <a:xfrm>
              <a:off x="0" y="2514600"/>
              <a:ext cx="2286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9689C13-65BD-1E95-D09E-3C5B696C76DB}"/>
                </a:ext>
              </a:extLst>
            </p:cNvPr>
            <p:cNvSpPr/>
            <p:nvPr/>
          </p:nvSpPr>
          <p:spPr>
            <a:xfrm>
              <a:off x="228600" y="2514600"/>
              <a:ext cx="228600" cy="2286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D14522C-7F5F-FCD0-5C8B-8B5AB83E495C}"/>
                </a:ext>
              </a:extLst>
            </p:cNvPr>
            <p:cNvSpPr/>
            <p:nvPr/>
          </p:nvSpPr>
          <p:spPr>
            <a:xfrm>
              <a:off x="457200" y="2514600"/>
              <a:ext cx="228600" cy="2286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FE159C5-9D9D-8AD3-45CE-91A3BA0B1EA7}"/>
                </a:ext>
              </a:extLst>
            </p:cNvPr>
            <p:cNvSpPr/>
            <p:nvPr/>
          </p:nvSpPr>
          <p:spPr>
            <a:xfrm>
              <a:off x="685800" y="2514600"/>
              <a:ext cx="2286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067CDA9-F080-A6F6-6F54-26A1F02241EF}"/>
                </a:ext>
              </a:extLst>
            </p:cNvPr>
            <p:cNvSpPr/>
            <p:nvPr/>
          </p:nvSpPr>
          <p:spPr>
            <a:xfrm>
              <a:off x="914400" y="2514600"/>
              <a:ext cx="2286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21A2F18-CD3D-887A-9569-49E2101308F8}"/>
                </a:ext>
              </a:extLst>
            </p:cNvPr>
            <p:cNvSpPr/>
            <p:nvPr/>
          </p:nvSpPr>
          <p:spPr>
            <a:xfrm>
              <a:off x="1143000" y="2514600"/>
              <a:ext cx="228600" cy="2286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C07CA86-2FD4-17B5-4157-3F7503BFD593}"/>
                </a:ext>
              </a:extLst>
            </p:cNvPr>
            <p:cNvSpPr/>
            <p:nvPr/>
          </p:nvSpPr>
          <p:spPr>
            <a:xfrm>
              <a:off x="1371600" y="2514600"/>
              <a:ext cx="2286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7E3CFAA-AB18-4000-50F2-0F2A6C822A95}"/>
                </a:ext>
              </a:extLst>
            </p:cNvPr>
            <p:cNvSpPr/>
            <p:nvPr/>
          </p:nvSpPr>
          <p:spPr>
            <a:xfrm>
              <a:off x="1600200" y="2514600"/>
              <a:ext cx="228600" cy="2286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F2C43FF-5665-FF6A-B30D-79F996AE82C7}"/>
              </a:ext>
            </a:extLst>
          </p:cNvPr>
          <p:cNvGrpSpPr/>
          <p:nvPr/>
        </p:nvGrpSpPr>
        <p:grpSpPr>
          <a:xfrm>
            <a:off x="3352796" y="1828800"/>
            <a:ext cx="1828800" cy="228600"/>
            <a:chOff x="0" y="2514600"/>
            <a:chExt cx="1828800" cy="228600"/>
          </a:xfrm>
          <a:solidFill>
            <a:schemeClr val="bg1"/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394AE78-8B1C-1C00-110D-0583C7E14FBD}"/>
                </a:ext>
              </a:extLst>
            </p:cNvPr>
            <p:cNvSpPr/>
            <p:nvPr/>
          </p:nvSpPr>
          <p:spPr>
            <a:xfrm>
              <a:off x="0" y="2514600"/>
              <a:ext cx="228600" cy="2286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20180C6-D9B7-1199-0A0D-4B79D3F7C1EC}"/>
                </a:ext>
              </a:extLst>
            </p:cNvPr>
            <p:cNvSpPr/>
            <p:nvPr/>
          </p:nvSpPr>
          <p:spPr>
            <a:xfrm>
              <a:off x="2286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E61F76F-2C23-C6E1-514F-44D8245CBB08}"/>
                </a:ext>
              </a:extLst>
            </p:cNvPr>
            <p:cNvSpPr/>
            <p:nvPr/>
          </p:nvSpPr>
          <p:spPr>
            <a:xfrm>
              <a:off x="4572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4DCB5E19-61C6-610B-9691-CAEF0B998DDA}"/>
                </a:ext>
              </a:extLst>
            </p:cNvPr>
            <p:cNvSpPr/>
            <p:nvPr/>
          </p:nvSpPr>
          <p:spPr>
            <a:xfrm>
              <a:off x="6858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A58839C6-1162-FBC3-424C-3B87EBE6557F}"/>
                </a:ext>
              </a:extLst>
            </p:cNvPr>
            <p:cNvSpPr/>
            <p:nvPr/>
          </p:nvSpPr>
          <p:spPr>
            <a:xfrm>
              <a:off x="9144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BBDA8A80-AC25-D8DE-66DA-11E197F16CF2}"/>
                </a:ext>
              </a:extLst>
            </p:cNvPr>
            <p:cNvSpPr/>
            <p:nvPr/>
          </p:nvSpPr>
          <p:spPr>
            <a:xfrm>
              <a:off x="11430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8DA81253-28B4-4B9D-65B5-C07ACB42C142}"/>
                </a:ext>
              </a:extLst>
            </p:cNvPr>
            <p:cNvSpPr/>
            <p:nvPr/>
          </p:nvSpPr>
          <p:spPr>
            <a:xfrm>
              <a:off x="1371600" y="2514600"/>
              <a:ext cx="228600" cy="2286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81DA51C7-3F98-375C-C74A-D0C77A84FD73}"/>
                </a:ext>
              </a:extLst>
            </p:cNvPr>
            <p:cNvSpPr/>
            <p:nvPr/>
          </p:nvSpPr>
          <p:spPr>
            <a:xfrm>
              <a:off x="16002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D6E3BD23-2C37-DCCB-1ABD-032CCB5683C9}"/>
              </a:ext>
            </a:extLst>
          </p:cNvPr>
          <p:cNvGrpSpPr/>
          <p:nvPr/>
        </p:nvGrpSpPr>
        <p:grpSpPr>
          <a:xfrm>
            <a:off x="9620117" y="381982"/>
            <a:ext cx="2095766" cy="369332"/>
            <a:chOff x="934117" y="3312900"/>
            <a:chExt cx="2095766" cy="369332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4885E7AA-BE8A-E736-049A-E91EB4C3F08D}"/>
                </a:ext>
              </a:extLst>
            </p:cNvPr>
            <p:cNvSpPr/>
            <p:nvPr/>
          </p:nvSpPr>
          <p:spPr>
            <a:xfrm>
              <a:off x="934117" y="3383266"/>
              <a:ext cx="228600" cy="2286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959E3C02-3655-FF56-DC36-0A1DB052A5FF}"/>
                </a:ext>
              </a:extLst>
            </p:cNvPr>
            <p:cNvSpPr txBox="1"/>
            <p:nvPr/>
          </p:nvSpPr>
          <p:spPr>
            <a:xfrm>
              <a:off x="1162717" y="3312900"/>
              <a:ext cx="18671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cumin Pro" panose="020B0504020202020204" pitchFamily="34" charset="0"/>
                </a:rPr>
                <a:t>Triangle Node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3DAE3B54-7404-172F-7AC9-ED5A690DC70F}"/>
              </a:ext>
            </a:extLst>
          </p:cNvPr>
          <p:cNvGrpSpPr/>
          <p:nvPr/>
        </p:nvGrpSpPr>
        <p:grpSpPr>
          <a:xfrm>
            <a:off x="9620117" y="757513"/>
            <a:ext cx="2095766" cy="369332"/>
            <a:chOff x="934117" y="3312900"/>
            <a:chExt cx="2095766" cy="369332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77E93F19-1ACF-8C12-D818-25FFE2E69488}"/>
                </a:ext>
              </a:extLst>
            </p:cNvPr>
            <p:cNvSpPr/>
            <p:nvPr/>
          </p:nvSpPr>
          <p:spPr>
            <a:xfrm>
              <a:off x="934117" y="3383266"/>
              <a:ext cx="228600" cy="2286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27DD988F-1847-50CE-B7C1-22F897F37BA1}"/>
                </a:ext>
              </a:extLst>
            </p:cNvPr>
            <p:cNvSpPr txBox="1"/>
            <p:nvPr/>
          </p:nvSpPr>
          <p:spPr>
            <a:xfrm>
              <a:off x="1162717" y="3312900"/>
              <a:ext cx="18671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cumin Pro" panose="020B0504020202020204" pitchFamily="34" charset="0"/>
                </a:rPr>
                <a:t>Box Node</a:t>
              </a:r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A66B3ED8-1256-9601-5550-E416DC88DE39}"/>
              </a:ext>
            </a:extLst>
          </p:cNvPr>
          <p:cNvSpPr txBox="1"/>
          <p:nvPr/>
        </p:nvSpPr>
        <p:spPr>
          <a:xfrm>
            <a:off x="3352796" y="206633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Warp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06AB8F6-B9B8-27A3-71E7-6A853EAB0C9E}"/>
              </a:ext>
            </a:extLst>
          </p:cNvPr>
          <p:cNvSpPr txBox="1"/>
          <p:nvPr/>
        </p:nvSpPr>
        <p:spPr>
          <a:xfrm>
            <a:off x="6095998" y="207125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Warp 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535BFF4-2527-D693-0356-806B3BDFBE01}"/>
              </a:ext>
            </a:extLst>
          </p:cNvPr>
          <p:cNvSpPr txBox="1"/>
          <p:nvPr/>
        </p:nvSpPr>
        <p:spPr>
          <a:xfrm>
            <a:off x="8839200" y="206633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Warp 0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9C06F769-BA8D-2BCC-6534-C3DF9C6D6B5C}"/>
              </a:ext>
            </a:extLst>
          </p:cNvPr>
          <p:cNvGrpSpPr/>
          <p:nvPr/>
        </p:nvGrpSpPr>
        <p:grpSpPr>
          <a:xfrm>
            <a:off x="9620117" y="1126370"/>
            <a:ext cx="2095766" cy="369332"/>
            <a:chOff x="934117" y="3312900"/>
            <a:chExt cx="2095766" cy="369332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4C075999-2EFC-502B-9C38-138A9D5A2A5E}"/>
                </a:ext>
              </a:extLst>
            </p:cNvPr>
            <p:cNvSpPr/>
            <p:nvPr/>
          </p:nvSpPr>
          <p:spPr>
            <a:xfrm>
              <a:off x="934117" y="3383266"/>
              <a:ext cx="2286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7D5AF3BE-BF34-9BB0-08AE-CA173C700DFF}"/>
                </a:ext>
              </a:extLst>
            </p:cNvPr>
            <p:cNvSpPr txBox="1"/>
            <p:nvPr/>
          </p:nvSpPr>
          <p:spPr>
            <a:xfrm>
              <a:off x="1162717" y="3312900"/>
              <a:ext cx="18671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cumin Pro" panose="020B0504020202020204" pitchFamily="34" charset="0"/>
                </a:rPr>
                <a:t>Empty Lane</a:t>
              </a:r>
            </a:p>
          </p:txBody>
        </p: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ED806A9A-3FC0-0727-DC99-FD58C2E3AC15}"/>
              </a:ext>
            </a:extLst>
          </p:cNvPr>
          <p:cNvSpPr/>
          <p:nvPr/>
        </p:nvSpPr>
        <p:spPr>
          <a:xfrm>
            <a:off x="8169725" y="3514997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7DEAECD0-0B76-D441-D4DA-0E64CDB97EC9}"/>
              </a:ext>
            </a:extLst>
          </p:cNvPr>
          <p:cNvSpPr/>
          <p:nvPr/>
        </p:nvSpPr>
        <p:spPr>
          <a:xfrm>
            <a:off x="8169725" y="3837182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9DAC2495-FBB3-5BB3-24A9-504D8C6713C6}"/>
              </a:ext>
            </a:extLst>
          </p:cNvPr>
          <p:cNvSpPr/>
          <p:nvPr/>
        </p:nvSpPr>
        <p:spPr>
          <a:xfrm>
            <a:off x="8169725" y="4159367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E76DC8C-671D-F64F-E529-C7B21899F690}"/>
              </a:ext>
            </a:extLst>
          </p:cNvPr>
          <p:cNvGrpSpPr/>
          <p:nvPr/>
        </p:nvGrpSpPr>
        <p:grpSpPr>
          <a:xfrm>
            <a:off x="8078288" y="5332903"/>
            <a:ext cx="1828800" cy="228600"/>
            <a:chOff x="0" y="2514600"/>
            <a:chExt cx="1828800" cy="228600"/>
          </a:xfrm>
          <a:solidFill>
            <a:schemeClr val="bg1"/>
          </a:solidFill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91119EBA-38A4-4056-05DA-7E5C341756D3}"/>
                </a:ext>
              </a:extLst>
            </p:cNvPr>
            <p:cNvSpPr/>
            <p:nvPr/>
          </p:nvSpPr>
          <p:spPr>
            <a:xfrm>
              <a:off x="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4086A73E-C6EB-AD28-ABD2-0FC5AA143FA0}"/>
                </a:ext>
              </a:extLst>
            </p:cNvPr>
            <p:cNvSpPr/>
            <p:nvPr/>
          </p:nvSpPr>
          <p:spPr>
            <a:xfrm>
              <a:off x="2286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4DCCAC03-752B-ABDE-E267-C1DF2C332DFB}"/>
                </a:ext>
              </a:extLst>
            </p:cNvPr>
            <p:cNvSpPr/>
            <p:nvPr/>
          </p:nvSpPr>
          <p:spPr>
            <a:xfrm>
              <a:off x="4572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9BFB5583-FE0B-4F78-A9D6-F1AA21875FDF}"/>
                </a:ext>
              </a:extLst>
            </p:cNvPr>
            <p:cNvSpPr/>
            <p:nvPr/>
          </p:nvSpPr>
          <p:spPr>
            <a:xfrm>
              <a:off x="6858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D5692E8D-2EF5-EBC8-CA82-37EE40990FEE}"/>
                </a:ext>
              </a:extLst>
            </p:cNvPr>
            <p:cNvSpPr/>
            <p:nvPr/>
          </p:nvSpPr>
          <p:spPr>
            <a:xfrm>
              <a:off x="9144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F9F2CEC4-8199-C459-6B5A-6C6D2748F9F7}"/>
                </a:ext>
              </a:extLst>
            </p:cNvPr>
            <p:cNvSpPr/>
            <p:nvPr/>
          </p:nvSpPr>
          <p:spPr>
            <a:xfrm>
              <a:off x="11430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C2395C4F-677C-B5AE-64D0-241BDC0FDD38}"/>
                </a:ext>
              </a:extLst>
            </p:cNvPr>
            <p:cNvSpPr/>
            <p:nvPr/>
          </p:nvSpPr>
          <p:spPr>
            <a:xfrm>
              <a:off x="13716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1C88E8A7-6E1E-FB4B-135A-66E7E353D893}"/>
                </a:ext>
              </a:extLst>
            </p:cNvPr>
            <p:cNvSpPr/>
            <p:nvPr/>
          </p:nvSpPr>
          <p:spPr>
            <a:xfrm>
              <a:off x="16002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514C9467-D3D2-0096-B6DD-B6E785BAEA3D}"/>
              </a:ext>
            </a:extLst>
          </p:cNvPr>
          <p:cNvSpPr txBox="1"/>
          <p:nvPr/>
        </p:nvSpPr>
        <p:spPr>
          <a:xfrm>
            <a:off x="1003922" y="3383266"/>
            <a:ext cx="3254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cumin Pro" panose="020B0504020202020204" pitchFamily="34" charset="0"/>
              </a:rPr>
              <a:t>CYCLE 0</a:t>
            </a:r>
          </a:p>
        </p:txBody>
      </p:sp>
    </p:spTree>
    <p:extLst>
      <p:ext uri="{BB962C8B-B14F-4D97-AF65-F5344CB8AC3E}">
        <p14:creationId xmlns:p14="http://schemas.microsoft.com/office/powerpoint/2010/main" val="19860201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E67DDA-A1A0-A351-1448-E6D1701B0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506D2-695C-4D61-D952-44A5384EA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Single-Lane Scheduling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EFA6D1-92CE-B89F-ED31-FA79A5306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B5308-6B54-4E5B-8185-C4F567049C3B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BEF4A273-1A66-E288-78DE-416404C80AAC}"/>
              </a:ext>
            </a:extLst>
          </p:cNvPr>
          <p:cNvSpPr/>
          <p:nvPr/>
        </p:nvSpPr>
        <p:spPr>
          <a:xfrm>
            <a:off x="248194" y="1724297"/>
            <a:ext cx="10796452" cy="960120"/>
          </a:xfrm>
          <a:prstGeom prst="roundRect">
            <a:avLst/>
          </a:prstGeom>
          <a:solidFill>
            <a:schemeClr val="bg1">
              <a:alpha val="50196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061F037-D715-25A0-E559-4E15AF377C1C}"/>
              </a:ext>
            </a:extLst>
          </p:cNvPr>
          <p:cNvGrpSpPr/>
          <p:nvPr/>
        </p:nvGrpSpPr>
        <p:grpSpPr>
          <a:xfrm>
            <a:off x="8839200" y="1828800"/>
            <a:ext cx="1828800" cy="228600"/>
            <a:chOff x="0" y="2514600"/>
            <a:chExt cx="1828800" cy="228600"/>
          </a:xfrm>
          <a:solidFill>
            <a:schemeClr val="bg1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5FF5350-D6DF-C706-EA63-D2BCCAE48219}"/>
                </a:ext>
              </a:extLst>
            </p:cNvPr>
            <p:cNvSpPr/>
            <p:nvPr/>
          </p:nvSpPr>
          <p:spPr>
            <a:xfrm>
              <a:off x="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495C5E1-4DE1-8662-470F-B443C0DFAE50}"/>
                </a:ext>
              </a:extLst>
            </p:cNvPr>
            <p:cNvSpPr/>
            <p:nvPr/>
          </p:nvSpPr>
          <p:spPr>
            <a:xfrm>
              <a:off x="2286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5F749B5-A745-C567-D684-160C84BE42FD}"/>
                </a:ext>
              </a:extLst>
            </p:cNvPr>
            <p:cNvSpPr/>
            <p:nvPr/>
          </p:nvSpPr>
          <p:spPr>
            <a:xfrm>
              <a:off x="4572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82AE41D-07A8-7276-3841-040D90BF5399}"/>
                </a:ext>
              </a:extLst>
            </p:cNvPr>
            <p:cNvSpPr/>
            <p:nvPr/>
          </p:nvSpPr>
          <p:spPr>
            <a:xfrm>
              <a:off x="6858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562C73B-5F63-B3E0-127D-1D9811F51578}"/>
                </a:ext>
              </a:extLst>
            </p:cNvPr>
            <p:cNvSpPr/>
            <p:nvPr/>
          </p:nvSpPr>
          <p:spPr>
            <a:xfrm>
              <a:off x="9144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C71BC91-152F-0E94-FB03-0B58AD3FE454}"/>
                </a:ext>
              </a:extLst>
            </p:cNvPr>
            <p:cNvSpPr/>
            <p:nvPr/>
          </p:nvSpPr>
          <p:spPr>
            <a:xfrm>
              <a:off x="11430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2A1D570-51F0-418B-C048-F9CA81CCF026}"/>
                </a:ext>
              </a:extLst>
            </p:cNvPr>
            <p:cNvSpPr/>
            <p:nvPr/>
          </p:nvSpPr>
          <p:spPr>
            <a:xfrm>
              <a:off x="13716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621F5BA-9176-4946-C9D8-2CC168243DF7}"/>
                </a:ext>
              </a:extLst>
            </p:cNvPr>
            <p:cNvSpPr/>
            <p:nvPr/>
          </p:nvSpPr>
          <p:spPr>
            <a:xfrm>
              <a:off x="16002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AF7A5AF2-4D73-2FF8-9E99-6C5EDC0E36F7}"/>
              </a:ext>
            </a:extLst>
          </p:cNvPr>
          <p:cNvSpPr/>
          <p:nvPr/>
        </p:nvSpPr>
        <p:spPr>
          <a:xfrm>
            <a:off x="8839200" y="1828800"/>
            <a:ext cx="228600" cy="228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0F44A38-545B-9CC9-A00B-612529ED0BF3}"/>
              </a:ext>
            </a:extLst>
          </p:cNvPr>
          <p:cNvSpPr/>
          <p:nvPr/>
        </p:nvSpPr>
        <p:spPr>
          <a:xfrm>
            <a:off x="9067800" y="18288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B0CED91-E665-006B-4A49-55F85E050588}"/>
              </a:ext>
            </a:extLst>
          </p:cNvPr>
          <p:cNvSpPr/>
          <p:nvPr/>
        </p:nvSpPr>
        <p:spPr>
          <a:xfrm>
            <a:off x="9296400" y="18288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49E46C1-23E0-D1A8-9B65-25337B8C9A8D}"/>
              </a:ext>
            </a:extLst>
          </p:cNvPr>
          <p:cNvSpPr/>
          <p:nvPr/>
        </p:nvSpPr>
        <p:spPr>
          <a:xfrm>
            <a:off x="9525000" y="18288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9C9F1F2-F331-E445-BBCF-D37531276F2B}"/>
              </a:ext>
            </a:extLst>
          </p:cNvPr>
          <p:cNvSpPr/>
          <p:nvPr/>
        </p:nvSpPr>
        <p:spPr>
          <a:xfrm>
            <a:off x="10210800" y="18288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6BE2035-AEA5-E8AB-DE99-D4DDE1EC7BA1}"/>
              </a:ext>
            </a:extLst>
          </p:cNvPr>
          <p:cNvSpPr/>
          <p:nvPr/>
        </p:nvSpPr>
        <p:spPr>
          <a:xfrm>
            <a:off x="10439400" y="18288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5AC6A96-06A0-77DB-0D62-91D848D91168}"/>
              </a:ext>
            </a:extLst>
          </p:cNvPr>
          <p:cNvGrpSpPr/>
          <p:nvPr/>
        </p:nvGrpSpPr>
        <p:grpSpPr>
          <a:xfrm>
            <a:off x="3352800" y="1828800"/>
            <a:ext cx="1828800" cy="228600"/>
            <a:chOff x="0" y="2514600"/>
            <a:chExt cx="1828800" cy="228600"/>
          </a:xfrm>
          <a:solidFill>
            <a:schemeClr val="bg1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698A52F-5819-5A9F-C00C-7FE37852E5D4}"/>
                </a:ext>
              </a:extLst>
            </p:cNvPr>
            <p:cNvSpPr/>
            <p:nvPr/>
          </p:nvSpPr>
          <p:spPr>
            <a:xfrm>
              <a:off x="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66BFC3B-B32E-D461-FDBB-2393BF81A765}"/>
                </a:ext>
              </a:extLst>
            </p:cNvPr>
            <p:cNvSpPr/>
            <p:nvPr/>
          </p:nvSpPr>
          <p:spPr>
            <a:xfrm>
              <a:off x="2286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DC5A08F-D5C9-1C74-D84B-ADB5B464628D}"/>
                </a:ext>
              </a:extLst>
            </p:cNvPr>
            <p:cNvSpPr/>
            <p:nvPr/>
          </p:nvSpPr>
          <p:spPr>
            <a:xfrm>
              <a:off x="4572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58C431E-2CB5-156B-7D8B-3786C3DC8DEC}"/>
                </a:ext>
              </a:extLst>
            </p:cNvPr>
            <p:cNvSpPr/>
            <p:nvPr/>
          </p:nvSpPr>
          <p:spPr>
            <a:xfrm>
              <a:off x="6858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9EEA3A-A66C-7A4A-D6EC-62AC9B5AE177}"/>
                </a:ext>
              </a:extLst>
            </p:cNvPr>
            <p:cNvSpPr/>
            <p:nvPr/>
          </p:nvSpPr>
          <p:spPr>
            <a:xfrm>
              <a:off x="9144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F291C7A-2FCB-F60E-D95F-54B4746EC655}"/>
                </a:ext>
              </a:extLst>
            </p:cNvPr>
            <p:cNvSpPr/>
            <p:nvPr/>
          </p:nvSpPr>
          <p:spPr>
            <a:xfrm>
              <a:off x="11430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5DB66F5-A9A7-0207-C0A8-4B6F3849EF97}"/>
                </a:ext>
              </a:extLst>
            </p:cNvPr>
            <p:cNvSpPr/>
            <p:nvPr/>
          </p:nvSpPr>
          <p:spPr>
            <a:xfrm>
              <a:off x="13716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3C0F2E5-93D4-285C-C610-5DC4D50262C9}"/>
                </a:ext>
              </a:extLst>
            </p:cNvPr>
            <p:cNvSpPr/>
            <p:nvPr/>
          </p:nvSpPr>
          <p:spPr>
            <a:xfrm>
              <a:off x="16002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A6D147C-EBA0-EBDA-E5A0-63B58A5FBF56}"/>
              </a:ext>
            </a:extLst>
          </p:cNvPr>
          <p:cNvGrpSpPr/>
          <p:nvPr/>
        </p:nvGrpSpPr>
        <p:grpSpPr>
          <a:xfrm>
            <a:off x="6096002" y="1828800"/>
            <a:ext cx="1828800" cy="228600"/>
            <a:chOff x="0" y="2514600"/>
            <a:chExt cx="1828800" cy="228600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F67DC3C-238A-B810-1815-405277A23C99}"/>
                </a:ext>
              </a:extLst>
            </p:cNvPr>
            <p:cNvSpPr/>
            <p:nvPr/>
          </p:nvSpPr>
          <p:spPr>
            <a:xfrm>
              <a:off x="0" y="2514600"/>
              <a:ext cx="2286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125D49D-63CB-4351-296C-BD637AA8B1EE}"/>
                </a:ext>
              </a:extLst>
            </p:cNvPr>
            <p:cNvSpPr/>
            <p:nvPr/>
          </p:nvSpPr>
          <p:spPr>
            <a:xfrm>
              <a:off x="228600" y="2514600"/>
              <a:ext cx="2286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244998A-B893-B486-64F7-DEDDDBC74A11}"/>
                </a:ext>
              </a:extLst>
            </p:cNvPr>
            <p:cNvSpPr/>
            <p:nvPr/>
          </p:nvSpPr>
          <p:spPr>
            <a:xfrm>
              <a:off x="457200" y="2514600"/>
              <a:ext cx="2286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D2902CC-2699-28EE-D81D-CC000C11F69D}"/>
                </a:ext>
              </a:extLst>
            </p:cNvPr>
            <p:cNvSpPr/>
            <p:nvPr/>
          </p:nvSpPr>
          <p:spPr>
            <a:xfrm>
              <a:off x="685800" y="2514600"/>
              <a:ext cx="2286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18C8C3B-B0FF-A83A-03EA-72AEFE2EBA3D}"/>
                </a:ext>
              </a:extLst>
            </p:cNvPr>
            <p:cNvSpPr/>
            <p:nvPr/>
          </p:nvSpPr>
          <p:spPr>
            <a:xfrm>
              <a:off x="914400" y="2514600"/>
              <a:ext cx="2286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9C0976A-F2DE-A8C8-B93F-7F0CED1562F7}"/>
                </a:ext>
              </a:extLst>
            </p:cNvPr>
            <p:cNvSpPr/>
            <p:nvPr/>
          </p:nvSpPr>
          <p:spPr>
            <a:xfrm>
              <a:off x="1143000" y="2514600"/>
              <a:ext cx="2286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3B4FA0E-B950-E32B-9408-9B23D69D2C93}"/>
                </a:ext>
              </a:extLst>
            </p:cNvPr>
            <p:cNvSpPr/>
            <p:nvPr/>
          </p:nvSpPr>
          <p:spPr>
            <a:xfrm>
              <a:off x="1371600" y="2514600"/>
              <a:ext cx="2286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F8E4027-FDAB-A07C-F24B-A0C9B891C48A}"/>
                </a:ext>
              </a:extLst>
            </p:cNvPr>
            <p:cNvSpPr/>
            <p:nvPr/>
          </p:nvSpPr>
          <p:spPr>
            <a:xfrm>
              <a:off x="1600200" y="2514600"/>
              <a:ext cx="2286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67C0F3CF-AD7C-74B2-D3E5-83132E065C65}"/>
              </a:ext>
            </a:extLst>
          </p:cNvPr>
          <p:cNvSpPr txBox="1"/>
          <p:nvPr/>
        </p:nvSpPr>
        <p:spPr>
          <a:xfrm>
            <a:off x="711926" y="1992086"/>
            <a:ext cx="1848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cumin Pro" panose="020B0504020202020204" pitchFamily="34" charset="0"/>
              </a:rPr>
              <a:t>Warp Buffer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37972AA9-5EE7-1C39-8444-686E2855B8B3}"/>
              </a:ext>
            </a:extLst>
          </p:cNvPr>
          <p:cNvSpPr/>
          <p:nvPr/>
        </p:nvSpPr>
        <p:spPr>
          <a:xfrm>
            <a:off x="5492930" y="5031377"/>
            <a:ext cx="5551716" cy="960120"/>
          </a:xfrm>
          <a:prstGeom prst="roundRect">
            <a:avLst/>
          </a:prstGeom>
          <a:solidFill>
            <a:schemeClr val="bg1">
              <a:alpha val="50196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D9185C8-C4E8-32DE-324B-B3E2337D7591}"/>
              </a:ext>
            </a:extLst>
          </p:cNvPr>
          <p:cNvSpPr txBox="1"/>
          <p:nvPr/>
        </p:nvSpPr>
        <p:spPr>
          <a:xfrm>
            <a:off x="5619208" y="5311382"/>
            <a:ext cx="1848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cumin Pro" panose="020B0504020202020204" pitchFamily="34" charset="0"/>
              </a:rPr>
              <a:t>Result Buffer</a:t>
            </a:r>
            <a:endParaRPr lang="en-US" b="1" dirty="0">
              <a:latin typeface="Acumin Pro" panose="020B0504020202020204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4B5B5E2-9C1F-9086-2222-841EC1C3DE3B}"/>
              </a:ext>
            </a:extLst>
          </p:cNvPr>
          <p:cNvSpPr/>
          <p:nvPr/>
        </p:nvSpPr>
        <p:spPr>
          <a:xfrm>
            <a:off x="5492930" y="3383266"/>
            <a:ext cx="3082835" cy="1182203"/>
          </a:xfrm>
          <a:prstGeom prst="rect">
            <a:avLst/>
          </a:prstGeom>
          <a:solidFill>
            <a:srgbClr val="E2F0D9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D23100D-2285-A485-C671-7329700EB0A2}"/>
              </a:ext>
            </a:extLst>
          </p:cNvPr>
          <p:cNvSpPr txBox="1"/>
          <p:nvPr/>
        </p:nvSpPr>
        <p:spPr>
          <a:xfrm>
            <a:off x="5492930" y="3466535"/>
            <a:ext cx="1848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cumin Pro" panose="020B0504020202020204" pitchFamily="34" charset="0"/>
              </a:rPr>
              <a:t>Single-Lane Unified Pipeline</a:t>
            </a:r>
            <a:endParaRPr lang="en-US" b="1" dirty="0">
              <a:latin typeface="Acumin Pro" panose="020B05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091F495-9360-D813-D731-84186ADA03CB}"/>
              </a:ext>
            </a:extLst>
          </p:cNvPr>
          <p:cNvSpPr txBox="1"/>
          <p:nvPr/>
        </p:nvSpPr>
        <p:spPr>
          <a:xfrm>
            <a:off x="7034347" y="3448608"/>
            <a:ext cx="11353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cumin Pro" panose="020B0504020202020204" pitchFamily="34" charset="0"/>
              </a:rPr>
              <a:t>Stage 0</a:t>
            </a:r>
          </a:p>
          <a:p>
            <a:r>
              <a:rPr lang="en-US" sz="2000" dirty="0">
                <a:latin typeface="Acumin Pro" panose="020B0504020202020204" pitchFamily="34" charset="0"/>
              </a:rPr>
              <a:t>Stage 1</a:t>
            </a:r>
          </a:p>
          <a:p>
            <a:r>
              <a:rPr lang="en-US" sz="2000" dirty="0">
                <a:latin typeface="Acumin Pro" panose="020B0504020202020204" pitchFamily="34" charset="0"/>
              </a:rPr>
              <a:t>Stage 2</a:t>
            </a:r>
            <a:endParaRPr lang="en-US" dirty="0">
              <a:latin typeface="Acumin Pro" panose="020B0504020202020204" pitchFamily="34" charset="0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80F7A675-6CD9-187E-4422-2AFE26B69F14}"/>
              </a:ext>
            </a:extLst>
          </p:cNvPr>
          <p:cNvSpPr/>
          <p:nvPr/>
        </p:nvSpPr>
        <p:spPr>
          <a:xfrm>
            <a:off x="248194" y="4986714"/>
            <a:ext cx="2024747" cy="960120"/>
          </a:xfrm>
          <a:prstGeom prst="roundRect">
            <a:avLst/>
          </a:prstGeom>
          <a:solidFill>
            <a:schemeClr val="bg1">
              <a:alpha val="50196"/>
            </a:schemeClr>
          </a:solidFill>
          <a:ln>
            <a:prstDash val="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cumin Pro" panose="020B0504020202020204" pitchFamily="34" charset="0"/>
              </a:rPr>
              <a:t>SM Register File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757AA8E-9365-63DE-D3C8-10E66CFFD3AF}"/>
              </a:ext>
            </a:extLst>
          </p:cNvPr>
          <p:cNvSpPr txBox="1"/>
          <p:nvPr/>
        </p:nvSpPr>
        <p:spPr>
          <a:xfrm>
            <a:off x="5459186" y="5946834"/>
            <a:ext cx="349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[Saleh et al. 2019/0197761A1]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6A4FE04-BC95-D6A3-5EA9-48519E7AD5EC}"/>
              </a:ext>
            </a:extLst>
          </p:cNvPr>
          <p:cNvGrpSpPr/>
          <p:nvPr/>
        </p:nvGrpSpPr>
        <p:grpSpPr>
          <a:xfrm>
            <a:off x="6095998" y="1828800"/>
            <a:ext cx="1828800" cy="228600"/>
            <a:chOff x="0" y="2514600"/>
            <a:chExt cx="1828800" cy="2286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E6A2C0C-760F-4D9E-F0FF-E9559FFEB97D}"/>
                </a:ext>
              </a:extLst>
            </p:cNvPr>
            <p:cNvSpPr/>
            <p:nvPr/>
          </p:nvSpPr>
          <p:spPr>
            <a:xfrm>
              <a:off x="0" y="2514600"/>
              <a:ext cx="2286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C469D1D-8E57-752B-05EE-31091CAAE821}"/>
                </a:ext>
              </a:extLst>
            </p:cNvPr>
            <p:cNvSpPr/>
            <p:nvPr/>
          </p:nvSpPr>
          <p:spPr>
            <a:xfrm>
              <a:off x="228600" y="2514600"/>
              <a:ext cx="228600" cy="2286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02C9B7F-E80A-E263-36FE-A50768CACA4C}"/>
                </a:ext>
              </a:extLst>
            </p:cNvPr>
            <p:cNvSpPr/>
            <p:nvPr/>
          </p:nvSpPr>
          <p:spPr>
            <a:xfrm>
              <a:off x="457200" y="2514600"/>
              <a:ext cx="228600" cy="2286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4D436D3-A3E7-C0D6-738F-AE764641ACF2}"/>
                </a:ext>
              </a:extLst>
            </p:cNvPr>
            <p:cNvSpPr/>
            <p:nvPr/>
          </p:nvSpPr>
          <p:spPr>
            <a:xfrm>
              <a:off x="685800" y="2514600"/>
              <a:ext cx="2286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13CE1BD-9EC6-C98A-FB6B-FD25628DF874}"/>
                </a:ext>
              </a:extLst>
            </p:cNvPr>
            <p:cNvSpPr/>
            <p:nvPr/>
          </p:nvSpPr>
          <p:spPr>
            <a:xfrm>
              <a:off x="914400" y="2514600"/>
              <a:ext cx="2286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DAC9CCA-2E74-40EB-F535-617A12085CAD}"/>
                </a:ext>
              </a:extLst>
            </p:cNvPr>
            <p:cNvSpPr/>
            <p:nvPr/>
          </p:nvSpPr>
          <p:spPr>
            <a:xfrm>
              <a:off x="1143000" y="2514600"/>
              <a:ext cx="228600" cy="2286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F961E0D-2FEB-1BE6-B681-55B55740C50D}"/>
                </a:ext>
              </a:extLst>
            </p:cNvPr>
            <p:cNvSpPr/>
            <p:nvPr/>
          </p:nvSpPr>
          <p:spPr>
            <a:xfrm>
              <a:off x="1371600" y="2514600"/>
              <a:ext cx="2286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DF0A510-44A0-FCB4-A561-A3BD8C291CFC}"/>
                </a:ext>
              </a:extLst>
            </p:cNvPr>
            <p:cNvSpPr/>
            <p:nvPr/>
          </p:nvSpPr>
          <p:spPr>
            <a:xfrm>
              <a:off x="1600200" y="2514600"/>
              <a:ext cx="228600" cy="2286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4F15B84-54C2-883F-0AE7-13E0ABBF440B}"/>
              </a:ext>
            </a:extLst>
          </p:cNvPr>
          <p:cNvGrpSpPr/>
          <p:nvPr/>
        </p:nvGrpSpPr>
        <p:grpSpPr>
          <a:xfrm>
            <a:off x="3352796" y="1828800"/>
            <a:ext cx="1828800" cy="228600"/>
            <a:chOff x="0" y="2514600"/>
            <a:chExt cx="1828800" cy="228600"/>
          </a:xfrm>
          <a:solidFill>
            <a:schemeClr val="bg1"/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E22976E-8310-8320-EEFC-A7825227391C}"/>
                </a:ext>
              </a:extLst>
            </p:cNvPr>
            <p:cNvSpPr/>
            <p:nvPr/>
          </p:nvSpPr>
          <p:spPr>
            <a:xfrm>
              <a:off x="0" y="2514600"/>
              <a:ext cx="228600" cy="2286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99F0A26-68CD-6151-D2F8-E454B1D8CC17}"/>
                </a:ext>
              </a:extLst>
            </p:cNvPr>
            <p:cNvSpPr/>
            <p:nvPr/>
          </p:nvSpPr>
          <p:spPr>
            <a:xfrm>
              <a:off x="2286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9E64904-BD1A-8D01-9AF6-D3557E854F58}"/>
                </a:ext>
              </a:extLst>
            </p:cNvPr>
            <p:cNvSpPr/>
            <p:nvPr/>
          </p:nvSpPr>
          <p:spPr>
            <a:xfrm>
              <a:off x="4572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5F2A4FC-2B7B-6F77-A97F-6FC34C4CEAFE}"/>
                </a:ext>
              </a:extLst>
            </p:cNvPr>
            <p:cNvSpPr/>
            <p:nvPr/>
          </p:nvSpPr>
          <p:spPr>
            <a:xfrm>
              <a:off x="6858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56FD01B0-65C5-06CB-2216-D41022C5C2FF}"/>
                </a:ext>
              </a:extLst>
            </p:cNvPr>
            <p:cNvSpPr/>
            <p:nvPr/>
          </p:nvSpPr>
          <p:spPr>
            <a:xfrm>
              <a:off x="9144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9ED1C99E-258D-761F-A3D8-C78D666F0DAF}"/>
                </a:ext>
              </a:extLst>
            </p:cNvPr>
            <p:cNvSpPr/>
            <p:nvPr/>
          </p:nvSpPr>
          <p:spPr>
            <a:xfrm>
              <a:off x="11430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F486001-DBF0-DDC8-ADC0-6BD9EB088DA1}"/>
                </a:ext>
              </a:extLst>
            </p:cNvPr>
            <p:cNvSpPr/>
            <p:nvPr/>
          </p:nvSpPr>
          <p:spPr>
            <a:xfrm>
              <a:off x="1371600" y="2514600"/>
              <a:ext cx="228600" cy="2286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A22F5C2C-A15E-C388-E662-6412545E5028}"/>
                </a:ext>
              </a:extLst>
            </p:cNvPr>
            <p:cNvSpPr/>
            <p:nvPr/>
          </p:nvSpPr>
          <p:spPr>
            <a:xfrm>
              <a:off x="16002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6B6356DB-E685-5150-8AEA-8DFB16D804F5}"/>
              </a:ext>
            </a:extLst>
          </p:cNvPr>
          <p:cNvGrpSpPr/>
          <p:nvPr/>
        </p:nvGrpSpPr>
        <p:grpSpPr>
          <a:xfrm>
            <a:off x="9620117" y="381982"/>
            <a:ext cx="2095766" cy="369332"/>
            <a:chOff x="934117" y="3312900"/>
            <a:chExt cx="2095766" cy="369332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26B413F1-A19D-1B0E-4326-DD2BAAB7FB23}"/>
                </a:ext>
              </a:extLst>
            </p:cNvPr>
            <p:cNvSpPr/>
            <p:nvPr/>
          </p:nvSpPr>
          <p:spPr>
            <a:xfrm>
              <a:off x="934117" y="3383266"/>
              <a:ext cx="228600" cy="2286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0C3B6C70-9260-49F2-D961-7654EACA878A}"/>
                </a:ext>
              </a:extLst>
            </p:cNvPr>
            <p:cNvSpPr txBox="1"/>
            <p:nvPr/>
          </p:nvSpPr>
          <p:spPr>
            <a:xfrm>
              <a:off x="1162717" y="3312900"/>
              <a:ext cx="18671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cumin Pro" panose="020B0504020202020204" pitchFamily="34" charset="0"/>
                </a:rPr>
                <a:t>Triangle Node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86E0D8E-E3DE-E66D-37DC-BBB0239051B4}"/>
              </a:ext>
            </a:extLst>
          </p:cNvPr>
          <p:cNvGrpSpPr/>
          <p:nvPr/>
        </p:nvGrpSpPr>
        <p:grpSpPr>
          <a:xfrm>
            <a:off x="9620117" y="757513"/>
            <a:ext cx="2095766" cy="369332"/>
            <a:chOff x="934117" y="3312900"/>
            <a:chExt cx="2095766" cy="369332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3CE10C65-FDA8-5E40-7292-B0AC5D912E4D}"/>
                </a:ext>
              </a:extLst>
            </p:cNvPr>
            <p:cNvSpPr/>
            <p:nvPr/>
          </p:nvSpPr>
          <p:spPr>
            <a:xfrm>
              <a:off x="934117" y="3383266"/>
              <a:ext cx="228600" cy="2286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182ADC64-A850-94E2-8E9D-6595A59DB6C0}"/>
                </a:ext>
              </a:extLst>
            </p:cNvPr>
            <p:cNvSpPr txBox="1"/>
            <p:nvPr/>
          </p:nvSpPr>
          <p:spPr>
            <a:xfrm>
              <a:off x="1162717" y="3312900"/>
              <a:ext cx="18671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cumin Pro" panose="020B0504020202020204" pitchFamily="34" charset="0"/>
                </a:rPr>
                <a:t>Box Node</a:t>
              </a:r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7CFB9420-41B7-6190-E53C-BA6A32D7C2EF}"/>
              </a:ext>
            </a:extLst>
          </p:cNvPr>
          <p:cNvSpPr txBox="1"/>
          <p:nvPr/>
        </p:nvSpPr>
        <p:spPr>
          <a:xfrm>
            <a:off x="3352796" y="206633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Warp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127CC0C-3056-ECD8-F2F7-6E787D6012C9}"/>
              </a:ext>
            </a:extLst>
          </p:cNvPr>
          <p:cNvSpPr txBox="1"/>
          <p:nvPr/>
        </p:nvSpPr>
        <p:spPr>
          <a:xfrm>
            <a:off x="6095998" y="207125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Warp 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E713E53-D1F2-3BB2-1876-147EB451AB2F}"/>
              </a:ext>
            </a:extLst>
          </p:cNvPr>
          <p:cNvSpPr txBox="1"/>
          <p:nvPr/>
        </p:nvSpPr>
        <p:spPr>
          <a:xfrm>
            <a:off x="8839200" y="206633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Warp 0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43583C2-ED0A-4A21-82D6-EB4ABE591A2C}"/>
              </a:ext>
            </a:extLst>
          </p:cNvPr>
          <p:cNvGrpSpPr/>
          <p:nvPr/>
        </p:nvGrpSpPr>
        <p:grpSpPr>
          <a:xfrm>
            <a:off x="9620117" y="1126370"/>
            <a:ext cx="2095766" cy="369332"/>
            <a:chOff x="934117" y="3312900"/>
            <a:chExt cx="2095766" cy="369332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5FF60BD8-AC2D-F4B4-5FF2-81B29CF51B37}"/>
                </a:ext>
              </a:extLst>
            </p:cNvPr>
            <p:cNvSpPr/>
            <p:nvPr/>
          </p:nvSpPr>
          <p:spPr>
            <a:xfrm>
              <a:off x="934117" y="3383266"/>
              <a:ext cx="2286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D793324F-72B9-26A5-E3F5-37C30F4071DC}"/>
                </a:ext>
              </a:extLst>
            </p:cNvPr>
            <p:cNvSpPr txBox="1"/>
            <p:nvPr/>
          </p:nvSpPr>
          <p:spPr>
            <a:xfrm>
              <a:off x="1162717" y="3312900"/>
              <a:ext cx="18671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cumin Pro" panose="020B0504020202020204" pitchFamily="34" charset="0"/>
                </a:rPr>
                <a:t>Empty Lane</a:t>
              </a:r>
            </a:p>
          </p:txBody>
        </p: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32CE6B15-7B61-6562-A127-FCB17766A6CF}"/>
              </a:ext>
            </a:extLst>
          </p:cNvPr>
          <p:cNvSpPr/>
          <p:nvPr/>
        </p:nvSpPr>
        <p:spPr>
          <a:xfrm>
            <a:off x="8169725" y="3514997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60FB95F8-EB35-F65D-D706-5AB699C4D834}"/>
              </a:ext>
            </a:extLst>
          </p:cNvPr>
          <p:cNvSpPr/>
          <p:nvPr/>
        </p:nvSpPr>
        <p:spPr>
          <a:xfrm>
            <a:off x="8169725" y="3837182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5E60679D-0751-1AE6-FF86-CD6527109AEA}"/>
              </a:ext>
            </a:extLst>
          </p:cNvPr>
          <p:cNvSpPr/>
          <p:nvPr/>
        </p:nvSpPr>
        <p:spPr>
          <a:xfrm>
            <a:off x="8169725" y="4159367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D9B247C0-9AA1-2DBB-225C-AAEA8EB1B428}"/>
              </a:ext>
            </a:extLst>
          </p:cNvPr>
          <p:cNvGrpSpPr/>
          <p:nvPr/>
        </p:nvGrpSpPr>
        <p:grpSpPr>
          <a:xfrm>
            <a:off x="8078288" y="5332903"/>
            <a:ext cx="1828800" cy="228600"/>
            <a:chOff x="0" y="2514600"/>
            <a:chExt cx="1828800" cy="228600"/>
          </a:xfrm>
          <a:solidFill>
            <a:schemeClr val="bg1"/>
          </a:solidFill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D38BF0AF-C71E-2A0E-95B8-3276088134C9}"/>
                </a:ext>
              </a:extLst>
            </p:cNvPr>
            <p:cNvSpPr/>
            <p:nvPr/>
          </p:nvSpPr>
          <p:spPr>
            <a:xfrm>
              <a:off x="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1AE4FEFC-B223-D136-CAA6-DF7EB41430A4}"/>
                </a:ext>
              </a:extLst>
            </p:cNvPr>
            <p:cNvSpPr/>
            <p:nvPr/>
          </p:nvSpPr>
          <p:spPr>
            <a:xfrm>
              <a:off x="2286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7B7707B7-9E31-3C78-7A27-AEBF96AA4300}"/>
                </a:ext>
              </a:extLst>
            </p:cNvPr>
            <p:cNvSpPr/>
            <p:nvPr/>
          </p:nvSpPr>
          <p:spPr>
            <a:xfrm>
              <a:off x="4572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376BE27A-877D-B512-5D0D-86B879EE1380}"/>
                </a:ext>
              </a:extLst>
            </p:cNvPr>
            <p:cNvSpPr/>
            <p:nvPr/>
          </p:nvSpPr>
          <p:spPr>
            <a:xfrm>
              <a:off x="6858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126D0ABC-191F-B220-9CDC-9F66F5CE171C}"/>
                </a:ext>
              </a:extLst>
            </p:cNvPr>
            <p:cNvSpPr/>
            <p:nvPr/>
          </p:nvSpPr>
          <p:spPr>
            <a:xfrm>
              <a:off x="9144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569CCBE6-F4E5-3F5F-9117-1DBCE1E83191}"/>
                </a:ext>
              </a:extLst>
            </p:cNvPr>
            <p:cNvSpPr/>
            <p:nvPr/>
          </p:nvSpPr>
          <p:spPr>
            <a:xfrm>
              <a:off x="11430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20ADC57D-2978-9DA3-0DC9-26DCC167D3D8}"/>
                </a:ext>
              </a:extLst>
            </p:cNvPr>
            <p:cNvSpPr/>
            <p:nvPr/>
          </p:nvSpPr>
          <p:spPr>
            <a:xfrm>
              <a:off x="13716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16EB2753-7A5B-B9DB-DCE0-239EC3D17948}"/>
                </a:ext>
              </a:extLst>
            </p:cNvPr>
            <p:cNvSpPr/>
            <p:nvPr/>
          </p:nvSpPr>
          <p:spPr>
            <a:xfrm>
              <a:off x="16002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0063DB5A-9360-8AAB-9FF9-ABE58BCC34B1}"/>
              </a:ext>
            </a:extLst>
          </p:cNvPr>
          <p:cNvSpPr txBox="1"/>
          <p:nvPr/>
        </p:nvSpPr>
        <p:spPr>
          <a:xfrm>
            <a:off x="1003922" y="3383266"/>
            <a:ext cx="3254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cumin Pro" panose="020B0504020202020204" pitchFamily="34" charset="0"/>
              </a:rPr>
              <a:t>CYCLE 1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777A568-65EF-C611-7ED3-CBEE6E8F41F5}"/>
              </a:ext>
            </a:extLst>
          </p:cNvPr>
          <p:cNvSpPr/>
          <p:nvPr/>
        </p:nvSpPr>
        <p:spPr>
          <a:xfrm>
            <a:off x="9753600" y="1828800"/>
            <a:ext cx="22860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45461FC-1C13-8EC6-DA78-5180BA20D735}"/>
              </a:ext>
            </a:extLst>
          </p:cNvPr>
          <p:cNvSpPr/>
          <p:nvPr/>
        </p:nvSpPr>
        <p:spPr>
          <a:xfrm>
            <a:off x="9982200" y="1828800"/>
            <a:ext cx="228600" cy="228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37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278 L -0.14844 0.2444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2" y="1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006679-1178-7EE4-B61E-853ACC3AA6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4763A-874D-C324-F2B6-0178D404B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Single-Lane Scheduling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0677B1-4135-9929-F022-9531F61C1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B5308-6B54-4E5B-8185-C4F567049C3B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ECC1DB77-A9DE-8F18-8A51-6F751885B679}"/>
              </a:ext>
            </a:extLst>
          </p:cNvPr>
          <p:cNvSpPr/>
          <p:nvPr/>
        </p:nvSpPr>
        <p:spPr>
          <a:xfrm>
            <a:off x="248194" y="1724297"/>
            <a:ext cx="10796452" cy="960120"/>
          </a:xfrm>
          <a:prstGeom prst="roundRect">
            <a:avLst/>
          </a:prstGeom>
          <a:solidFill>
            <a:schemeClr val="bg1">
              <a:alpha val="50196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4AAA9B8-C8F8-ECD9-0170-CD821FE6D7A5}"/>
              </a:ext>
            </a:extLst>
          </p:cNvPr>
          <p:cNvGrpSpPr/>
          <p:nvPr/>
        </p:nvGrpSpPr>
        <p:grpSpPr>
          <a:xfrm>
            <a:off x="8839200" y="1828800"/>
            <a:ext cx="1828800" cy="228600"/>
            <a:chOff x="0" y="2514600"/>
            <a:chExt cx="1828800" cy="228600"/>
          </a:xfrm>
          <a:solidFill>
            <a:schemeClr val="bg1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A77252E-EB74-9634-A9F9-DD6BE3352D84}"/>
                </a:ext>
              </a:extLst>
            </p:cNvPr>
            <p:cNvSpPr/>
            <p:nvPr/>
          </p:nvSpPr>
          <p:spPr>
            <a:xfrm>
              <a:off x="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4F80B2B-372A-7377-4C54-5FE6B7B61133}"/>
                </a:ext>
              </a:extLst>
            </p:cNvPr>
            <p:cNvSpPr/>
            <p:nvPr/>
          </p:nvSpPr>
          <p:spPr>
            <a:xfrm>
              <a:off x="2286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3DE574-D2DC-5896-8CA3-3BB4862B174F}"/>
                </a:ext>
              </a:extLst>
            </p:cNvPr>
            <p:cNvSpPr/>
            <p:nvPr/>
          </p:nvSpPr>
          <p:spPr>
            <a:xfrm>
              <a:off x="4572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49ED83F-578E-A106-9810-6549770B4534}"/>
                </a:ext>
              </a:extLst>
            </p:cNvPr>
            <p:cNvSpPr/>
            <p:nvPr/>
          </p:nvSpPr>
          <p:spPr>
            <a:xfrm>
              <a:off x="6858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AAA55DB-3BFB-361B-0667-4EC3DAA7B079}"/>
                </a:ext>
              </a:extLst>
            </p:cNvPr>
            <p:cNvSpPr/>
            <p:nvPr/>
          </p:nvSpPr>
          <p:spPr>
            <a:xfrm>
              <a:off x="9144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827598-44E2-EFC2-F76F-06DA7576F559}"/>
                </a:ext>
              </a:extLst>
            </p:cNvPr>
            <p:cNvSpPr/>
            <p:nvPr/>
          </p:nvSpPr>
          <p:spPr>
            <a:xfrm>
              <a:off x="11430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F11DF36-9712-3968-505A-AEBD61CACAD2}"/>
                </a:ext>
              </a:extLst>
            </p:cNvPr>
            <p:cNvSpPr/>
            <p:nvPr/>
          </p:nvSpPr>
          <p:spPr>
            <a:xfrm>
              <a:off x="13716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A505C33-63BC-C2BB-5E09-D1366FC28B26}"/>
                </a:ext>
              </a:extLst>
            </p:cNvPr>
            <p:cNvSpPr/>
            <p:nvPr/>
          </p:nvSpPr>
          <p:spPr>
            <a:xfrm>
              <a:off x="16002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9682D148-4160-39E7-8483-CA5EF73AD395}"/>
              </a:ext>
            </a:extLst>
          </p:cNvPr>
          <p:cNvSpPr/>
          <p:nvPr/>
        </p:nvSpPr>
        <p:spPr>
          <a:xfrm>
            <a:off x="8839200" y="1828800"/>
            <a:ext cx="228600" cy="228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80F0524-3568-1EB2-5CD8-309832AB6AF2}"/>
              </a:ext>
            </a:extLst>
          </p:cNvPr>
          <p:cNvSpPr/>
          <p:nvPr/>
        </p:nvSpPr>
        <p:spPr>
          <a:xfrm>
            <a:off x="9067800" y="18288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4195352-201D-A582-F305-8C198CA94A26}"/>
              </a:ext>
            </a:extLst>
          </p:cNvPr>
          <p:cNvSpPr/>
          <p:nvPr/>
        </p:nvSpPr>
        <p:spPr>
          <a:xfrm>
            <a:off x="9296400" y="18288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38082BD-5F29-C0CE-AF52-2D053827B252}"/>
              </a:ext>
            </a:extLst>
          </p:cNvPr>
          <p:cNvSpPr/>
          <p:nvPr/>
        </p:nvSpPr>
        <p:spPr>
          <a:xfrm>
            <a:off x="9525000" y="18288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E5EDB94-1E3F-56C1-7826-E5B3CF3674C8}"/>
              </a:ext>
            </a:extLst>
          </p:cNvPr>
          <p:cNvSpPr/>
          <p:nvPr/>
        </p:nvSpPr>
        <p:spPr>
          <a:xfrm>
            <a:off x="10210800" y="18288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E683BB1-0B8F-FA01-C8FE-7ED7BFC51F18}"/>
              </a:ext>
            </a:extLst>
          </p:cNvPr>
          <p:cNvSpPr/>
          <p:nvPr/>
        </p:nvSpPr>
        <p:spPr>
          <a:xfrm>
            <a:off x="10439400" y="18288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23D68BD-6474-503F-14FB-64E2B13C5ECD}"/>
              </a:ext>
            </a:extLst>
          </p:cNvPr>
          <p:cNvGrpSpPr/>
          <p:nvPr/>
        </p:nvGrpSpPr>
        <p:grpSpPr>
          <a:xfrm>
            <a:off x="3352800" y="1828800"/>
            <a:ext cx="1828800" cy="228600"/>
            <a:chOff x="0" y="2514600"/>
            <a:chExt cx="1828800" cy="228600"/>
          </a:xfrm>
          <a:solidFill>
            <a:schemeClr val="bg1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9DE1D61-8BA9-4784-9936-5AF61B82EAC3}"/>
                </a:ext>
              </a:extLst>
            </p:cNvPr>
            <p:cNvSpPr/>
            <p:nvPr/>
          </p:nvSpPr>
          <p:spPr>
            <a:xfrm>
              <a:off x="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AD655AB-6B4A-2A62-7A7F-249017B5B0D9}"/>
                </a:ext>
              </a:extLst>
            </p:cNvPr>
            <p:cNvSpPr/>
            <p:nvPr/>
          </p:nvSpPr>
          <p:spPr>
            <a:xfrm>
              <a:off x="2286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818A45E-71C8-B024-F9B7-445C272B05A4}"/>
                </a:ext>
              </a:extLst>
            </p:cNvPr>
            <p:cNvSpPr/>
            <p:nvPr/>
          </p:nvSpPr>
          <p:spPr>
            <a:xfrm>
              <a:off x="4572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E43303B-A13F-45B6-D275-1ABC0104E287}"/>
                </a:ext>
              </a:extLst>
            </p:cNvPr>
            <p:cNvSpPr/>
            <p:nvPr/>
          </p:nvSpPr>
          <p:spPr>
            <a:xfrm>
              <a:off x="6858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BF0D82E-7F62-A6CF-BA19-27D4A77F2E68}"/>
                </a:ext>
              </a:extLst>
            </p:cNvPr>
            <p:cNvSpPr/>
            <p:nvPr/>
          </p:nvSpPr>
          <p:spPr>
            <a:xfrm>
              <a:off x="9144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FBD57D3-FA1F-D1BA-34BD-89D7DE5254A3}"/>
                </a:ext>
              </a:extLst>
            </p:cNvPr>
            <p:cNvSpPr/>
            <p:nvPr/>
          </p:nvSpPr>
          <p:spPr>
            <a:xfrm>
              <a:off x="11430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BD4F2B5-09CE-24CD-8F1D-6252049895FE}"/>
                </a:ext>
              </a:extLst>
            </p:cNvPr>
            <p:cNvSpPr/>
            <p:nvPr/>
          </p:nvSpPr>
          <p:spPr>
            <a:xfrm>
              <a:off x="13716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395ADA0-8E2E-A8C9-A9CC-211F043BC435}"/>
                </a:ext>
              </a:extLst>
            </p:cNvPr>
            <p:cNvSpPr/>
            <p:nvPr/>
          </p:nvSpPr>
          <p:spPr>
            <a:xfrm>
              <a:off x="16002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8B2BDA3-5D4B-D7C7-C136-1160F7377270}"/>
              </a:ext>
            </a:extLst>
          </p:cNvPr>
          <p:cNvGrpSpPr/>
          <p:nvPr/>
        </p:nvGrpSpPr>
        <p:grpSpPr>
          <a:xfrm>
            <a:off x="6096002" y="1828800"/>
            <a:ext cx="1828800" cy="228600"/>
            <a:chOff x="0" y="2514600"/>
            <a:chExt cx="1828800" cy="228600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2C2D3F5-C527-FCB6-87F4-AF79C209D481}"/>
                </a:ext>
              </a:extLst>
            </p:cNvPr>
            <p:cNvSpPr/>
            <p:nvPr/>
          </p:nvSpPr>
          <p:spPr>
            <a:xfrm>
              <a:off x="0" y="2514600"/>
              <a:ext cx="2286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33EBADC-0583-A1BE-2AD5-9056F63BCF8E}"/>
                </a:ext>
              </a:extLst>
            </p:cNvPr>
            <p:cNvSpPr/>
            <p:nvPr/>
          </p:nvSpPr>
          <p:spPr>
            <a:xfrm>
              <a:off x="228600" y="2514600"/>
              <a:ext cx="2286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2CC32A5-F1C1-00C5-79A4-6627A8012270}"/>
                </a:ext>
              </a:extLst>
            </p:cNvPr>
            <p:cNvSpPr/>
            <p:nvPr/>
          </p:nvSpPr>
          <p:spPr>
            <a:xfrm>
              <a:off x="457200" y="2514600"/>
              <a:ext cx="2286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1FE3421-1768-45E2-D651-83AE5EA093CF}"/>
                </a:ext>
              </a:extLst>
            </p:cNvPr>
            <p:cNvSpPr/>
            <p:nvPr/>
          </p:nvSpPr>
          <p:spPr>
            <a:xfrm>
              <a:off x="685800" y="2514600"/>
              <a:ext cx="2286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E914EC4-5162-8637-85A1-23E20395AE64}"/>
                </a:ext>
              </a:extLst>
            </p:cNvPr>
            <p:cNvSpPr/>
            <p:nvPr/>
          </p:nvSpPr>
          <p:spPr>
            <a:xfrm>
              <a:off x="914400" y="2514600"/>
              <a:ext cx="2286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EBF273D6-976A-FCD4-DAD4-2E5FF838D781}"/>
                </a:ext>
              </a:extLst>
            </p:cNvPr>
            <p:cNvSpPr/>
            <p:nvPr/>
          </p:nvSpPr>
          <p:spPr>
            <a:xfrm>
              <a:off x="1143000" y="2514600"/>
              <a:ext cx="2286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3AC14A0-A576-D6D7-D430-F3778D2F4F57}"/>
                </a:ext>
              </a:extLst>
            </p:cNvPr>
            <p:cNvSpPr/>
            <p:nvPr/>
          </p:nvSpPr>
          <p:spPr>
            <a:xfrm>
              <a:off x="1371600" y="2514600"/>
              <a:ext cx="2286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7EF3DB59-C3B9-90BF-9461-2E1E44C4D92F}"/>
                </a:ext>
              </a:extLst>
            </p:cNvPr>
            <p:cNvSpPr/>
            <p:nvPr/>
          </p:nvSpPr>
          <p:spPr>
            <a:xfrm>
              <a:off x="1600200" y="2514600"/>
              <a:ext cx="2286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7854B36A-3C9F-C3EC-0978-A82916CFF468}"/>
              </a:ext>
            </a:extLst>
          </p:cNvPr>
          <p:cNvSpPr txBox="1"/>
          <p:nvPr/>
        </p:nvSpPr>
        <p:spPr>
          <a:xfrm>
            <a:off x="711926" y="1992086"/>
            <a:ext cx="1848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cumin Pro" panose="020B0504020202020204" pitchFamily="34" charset="0"/>
              </a:rPr>
              <a:t>Warp Buffer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CF815FD3-BC54-3295-9297-3E15461ADA08}"/>
              </a:ext>
            </a:extLst>
          </p:cNvPr>
          <p:cNvSpPr/>
          <p:nvPr/>
        </p:nvSpPr>
        <p:spPr>
          <a:xfrm>
            <a:off x="5492930" y="5031377"/>
            <a:ext cx="5551716" cy="960120"/>
          </a:xfrm>
          <a:prstGeom prst="roundRect">
            <a:avLst/>
          </a:prstGeom>
          <a:solidFill>
            <a:schemeClr val="bg1">
              <a:alpha val="50196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3EF13D0-217B-28CD-895D-00805E4ACCF6}"/>
              </a:ext>
            </a:extLst>
          </p:cNvPr>
          <p:cNvSpPr txBox="1"/>
          <p:nvPr/>
        </p:nvSpPr>
        <p:spPr>
          <a:xfrm>
            <a:off x="5619208" y="5311382"/>
            <a:ext cx="1848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cumin Pro" panose="020B0504020202020204" pitchFamily="34" charset="0"/>
              </a:rPr>
              <a:t>Result Buffer</a:t>
            </a:r>
            <a:endParaRPr lang="en-US" b="1" dirty="0">
              <a:latin typeface="Acumin Pro" panose="020B0504020202020204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61FDEC2-825C-612E-7D93-A4D52C70A58A}"/>
              </a:ext>
            </a:extLst>
          </p:cNvPr>
          <p:cNvSpPr/>
          <p:nvPr/>
        </p:nvSpPr>
        <p:spPr>
          <a:xfrm>
            <a:off x="5492930" y="3383266"/>
            <a:ext cx="3082835" cy="1182203"/>
          </a:xfrm>
          <a:prstGeom prst="rect">
            <a:avLst/>
          </a:prstGeom>
          <a:solidFill>
            <a:srgbClr val="E2F0D9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927C5CF-116D-DD2F-C1B9-66C1EE72601D}"/>
              </a:ext>
            </a:extLst>
          </p:cNvPr>
          <p:cNvSpPr txBox="1"/>
          <p:nvPr/>
        </p:nvSpPr>
        <p:spPr>
          <a:xfrm>
            <a:off x="5492930" y="3466535"/>
            <a:ext cx="1848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cumin Pro" panose="020B0504020202020204" pitchFamily="34" charset="0"/>
              </a:rPr>
              <a:t>Single-Lane Unified Pipeline</a:t>
            </a:r>
            <a:endParaRPr lang="en-US" b="1" dirty="0">
              <a:latin typeface="Acumin Pro" panose="020B05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B8A2372-3BB3-815D-7CA9-A88D85EBBF87}"/>
              </a:ext>
            </a:extLst>
          </p:cNvPr>
          <p:cNvSpPr txBox="1"/>
          <p:nvPr/>
        </p:nvSpPr>
        <p:spPr>
          <a:xfrm>
            <a:off x="7034347" y="3448608"/>
            <a:ext cx="11353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cumin Pro" panose="020B0504020202020204" pitchFamily="34" charset="0"/>
              </a:rPr>
              <a:t>Stage 0</a:t>
            </a:r>
          </a:p>
          <a:p>
            <a:r>
              <a:rPr lang="en-US" sz="2000" dirty="0">
                <a:latin typeface="Acumin Pro" panose="020B0504020202020204" pitchFamily="34" charset="0"/>
              </a:rPr>
              <a:t>Stage 1</a:t>
            </a:r>
          </a:p>
          <a:p>
            <a:r>
              <a:rPr lang="en-US" sz="2000" dirty="0">
                <a:latin typeface="Acumin Pro" panose="020B0504020202020204" pitchFamily="34" charset="0"/>
              </a:rPr>
              <a:t>Stage 2</a:t>
            </a:r>
            <a:endParaRPr lang="en-US" dirty="0">
              <a:latin typeface="Acumin Pro" panose="020B0504020202020204" pitchFamily="34" charset="0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87E27ABE-3C68-8A5B-1324-9BD27366EAB1}"/>
              </a:ext>
            </a:extLst>
          </p:cNvPr>
          <p:cNvSpPr/>
          <p:nvPr/>
        </p:nvSpPr>
        <p:spPr>
          <a:xfrm>
            <a:off x="248194" y="4986714"/>
            <a:ext cx="2024747" cy="960120"/>
          </a:xfrm>
          <a:prstGeom prst="roundRect">
            <a:avLst/>
          </a:prstGeom>
          <a:solidFill>
            <a:schemeClr val="bg1">
              <a:alpha val="50196"/>
            </a:schemeClr>
          </a:solidFill>
          <a:ln>
            <a:prstDash val="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cumin Pro" panose="020B0504020202020204" pitchFamily="34" charset="0"/>
              </a:rPr>
              <a:t>SM Register File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F17956E-0782-E685-747B-98ED0C20ADE4}"/>
              </a:ext>
            </a:extLst>
          </p:cNvPr>
          <p:cNvSpPr txBox="1"/>
          <p:nvPr/>
        </p:nvSpPr>
        <p:spPr>
          <a:xfrm>
            <a:off x="5459186" y="5946834"/>
            <a:ext cx="349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[Saleh et al. 2019/0197761A1]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E6A625-65BA-0D4F-14E9-C8CAF0905A7C}"/>
              </a:ext>
            </a:extLst>
          </p:cNvPr>
          <p:cNvGrpSpPr/>
          <p:nvPr/>
        </p:nvGrpSpPr>
        <p:grpSpPr>
          <a:xfrm>
            <a:off x="6095998" y="1828800"/>
            <a:ext cx="1828800" cy="228600"/>
            <a:chOff x="0" y="2514600"/>
            <a:chExt cx="1828800" cy="2286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76B176F-8687-59F2-C164-109A4FD76E51}"/>
                </a:ext>
              </a:extLst>
            </p:cNvPr>
            <p:cNvSpPr/>
            <p:nvPr/>
          </p:nvSpPr>
          <p:spPr>
            <a:xfrm>
              <a:off x="0" y="2514600"/>
              <a:ext cx="2286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E6ACAB2-F2BC-E18A-57FD-98DF8CBDB639}"/>
                </a:ext>
              </a:extLst>
            </p:cNvPr>
            <p:cNvSpPr/>
            <p:nvPr/>
          </p:nvSpPr>
          <p:spPr>
            <a:xfrm>
              <a:off x="228600" y="2514600"/>
              <a:ext cx="228600" cy="2286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F484320-98AF-1670-700E-5BDD8E6A4E38}"/>
                </a:ext>
              </a:extLst>
            </p:cNvPr>
            <p:cNvSpPr/>
            <p:nvPr/>
          </p:nvSpPr>
          <p:spPr>
            <a:xfrm>
              <a:off x="457200" y="2514600"/>
              <a:ext cx="228600" cy="2286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EFDAEFE-FA29-51E0-13E3-2E6698B129CC}"/>
                </a:ext>
              </a:extLst>
            </p:cNvPr>
            <p:cNvSpPr/>
            <p:nvPr/>
          </p:nvSpPr>
          <p:spPr>
            <a:xfrm>
              <a:off x="685800" y="2514600"/>
              <a:ext cx="2286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E9D43C4-D81C-8597-4673-30F9D99CDACF}"/>
                </a:ext>
              </a:extLst>
            </p:cNvPr>
            <p:cNvSpPr/>
            <p:nvPr/>
          </p:nvSpPr>
          <p:spPr>
            <a:xfrm>
              <a:off x="914400" y="2514600"/>
              <a:ext cx="2286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7089BFC-8C26-A368-06CB-087DC828CF42}"/>
                </a:ext>
              </a:extLst>
            </p:cNvPr>
            <p:cNvSpPr/>
            <p:nvPr/>
          </p:nvSpPr>
          <p:spPr>
            <a:xfrm>
              <a:off x="1143000" y="2514600"/>
              <a:ext cx="228600" cy="2286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6A2BDC2-4ABF-3B5B-850B-AD2F2358685D}"/>
                </a:ext>
              </a:extLst>
            </p:cNvPr>
            <p:cNvSpPr/>
            <p:nvPr/>
          </p:nvSpPr>
          <p:spPr>
            <a:xfrm>
              <a:off x="1371600" y="2514600"/>
              <a:ext cx="2286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4282885-5F9E-1825-7FD0-F408C974461F}"/>
                </a:ext>
              </a:extLst>
            </p:cNvPr>
            <p:cNvSpPr/>
            <p:nvPr/>
          </p:nvSpPr>
          <p:spPr>
            <a:xfrm>
              <a:off x="1600200" y="2514600"/>
              <a:ext cx="228600" cy="2286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B8F1FC8-CEC4-82FA-40F9-896CC32871CA}"/>
              </a:ext>
            </a:extLst>
          </p:cNvPr>
          <p:cNvGrpSpPr/>
          <p:nvPr/>
        </p:nvGrpSpPr>
        <p:grpSpPr>
          <a:xfrm>
            <a:off x="3352796" y="1828800"/>
            <a:ext cx="1828800" cy="228600"/>
            <a:chOff x="0" y="2514600"/>
            <a:chExt cx="1828800" cy="228600"/>
          </a:xfrm>
          <a:solidFill>
            <a:schemeClr val="bg1"/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FC8D1BA-F01E-B6FF-EDB1-94DA0C586891}"/>
                </a:ext>
              </a:extLst>
            </p:cNvPr>
            <p:cNvSpPr/>
            <p:nvPr/>
          </p:nvSpPr>
          <p:spPr>
            <a:xfrm>
              <a:off x="0" y="2514600"/>
              <a:ext cx="228600" cy="2286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F3294F7-A7EF-50BC-1348-20CCFFA6DE6A}"/>
                </a:ext>
              </a:extLst>
            </p:cNvPr>
            <p:cNvSpPr/>
            <p:nvPr/>
          </p:nvSpPr>
          <p:spPr>
            <a:xfrm>
              <a:off x="2286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950D68F-047C-690D-4324-D88BABC0298B}"/>
                </a:ext>
              </a:extLst>
            </p:cNvPr>
            <p:cNvSpPr/>
            <p:nvPr/>
          </p:nvSpPr>
          <p:spPr>
            <a:xfrm>
              <a:off x="4572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BFB2E21-859C-4D75-00BE-EDCD57C058F6}"/>
                </a:ext>
              </a:extLst>
            </p:cNvPr>
            <p:cNvSpPr/>
            <p:nvPr/>
          </p:nvSpPr>
          <p:spPr>
            <a:xfrm>
              <a:off x="6858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9230212-0C98-69C7-4628-21E1BBBFE30C}"/>
                </a:ext>
              </a:extLst>
            </p:cNvPr>
            <p:cNvSpPr/>
            <p:nvPr/>
          </p:nvSpPr>
          <p:spPr>
            <a:xfrm>
              <a:off x="9144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5D0AE551-EC0B-522C-9A96-6AA4923B8D9D}"/>
                </a:ext>
              </a:extLst>
            </p:cNvPr>
            <p:cNvSpPr/>
            <p:nvPr/>
          </p:nvSpPr>
          <p:spPr>
            <a:xfrm>
              <a:off x="11430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55933A01-A322-1C9F-79C4-468417EDC14C}"/>
                </a:ext>
              </a:extLst>
            </p:cNvPr>
            <p:cNvSpPr/>
            <p:nvPr/>
          </p:nvSpPr>
          <p:spPr>
            <a:xfrm>
              <a:off x="1371600" y="2514600"/>
              <a:ext cx="228600" cy="2286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478824E8-CA8C-6977-ABA7-1145FCEB4BD1}"/>
                </a:ext>
              </a:extLst>
            </p:cNvPr>
            <p:cNvSpPr/>
            <p:nvPr/>
          </p:nvSpPr>
          <p:spPr>
            <a:xfrm>
              <a:off x="16002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54F3A90-6A58-CEBD-D4CD-781724D07076}"/>
              </a:ext>
            </a:extLst>
          </p:cNvPr>
          <p:cNvGrpSpPr/>
          <p:nvPr/>
        </p:nvGrpSpPr>
        <p:grpSpPr>
          <a:xfrm>
            <a:off x="9620117" y="381982"/>
            <a:ext cx="2095766" cy="369332"/>
            <a:chOff x="934117" y="3312900"/>
            <a:chExt cx="2095766" cy="369332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97EF46C0-B47C-ED12-587B-B91A5579AB5E}"/>
                </a:ext>
              </a:extLst>
            </p:cNvPr>
            <p:cNvSpPr/>
            <p:nvPr/>
          </p:nvSpPr>
          <p:spPr>
            <a:xfrm>
              <a:off x="934117" y="3383266"/>
              <a:ext cx="228600" cy="2286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647EFB8E-D19B-4119-68B0-4FE140F029CF}"/>
                </a:ext>
              </a:extLst>
            </p:cNvPr>
            <p:cNvSpPr txBox="1"/>
            <p:nvPr/>
          </p:nvSpPr>
          <p:spPr>
            <a:xfrm>
              <a:off x="1162717" y="3312900"/>
              <a:ext cx="18671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cumin Pro" panose="020B0504020202020204" pitchFamily="34" charset="0"/>
                </a:rPr>
                <a:t>Triangle Node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E6D55C7-F46C-8FA8-6AB8-5BC21F5EBC51}"/>
              </a:ext>
            </a:extLst>
          </p:cNvPr>
          <p:cNvGrpSpPr/>
          <p:nvPr/>
        </p:nvGrpSpPr>
        <p:grpSpPr>
          <a:xfrm>
            <a:off x="9620117" y="757513"/>
            <a:ext cx="2095766" cy="369332"/>
            <a:chOff x="934117" y="3312900"/>
            <a:chExt cx="2095766" cy="369332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9D92069E-DD21-3C39-2C8B-CBE8C864DF4A}"/>
                </a:ext>
              </a:extLst>
            </p:cNvPr>
            <p:cNvSpPr/>
            <p:nvPr/>
          </p:nvSpPr>
          <p:spPr>
            <a:xfrm>
              <a:off x="934117" y="3383266"/>
              <a:ext cx="228600" cy="2286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A5E2131F-3FD3-32C9-BE82-8FCF361084A2}"/>
                </a:ext>
              </a:extLst>
            </p:cNvPr>
            <p:cNvSpPr txBox="1"/>
            <p:nvPr/>
          </p:nvSpPr>
          <p:spPr>
            <a:xfrm>
              <a:off x="1162717" y="3312900"/>
              <a:ext cx="18671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cumin Pro" panose="020B0504020202020204" pitchFamily="34" charset="0"/>
                </a:rPr>
                <a:t>Box Node</a:t>
              </a:r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1635DAC8-1B80-3ED1-7C57-873EACBCF85C}"/>
              </a:ext>
            </a:extLst>
          </p:cNvPr>
          <p:cNvSpPr txBox="1"/>
          <p:nvPr/>
        </p:nvSpPr>
        <p:spPr>
          <a:xfrm>
            <a:off x="3352796" y="206633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Warp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9C176BF-B372-B420-DEFC-EC9FCA08607F}"/>
              </a:ext>
            </a:extLst>
          </p:cNvPr>
          <p:cNvSpPr txBox="1"/>
          <p:nvPr/>
        </p:nvSpPr>
        <p:spPr>
          <a:xfrm>
            <a:off x="6095998" y="207125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Warp 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6C2E0A8-9D9C-F34E-CAF0-CDC9302480E9}"/>
              </a:ext>
            </a:extLst>
          </p:cNvPr>
          <p:cNvSpPr txBox="1"/>
          <p:nvPr/>
        </p:nvSpPr>
        <p:spPr>
          <a:xfrm>
            <a:off x="8839200" y="206633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Warp 0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B39EF59B-ED65-83D6-011A-53AF04799411}"/>
              </a:ext>
            </a:extLst>
          </p:cNvPr>
          <p:cNvGrpSpPr/>
          <p:nvPr/>
        </p:nvGrpSpPr>
        <p:grpSpPr>
          <a:xfrm>
            <a:off x="9620117" y="1126370"/>
            <a:ext cx="2095766" cy="369332"/>
            <a:chOff x="934117" y="3312900"/>
            <a:chExt cx="2095766" cy="369332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FBCCA65A-2501-B524-16D3-6CEB970990C1}"/>
                </a:ext>
              </a:extLst>
            </p:cNvPr>
            <p:cNvSpPr/>
            <p:nvPr/>
          </p:nvSpPr>
          <p:spPr>
            <a:xfrm>
              <a:off x="934117" y="3383266"/>
              <a:ext cx="2286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57F453D0-AF88-43C9-9CEE-A5C7AF0FB698}"/>
                </a:ext>
              </a:extLst>
            </p:cNvPr>
            <p:cNvSpPr txBox="1"/>
            <p:nvPr/>
          </p:nvSpPr>
          <p:spPr>
            <a:xfrm>
              <a:off x="1162717" y="3312900"/>
              <a:ext cx="18671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cumin Pro" panose="020B0504020202020204" pitchFamily="34" charset="0"/>
                </a:rPr>
                <a:t>Empty Lane</a:t>
              </a:r>
            </a:p>
          </p:txBody>
        </p: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DEE2E061-13EE-52B0-B8FA-68962E503764}"/>
              </a:ext>
            </a:extLst>
          </p:cNvPr>
          <p:cNvSpPr/>
          <p:nvPr/>
        </p:nvSpPr>
        <p:spPr>
          <a:xfrm>
            <a:off x="8169725" y="3514997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33483EC5-A276-D8A1-156A-97FE68304DBF}"/>
              </a:ext>
            </a:extLst>
          </p:cNvPr>
          <p:cNvSpPr/>
          <p:nvPr/>
        </p:nvSpPr>
        <p:spPr>
          <a:xfrm>
            <a:off x="8169725" y="3837182"/>
            <a:ext cx="228600" cy="228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0C011812-2CC9-F8BD-4812-403D614FCB71}"/>
              </a:ext>
            </a:extLst>
          </p:cNvPr>
          <p:cNvSpPr/>
          <p:nvPr/>
        </p:nvSpPr>
        <p:spPr>
          <a:xfrm>
            <a:off x="8169725" y="4159367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4BD6B187-DA52-4EB5-C050-0A1AF0F6B4E5}"/>
              </a:ext>
            </a:extLst>
          </p:cNvPr>
          <p:cNvGrpSpPr/>
          <p:nvPr/>
        </p:nvGrpSpPr>
        <p:grpSpPr>
          <a:xfrm>
            <a:off x="8078288" y="5332903"/>
            <a:ext cx="1828800" cy="228600"/>
            <a:chOff x="0" y="2514600"/>
            <a:chExt cx="1828800" cy="228600"/>
          </a:xfrm>
          <a:solidFill>
            <a:schemeClr val="bg1"/>
          </a:solidFill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38216F01-FB34-1F5F-CCB3-E510E809A86D}"/>
                </a:ext>
              </a:extLst>
            </p:cNvPr>
            <p:cNvSpPr/>
            <p:nvPr/>
          </p:nvSpPr>
          <p:spPr>
            <a:xfrm>
              <a:off x="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913E3898-CC8A-9D49-19E4-8B7CFD195C77}"/>
                </a:ext>
              </a:extLst>
            </p:cNvPr>
            <p:cNvSpPr/>
            <p:nvPr/>
          </p:nvSpPr>
          <p:spPr>
            <a:xfrm>
              <a:off x="2286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C933BD6D-A8E6-FF48-D355-FFC3BCB1C1E3}"/>
                </a:ext>
              </a:extLst>
            </p:cNvPr>
            <p:cNvSpPr/>
            <p:nvPr/>
          </p:nvSpPr>
          <p:spPr>
            <a:xfrm>
              <a:off x="4572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61B50A45-2F14-AE43-5D24-F816C922F2F6}"/>
                </a:ext>
              </a:extLst>
            </p:cNvPr>
            <p:cNvSpPr/>
            <p:nvPr/>
          </p:nvSpPr>
          <p:spPr>
            <a:xfrm>
              <a:off x="6858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5C476988-5796-950E-3EF8-962FEC3C03DC}"/>
                </a:ext>
              </a:extLst>
            </p:cNvPr>
            <p:cNvSpPr/>
            <p:nvPr/>
          </p:nvSpPr>
          <p:spPr>
            <a:xfrm>
              <a:off x="9144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A9D2AA9E-C00D-64F7-E510-A66F7B83B029}"/>
                </a:ext>
              </a:extLst>
            </p:cNvPr>
            <p:cNvSpPr/>
            <p:nvPr/>
          </p:nvSpPr>
          <p:spPr>
            <a:xfrm>
              <a:off x="11430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873B6011-A5C2-4042-5E48-476669A634E3}"/>
                </a:ext>
              </a:extLst>
            </p:cNvPr>
            <p:cNvSpPr/>
            <p:nvPr/>
          </p:nvSpPr>
          <p:spPr>
            <a:xfrm>
              <a:off x="13716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4D599878-C955-DC51-6B25-9644F9604639}"/>
                </a:ext>
              </a:extLst>
            </p:cNvPr>
            <p:cNvSpPr/>
            <p:nvPr/>
          </p:nvSpPr>
          <p:spPr>
            <a:xfrm>
              <a:off x="16002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40BBE920-D79E-D005-B8A8-0B1097351394}"/>
              </a:ext>
            </a:extLst>
          </p:cNvPr>
          <p:cNvSpPr txBox="1"/>
          <p:nvPr/>
        </p:nvSpPr>
        <p:spPr>
          <a:xfrm>
            <a:off x="1003922" y="3383266"/>
            <a:ext cx="3254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cumin Pro" panose="020B0504020202020204" pitchFamily="34" charset="0"/>
              </a:rPr>
              <a:t>CYCLE 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B406232-B473-1732-77C0-DD8F3C11A7E4}"/>
              </a:ext>
            </a:extLst>
          </p:cNvPr>
          <p:cNvSpPr/>
          <p:nvPr/>
        </p:nvSpPr>
        <p:spPr>
          <a:xfrm>
            <a:off x="9753600" y="1828800"/>
            <a:ext cx="22860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A2819E9-4D02-12A1-F839-388309578237}"/>
              </a:ext>
            </a:extLst>
          </p:cNvPr>
          <p:cNvSpPr/>
          <p:nvPr/>
        </p:nvSpPr>
        <p:spPr>
          <a:xfrm>
            <a:off x="9982200" y="18288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71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-0.12969 0.2444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84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E51F9C-0F1B-EDB7-F874-CA2C9B530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0BF87-42FA-8BAB-2449-C5E4DB5FC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Single-Lane Scheduling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C5FE3C-0ED2-F780-686F-053F72AAD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B5308-6B54-4E5B-8185-C4F567049C3B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6F5C674E-33F0-363C-7193-2BFCEB9C872F}"/>
              </a:ext>
            </a:extLst>
          </p:cNvPr>
          <p:cNvSpPr/>
          <p:nvPr/>
        </p:nvSpPr>
        <p:spPr>
          <a:xfrm>
            <a:off x="248194" y="1724297"/>
            <a:ext cx="10796452" cy="960120"/>
          </a:xfrm>
          <a:prstGeom prst="roundRect">
            <a:avLst/>
          </a:prstGeom>
          <a:solidFill>
            <a:schemeClr val="bg1">
              <a:alpha val="50196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4BE1EEF-A60A-CFF3-786A-13959A25E6ED}"/>
              </a:ext>
            </a:extLst>
          </p:cNvPr>
          <p:cNvGrpSpPr/>
          <p:nvPr/>
        </p:nvGrpSpPr>
        <p:grpSpPr>
          <a:xfrm>
            <a:off x="8839200" y="1828800"/>
            <a:ext cx="1828800" cy="228600"/>
            <a:chOff x="0" y="2514600"/>
            <a:chExt cx="1828800" cy="228600"/>
          </a:xfrm>
          <a:solidFill>
            <a:schemeClr val="bg1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A203DE7-09EC-973A-A5D9-DBA35E061A86}"/>
                </a:ext>
              </a:extLst>
            </p:cNvPr>
            <p:cNvSpPr/>
            <p:nvPr/>
          </p:nvSpPr>
          <p:spPr>
            <a:xfrm>
              <a:off x="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259AD8F-0D58-7803-9EFE-BDB50196AF08}"/>
                </a:ext>
              </a:extLst>
            </p:cNvPr>
            <p:cNvSpPr/>
            <p:nvPr/>
          </p:nvSpPr>
          <p:spPr>
            <a:xfrm>
              <a:off x="2286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27FF71B-5705-193E-73D6-B909874F13CE}"/>
                </a:ext>
              </a:extLst>
            </p:cNvPr>
            <p:cNvSpPr/>
            <p:nvPr/>
          </p:nvSpPr>
          <p:spPr>
            <a:xfrm>
              <a:off x="4572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DF7ABF7-3B1A-B98E-051B-B8A62B204DC4}"/>
                </a:ext>
              </a:extLst>
            </p:cNvPr>
            <p:cNvSpPr/>
            <p:nvPr/>
          </p:nvSpPr>
          <p:spPr>
            <a:xfrm>
              <a:off x="6858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9300AA9-5356-A53A-9731-3BE662C7C6FE}"/>
                </a:ext>
              </a:extLst>
            </p:cNvPr>
            <p:cNvSpPr/>
            <p:nvPr/>
          </p:nvSpPr>
          <p:spPr>
            <a:xfrm>
              <a:off x="9144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967AFE5-460C-74A8-65A0-6CD44FB75B80}"/>
                </a:ext>
              </a:extLst>
            </p:cNvPr>
            <p:cNvSpPr/>
            <p:nvPr/>
          </p:nvSpPr>
          <p:spPr>
            <a:xfrm>
              <a:off x="11430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C00FDDD-4626-6A78-ED4A-77AC444233A2}"/>
                </a:ext>
              </a:extLst>
            </p:cNvPr>
            <p:cNvSpPr/>
            <p:nvPr/>
          </p:nvSpPr>
          <p:spPr>
            <a:xfrm>
              <a:off x="13716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D95CAB1-EF19-9CC3-BFC0-1F55745EC7AF}"/>
                </a:ext>
              </a:extLst>
            </p:cNvPr>
            <p:cNvSpPr/>
            <p:nvPr/>
          </p:nvSpPr>
          <p:spPr>
            <a:xfrm>
              <a:off x="16002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C238DE6F-3F8E-5F44-FDFB-28EE4E49D46D}"/>
              </a:ext>
            </a:extLst>
          </p:cNvPr>
          <p:cNvSpPr/>
          <p:nvPr/>
        </p:nvSpPr>
        <p:spPr>
          <a:xfrm>
            <a:off x="9067800" y="18288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A64E2AB-5CCD-819B-F869-9CC1A89742D9}"/>
              </a:ext>
            </a:extLst>
          </p:cNvPr>
          <p:cNvSpPr/>
          <p:nvPr/>
        </p:nvSpPr>
        <p:spPr>
          <a:xfrm>
            <a:off x="9296400" y="18288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1891EBF-BD21-3E67-C185-389EAD3D818D}"/>
              </a:ext>
            </a:extLst>
          </p:cNvPr>
          <p:cNvSpPr/>
          <p:nvPr/>
        </p:nvSpPr>
        <p:spPr>
          <a:xfrm>
            <a:off x="9525000" y="18288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228A9E1-F98D-D7F4-22EB-E5F2E82F586A}"/>
              </a:ext>
            </a:extLst>
          </p:cNvPr>
          <p:cNvSpPr/>
          <p:nvPr/>
        </p:nvSpPr>
        <p:spPr>
          <a:xfrm>
            <a:off x="10210800" y="18288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CEDEDB6-1DEF-4DB1-EEAD-610F840AE2E2}"/>
              </a:ext>
            </a:extLst>
          </p:cNvPr>
          <p:cNvSpPr/>
          <p:nvPr/>
        </p:nvSpPr>
        <p:spPr>
          <a:xfrm>
            <a:off x="10439400" y="18288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F4A13BA-7AB8-7F11-6B9E-241C571CE0C3}"/>
              </a:ext>
            </a:extLst>
          </p:cNvPr>
          <p:cNvGrpSpPr/>
          <p:nvPr/>
        </p:nvGrpSpPr>
        <p:grpSpPr>
          <a:xfrm>
            <a:off x="3352800" y="1828800"/>
            <a:ext cx="1828800" cy="228600"/>
            <a:chOff x="0" y="2514600"/>
            <a:chExt cx="1828800" cy="228600"/>
          </a:xfrm>
          <a:solidFill>
            <a:schemeClr val="bg1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1B73207-4EC7-1E9C-AD8C-BE5BCC4F5B2D}"/>
                </a:ext>
              </a:extLst>
            </p:cNvPr>
            <p:cNvSpPr/>
            <p:nvPr/>
          </p:nvSpPr>
          <p:spPr>
            <a:xfrm>
              <a:off x="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B2924EA-4F59-1BA2-FDC6-CB676C9420DB}"/>
                </a:ext>
              </a:extLst>
            </p:cNvPr>
            <p:cNvSpPr/>
            <p:nvPr/>
          </p:nvSpPr>
          <p:spPr>
            <a:xfrm>
              <a:off x="2286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65F63B4-7FCC-6B0B-8B5C-8E2CDE4282C9}"/>
                </a:ext>
              </a:extLst>
            </p:cNvPr>
            <p:cNvSpPr/>
            <p:nvPr/>
          </p:nvSpPr>
          <p:spPr>
            <a:xfrm>
              <a:off x="4572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1D1B147-B488-4E72-B0B3-E43F67851248}"/>
                </a:ext>
              </a:extLst>
            </p:cNvPr>
            <p:cNvSpPr/>
            <p:nvPr/>
          </p:nvSpPr>
          <p:spPr>
            <a:xfrm>
              <a:off x="6858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ADD21A4-93DB-1867-4781-DA9381A92EE1}"/>
                </a:ext>
              </a:extLst>
            </p:cNvPr>
            <p:cNvSpPr/>
            <p:nvPr/>
          </p:nvSpPr>
          <p:spPr>
            <a:xfrm>
              <a:off x="9144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8BCDC00-D64E-4ECF-7E7D-26681311E016}"/>
                </a:ext>
              </a:extLst>
            </p:cNvPr>
            <p:cNvSpPr/>
            <p:nvPr/>
          </p:nvSpPr>
          <p:spPr>
            <a:xfrm>
              <a:off x="11430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E32C424-E239-E8F3-5D49-513374A14106}"/>
                </a:ext>
              </a:extLst>
            </p:cNvPr>
            <p:cNvSpPr/>
            <p:nvPr/>
          </p:nvSpPr>
          <p:spPr>
            <a:xfrm>
              <a:off x="13716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180F733-DC4C-8EFD-6CDE-B3D37ACDA042}"/>
                </a:ext>
              </a:extLst>
            </p:cNvPr>
            <p:cNvSpPr/>
            <p:nvPr/>
          </p:nvSpPr>
          <p:spPr>
            <a:xfrm>
              <a:off x="16002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0B33C1C-B1F9-13B3-1640-A30336952D52}"/>
              </a:ext>
            </a:extLst>
          </p:cNvPr>
          <p:cNvGrpSpPr/>
          <p:nvPr/>
        </p:nvGrpSpPr>
        <p:grpSpPr>
          <a:xfrm>
            <a:off x="6096002" y="1828800"/>
            <a:ext cx="1828800" cy="228600"/>
            <a:chOff x="0" y="2514600"/>
            <a:chExt cx="1828800" cy="228600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094EE90-9A95-4EF5-5E87-313FF54BBDC7}"/>
                </a:ext>
              </a:extLst>
            </p:cNvPr>
            <p:cNvSpPr/>
            <p:nvPr/>
          </p:nvSpPr>
          <p:spPr>
            <a:xfrm>
              <a:off x="0" y="2514600"/>
              <a:ext cx="2286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CFC5775-2497-354D-48B3-0190A85A2DCD}"/>
                </a:ext>
              </a:extLst>
            </p:cNvPr>
            <p:cNvSpPr/>
            <p:nvPr/>
          </p:nvSpPr>
          <p:spPr>
            <a:xfrm>
              <a:off x="228600" y="2514600"/>
              <a:ext cx="2286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0B8FD80-E09E-1D64-AF7C-698EBAC4EBED}"/>
                </a:ext>
              </a:extLst>
            </p:cNvPr>
            <p:cNvSpPr/>
            <p:nvPr/>
          </p:nvSpPr>
          <p:spPr>
            <a:xfrm>
              <a:off x="457200" y="2514600"/>
              <a:ext cx="2286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B3F1ABB-2B53-CC3D-2E9A-6C3ACDFBD34A}"/>
                </a:ext>
              </a:extLst>
            </p:cNvPr>
            <p:cNvSpPr/>
            <p:nvPr/>
          </p:nvSpPr>
          <p:spPr>
            <a:xfrm>
              <a:off x="685800" y="2514600"/>
              <a:ext cx="2286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C4EF00C-B38A-46FA-7F1E-0AD8FA70DA91}"/>
                </a:ext>
              </a:extLst>
            </p:cNvPr>
            <p:cNvSpPr/>
            <p:nvPr/>
          </p:nvSpPr>
          <p:spPr>
            <a:xfrm>
              <a:off x="914400" y="2514600"/>
              <a:ext cx="2286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D15D10D-1546-B729-0837-E7370B44CAF2}"/>
                </a:ext>
              </a:extLst>
            </p:cNvPr>
            <p:cNvSpPr/>
            <p:nvPr/>
          </p:nvSpPr>
          <p:spPr>
            <a:xfrm>
              <a:off x="1143000" y="2514600"/>
              <a:ext cx="2286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E8778CD-37E0-7AD5-F3EF-98204CC0CD09}"/>
                </a:ext>
              </a:extLst>
            </p:cNvPr>
            <p:cNvSpPr/>
            <p:nvPr/>
          </p:nvSpPr>
          <p:spPr>
            <a:xfrm>
              <a:off x="1371600" y="2514600"/>
              <a:ext cx="2286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9739156-4231-D0D7-5158-D8F6291A85EF}"/>
                </a:ext>
              </a:extLst>
            </p:cNvPr>
            <p:cNvSpPr/>
            <p:nvPr/>
          </p:nvSpPr>
          <p:spPr>
            <a:xfrm>
              <a:off x="1600200" y="2514600"/>
              <a:ext cx="2286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A09630B5-6C4F-3AE8-4097-8E96226B19BA}"/>
              </a:ext>
            </a:extLst>
          </p:cNvPr>
          <p:cNvSpPr txBox="1"/>
          <p:nvPr/>
        </p:nvSpPr>
        <p:spPr>
          <a:xfrm>
            <a:off x="711926" y="1992086"/>
            <a:ext cx="1848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cumin Pro" panose="020B0504020202020204" pitchFamily="34" charset="0"/>
              </a:rPr>
              <a:t>Warp Buffer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A8AA61D5-9551-6AF2-3320-F4E30759A77C}"/>
              </a:ext>
            </a:extLst>
          </p:cNvPr>
          <p:cNvSpPr/>
          <p:nvPr/>
        </p:nvSpPr>
        <p:spPr>
          <a:xfrm>
            <a:off x="5492930" y="5031377"/>
            <a:ext cx="5551716" cy="960120"/>
          </a:xfrm>
          <a:prstGeom prst="roundRect">
            <a:avLst/>
          </a:prstGeom>
          <a:solidFill>
            <a:schemeClr val="bg1">
              <a:alpha val="50196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682E2E8-FB94-98C6-EA1A-499AA059FF8B}"/>
              </a:ext>
            </a:extLst>
          </p:cNvPr>
          <p:cNvSpPr txBox="1"/>
          <p:nvPr/>
        </p:nvSpPr>
        <p:spPr>
          <a:xfrm>
            <a:off x="5619208" y="5311382"/>
            <a:ext cx="1848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cumin Pro" panose="020B0504020202020204" pitchFamily="34" charset="0"/>
              </a:rPr>
              <a:t>Result Buffer</a:t>
            </a:r>
            <a:endParaRPr lang="en-US" b="1" dirty="0">
              <a:latin typeface="Acumin Pro" panose="020B0504020202020204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003AB6A-7F82-732A-6448-CC32576EF907}"/>
              </a:ext>
            </a:extLst>
          </p:cNvPr>
          <p:cNvSpPr/>
          <p:nvPr/>
        </p:nvSpPr>
        <p:spPr>
          <a:xfrm>
            <a:off x="5492930" y="3383266"/>
            <a:ext cx="3082835" cy="1182203"/>
          </a:xfrm>
          <a:prstGeom prst="rect">
            <a:avLst/>
          </a:prstGeom>
          <a:solidFill>
            <a:srgbClr val="E2F0D9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442D2D9-B620-E69A-DFD8-11361BD84A4C}"/>
              </a:ext>
            </a:extLst>
          </p:cNvPr>
          <p:cNvSpPr txBox="1"/>
          <p:nvPr/>
        </p:nvSpPr>
        <p:spPr>
          <a:xfrm>
            <a:off x="5492930" y="3466535"/>
            <a:ext cx="1848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cumin Pro" panose="020B0504020202020204" pitchFamily="34" charset="0"/>
              </a:rPr>
              <a:t>Single-Lane Unified Pipeline</a:t>
            </a:r>
            <a:endParaRPr lang="en-US" b="1" dirty="0">
              <a:latin typeface="Acumin Pro" panose="020B05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C3A5ECD-6940-F45B-40FE-487D351D3E70}"/>
              </a:ext>
            </a:extLst>
          </p:cNvPr>
          <p:cNvSpPr txBox="1"/>
          <p:nvPr/>
        </p:nvSpPr>
        <p:spPr>
          <a:xfrm>
            <a:off x="7034347" y="3448608"/>
            <a:ext cx="11353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cumin Pro" panose="020B0504020202020204" pitchFamily="34" charset="0"/>
              </a:rPr>
              <a:t>Stage 0</a:t>
            </a:r>
          </a:p>
          <a:p>
            <a:r>
              <a:rPr lang="en-US" sz="2000" dirty="0">
                <a:latin typeface="Acumin Pro" panose="020B0504020202020204" pitchFamily="34" charset="0"/>
              </a:rPr>
              <a:t>Stage 1</a:t>
            </a:r>
          </a:p>
          <a:p>
            <a:r>
              <a:rPr lang="en-US" sz="2000" dirty="0">
                <a:latin typeface="Acumin Pro" panose="020B0504020202020204" pitchFamily="34" charset="0"/>
              </a:rPr>
              <a:t>Stage 2</a:t>
            </a:r>
            <a:endParaRPr lang="en-US" dirty="0">
              <a:latin typeface="Acumin Pro" panose="020B0504020202020204" pitchFamily="34" charset="0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2FBFD21C-B73A-FBA3-2508-23111DB776EE}"/>
              </a:ext>
            </a:extLst>
          </p:cNvPr>
          <p:cNvSpPr/>
          <p:nvPr/>
        </p:nvSpPr>
        <p:spPr>
          <a:xfrm>
            <a:off x="248194" y="4986714"/>
            <a:ext cx="2024747" cy="960120"/>
          </a:xfrm>
          <a:prstGeom prst="roundRect">
            <a:avLst/>
          </a:prstGeom>
          <a:solidFill>
            <a:schemeClr val="bg1">
              <a:alpha val="50196"/>
            </a:schemeClr>
          </a:solidFill>
          <a:ln>
            <a:prstDash val="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cumin Pro" panose="020B0504020202020204" pitchFamily="34" charset="0"/>
              </a:rPr>
              <a:t>SM Register File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AB78A42-5C77-97D2-0AC9-B6DF387857B3}"/>
              </a:ext>
            </a:extLst>
          </p:cNvPr>
          <p:cNvSpPr txBox="1"/>
          <p:nvPr/>
        </p:nvSpPr>
        <p:spPr>
          <a:xfrm>
            <a:off x="5459186" y="5946834"/>
            <a:ext cx="349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[Saleh et al. 2019/0197761A1]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5E31512-1FB7-45B5-AA45-20F1DBD11A00}"/>
              </a:ext>
            </a:extLst>
          </p:cNvPr>
          <p:cNvGrpSpPr/>
          <p:nvPr/>
        </p:nvGrpSpPr>
        <p:grpSpPr>
          <a:xfrm>
            <a:off x="6095998" y="1828800"/>
            <a:ext cx="1828800" cy="228600"/>
            <a:chOff x="0" y="2514600"/>
            <a:chExt cx="1828800" cy="2286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80707E2-1771-3E0C-4831-AA84C60FAC1D}"/>
                </a:ext>
              </a:extLst>
            </p:cNvPr>
            <p:cNvSpPr/>
            <p:nvPr/>
          </p:nvSpPr>
          <p:spPr>
            <a:xfrm>
              <a:off x="0" y="2514600"/>
              <a:ext cx="2286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FDDAC58-CDAE-EEC5-BB7D-1EAF97FBD00B}"/>
                </a:ext>
              </a:extLst>
            </p:cNvPr>
            <p:cNvSpPr/>
            <p:nvPr/>
          </p:nvSpPr>
          <p:spPr>
            <a:xfrm>
              <a:off x="228600" y="2514600"/>
              <a:ext cx="228600" cy="2286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822B05F-533F-D04C-7FDC-3FBD71C51644}"/>
                </a:ext>
              </a:extLst>
            </p:cNvPr>
            <p:cNvSpPr/>
            <p:nvPr/>
          </p:nvSpPr>
          <p:spPr>
            <a:xfrm>
              <a:off x="457200" y="2514600"/>
              <a:ext cx="228600" cy="2286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B36C875-B459-724D-7C96-DC8CCBC9A3E9}"/>
                </a:ext>
              </a:extLst>
            </p:cNvPr>
            <p:cNvSpPr/>
            <p:nvPr/>
          </p:nvSpPr>
          <p:spPr>
            <a:xfrm>
              <a:off x="685800" y="2514600"/>
              <a:ext cx="2286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C4065C2-FA70-E5DD-B3FD-FF6837C58118}"/>
                </a:ext>
              </a:extLst>
            </p:cNvPr>
            <p:cNvSpPr/>
            <p:nvPr/>
          </p:nvSpPr>
          <p:spPr>
            <a:xfrm>
              <a:off x="914400" y="2514600"/>
              <a:ext cx="2286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63AEF78-D5CE-1B87-DB5C-6F533E834226}"/>
                </a:ext>
              </a:extLst>
            </p:cNvPr>
            <p:cNvSpPr/>
            <p:nvPr/>
          </p:nvSpPr>
          <p:spPr>
            <a:xfrm>
              <a:off x="1143000" y="2514600"/>
              <a:ext cx="228600" cy="2286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32300FF-BE7A-BFC5-3DBA-B156BF62118B}"/>
                </a:ext>
              </a:extLst>
            </p:cNvPr>
            <p:cNvSpPr/>
            <p:nvPr/>
          </p:nvSpPr>
          <p:spPr>
            <a:xfrm>
              <a:off x="1371600" y="2514600"/>
              <a:ext cx="2286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721DDA2-55A9-3039-FB48-4CFD962EBA99}"/>
                </a:ext>
              </a:extLst>
            </p:cNvPr>
            <p:cNvSpPr/>
            <p:nvPr/>
          </p:nvSpPr>
          <p:spPr>
            <a:xfrm>
              <a:off x="1600200" y="2514600"/>
              <a:ext cx="228600" cy="2286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85EB5E9-336F-1276-5B33-74FF34C7B725}"/>
              </a:ext>
            </a:extLst>
          </p:cNvPr>
          <p:cNvGrpSpPr/>
          <p:nvPr/>
        </p:nvGrpSpPr>
        <p:grpSpPr>
          <a:xfrm>
            <a:off x="3352796" y="1828800"/>
            <a:ext cx="1828800" cy="228600"/>
            <a:chOff x="0" y="2514600"/>
            <a:chExt cx="1828800" cy="228600"/>
          </a:xfrm>
          <a:solidFill>
            <a:schemeClr val="bg1"/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167C089-72FC-E6D4-DFEA-97EDA62B3D5A}"/>
                </a:ext>
              </a:extLst>
            </p:cNvPr>
            <p:cNvSpPr/>
            <p:nvPr/>
          </p:nvSpPr>
          <p:spPr>
            <a:xfrm>
              <a:off x="0" y="2514600"/>
              <a:ext cx="228600" cy="2286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322D7EC-82C3-60C3-9045-BD496C9696C1}"/>
                </a:ext>
              </a:extLst>
            </p:cNvPr>
            <p:cNvSpPr/>
            <p:nvPr/>
          </p:nvSpPr>
          <p:spPr>
            <a:xfrm>
              <a:off x="2286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0C47B01-3133-69B8-1277-92DCF187718C}"/>
                </a:ext>
              </a:extLst>
            </p:cNvPr>
            <p:cNvSpPr/>
            <p:nvPr/>
          </p:nvSpPr>
          <p:spPr>
            <a:xfrm>
              <a:off x="4572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57D7AA0-EA4E-6A67-9931-3A5D5AAB00B6}"/>
                </a:ext>
              </a:extLst>
            </p:cNvPr>
            <p:cNvSpPr/>
            <p:nvPr/>
          </p:nvSpPr>
          <p:spPr>
            <a:xfrm>
              <a:off x="6858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5062707-6A04-337E-8CD5-2F65C5AAEC13}"/>
                </a:ext>
              </a:extLst>
            </p:cNvPr>
            <p:cNvSpPr/>
            <p:nvPr/>
          </p:nvSpPr>
          <p:spPr>
            <a:xfrm>
              <a:off x="9144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08E4B4FC-F1FA-6BC3-7113-3022A9A4DF6C}"/>
                </a:ext>
              </a:extLst>
            </p:cNvPr>
            <p:cNvSpPr/>
            <p:nvPr/>
          </p:nvSpPr>
          <p:spPr>
            <a:xfrm>
              <a:off x="11430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A8981635-5B4A-19BB-4623-6BD0CEAFBAF6}"/>
                </a:ext>
              </a:extLst>
            </p:cNvPr>
            <p:cNvSpPr/>
            <p:nvPr/>
          </p:nvSpPr>
          <p:spPr>
            <a:xfrm>
              <a:off x="1371600" y="2514600"/>
              <a:ext cx="228600" cy="2286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A1714ECD-445D-2DF3-0B0F-6A116AC53C28}"/>
                </a:ext>
              </a:extLst>
            </p:cNvPr>
            <p:cNvSpPr/>
            <p:nvPr/>
          </p:nvSpPr>
          <p:spPr>
            <a:xfrm>
              <a:off x="16002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37E068E-0B67-4146-816B-5F503910BE54}"/>
              </a:ext>
            </a:extLst>
          </p:cNvPr>
          <p:cNvGrpSpPr/>
          <p:nvPr/>
        </p:nvGrpSpPr>
        <p:grpSpPr>
          <a:xfrm>
            <a:off x="9620117" y="381982"/>
            <a:ext cx="2095766" cy="369332"/>
            <a:chOff x="934117" y="3312900"/>
            <a:chExt cx="2095766" cy="369332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BFE34C3D-3243-7BE8-BBD0-1F8DCE3E84AD}"/>
                </a:ext>
              </a:extLst>
            </p:cNvPr>
            <p:cNvSpPr/>
            <p:nvPr/>
          </p:nvSpPr>
          <p:spPr>
            <a:xfrm>
              <a:off x="934117" y="3383266"/>
              <a:ext cx="228600" cy="2286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68AA828F-BB33-4ADE-FEFA-206F3CEAB8E1}"/>
                </a:ext>
              </a:extLst>
            </p:cNvPr>
            <p:cNvSpPr txBox="1"/>
            <p:nvPr/>
          </p:nvSpPr>
          <p:spPr>
            <a:xfrm>
              <a:off x="1162717" y="3312900"/>
              <a:ext cx="18671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cumin Pro" panose="020B0504020202020204" pitchFamily="34" charset="0"/>
                </a:rPr>
                <a:t>Triangle Node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47C0EF19-3BA9-FC55-B969-3DBC9C616B92}"/>
              </a:ext>
            </a:extLst>
          </p:cNvPr>
          <p:cNvGrpSpPr/>
          <p:nvPr/>
        </p:nvGrpSpPr>
        <p:grpSpPr>
          <a:xfrm>
            <a:off x="9620117" y="757513"/>
            <a:ext cx="2095766" cy="369332"/>
            <a:chOff x="934117" y="3312900"/>
            <a:chExt cx="2095766" cy="369332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ED76998-E201-E9B6-A1D2-9BE9A054B15A}"/>
                </a:ext>
              </a:extLst>
            </p:cNvPr>
            <p:cNvSpPr/>
            <p:nvPr/>
          </p:nvSpPr>
          <p:spPr>
            <a:xfrm>
              <a:off x="934117" y="3383266"/>
              <a:ext cx="228600" cy="2286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A1BB2C8F-9E0A-F660-C084-238116A9C9D6}"/>
                </a:ext>
              </a:extLst>
            </p:cNvPr>
            <p:cNvSpPr txBox="1"/>
            <p:nvPr/>
          </p:nvSpPr>
          <p:spPr>
            <a:xfrm>
              <a:off x="1162717" y="3312900"/>
              <a:ext cx="18671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cumin Pro" panose="020B0504020202020204" pitchFamily="34" charset="0"/>
                </a:rPr>
                <a:t>Box Node</a:t>
              </a:r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7B73F872-670C-A0EE-A69A-32DEEF4ADCB8}"/>
              </a:ext>
            </a:extLst>
          </p:cNvPr>
          <p:cNvSpPr txBox="1"/>
          <p:nvPr/>
        </p:nvSpPr>
        <p:spPr>
          <a:xfrm>
            <a:off x="3352796" y="206633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Warp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B3F2A79-0639-5B32-0EDB-86EF9CB86D74}"/>
              </a:ext>
            </a:extLst>
          </p:cNvPr>
          <p:cNvSpPr txBox="1"/>
          <p:nvPr/>
        </p:nvSpPr>
        <p:spPr>
          <a:xfrm>
            <a:off x="6095998" y="207125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Warp 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ADC1026-8121-C86D-BBA0-ADC7E6090B85}"/>
              </a:ext>
            </a:extLst>
          </p:cNvPr>
          <p:cNvSpPr txBox="1"/>
          <p:nvPr/>
        </p:nvSpPr>
        <p:spPr>
          <a:xfrm>
            <a:off x="8839200" y="206633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Warp 0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98C0A07A-3C4E-4640-5700-96DBABB3232D}"/>
              </a:ext>
            </a:extLst>
          </p:cNvPr>
          <p:cNvGrpSpPr/>
          <p:nvPr/>
        </p:nvGrpSpPr>
        <p:grpSpPr>
          <a:xfrm>
            <a:off x="9620117" y="1126370"/>
            <a:ext cx="2095766" cy="369332"/>
            <a:chOff x="934117" y="3312900"/>
            <a:chExt cx="2095766" cy="369332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B82F44D7-1607-F150-CBDD-242BE787BCDE}"/>
                </a:ext>
              </a:extLst>
            </p:cNvPr>
            <p:cNvSpPr/>
            <p:nvPr/>
          </p:nvSpPr>
          <p:spPr>
            <a:xfrm>
              <a:off x="934117" y="3383266"/>
              <a:ext cx="2286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48DC2008-A1E2-2A7A-FB04-C3127CBD1C33}"/>
                </a:ext>
              </a:extLst>
            </p:cNvPr>
            <p:cNvSpPr txBox="1"/>
            <p:nvPr/>
          </p:nvSpPr>
          <p:spPr>
            <a:xfrm>
              <a:off x="1162717" y="3312900"/>
              <a:ext cx="18671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cumin Pro" panose="020B0504020202020204" pitchFamily="34" charset="0"/>
                </a:rPr>
                <a:t>Empty Lane</a:t>
              </a:r>
            </a:p>
          </p:txBody>
        </p: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FD90E1C1-4C23-FD19-090A-CBCFD9A30DEB}"/>
              </a:ext>
            </a:extLst>
          </p:cNvPr>
          <p:cNvSpPr/>
          <p:nvPr/>
        </p:nvSpPr>
        <p:spPr>
          <a:xfrm>
            <a:off x="8169725" y="3514997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F5DAF05-0ED9-5784-1A0F-AA4090E97FCE}"/>
              </a:ext>
            </a:extLst>
          </p:cNvPr>
          <p:cNvSpPr/>
          <p:nvPr/>
        </p:nvSpPr>
        <p:spPr>
          <a:xfrm>
            <a:off x="8169725" y="3837182"/>
            <a:ext cx="22860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B0B17987-BFB1-2735-B04A-40052E3CD0DB}"/>
              </a:ext>
            </a:extLst>
          </p:cNvPr>
          <p:cNvSpPr/>
          <p:nvPr/>
        </p:nvSpPr>
        <p:spPr>
          <a:xfrm>
            <a:off x="8169725" y="4159367"/>
            <a:ext cx="228600" cy="228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168F027A-B8FA-F177-FEB8-2A5FCEC9ABF2}"/>
              </a:ext>
            </a:extLst>
          </p:cNvPr>
          <p:cNvGrpSpPr/>
          <p:nvPr/>
        </p:nvGrpSpPr>
        <p:grpSpPr>
          <a:xfrm>
            <a:off x="8078288" y="5332903"/>
            <a:ext cx="1828800" cy="228600"/>
            <a:chOff x="0" y="2514600"/>
            <a:chExt cx="1828800" cy="228600"/>
          </a:xfrm>
          <a:solidFill>
            <a:schemeClr val="bg1"/>
          </a:solidFill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A3E5131C-6501-6251-CC02-6E2B73AD65EB}"/>
                </a:ext>
              </a:extLst>
            </p:cNvPr>
            <p:cNvSpPr/>
            <p:nvPr/>
          </p:nvSpPr>
          <p:spPr>
            <a:xfrm>
              <a:off x="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257D07F9-32D3-AD24-D90B-70DDF18C6DA6}"/>
                </a:ext>
              </a:extLst>
            </p:cNvPr>
            <p:cNvSpPr/>
            <p:nvPr/>
          </p:nvSpPr>
          <p:spPr>
            <a:xfrm>
              <a:off x="2286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5574E698-F9A2-E468-6047-F4DA78A5DE0E}"/>
                </a:ext>
              </a:extLst>
            </p:cNvPr>
            <p:cNvSpPr/>
            <p:nvPr/>
          </p:nvSpPr>
          <p:spPr>
            <a:xfrm>
              <a:off x="4572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33768485-9E6F-C568-C86C-AE53F88C2314}"/>
                </a:ext>
              </a:extLst>
            </p:cNvPr>
            <p:cNvSpPr/>
            <p:nvPr/>
          </p:nvSpPr>
          <p:spPr>
            <a:xfrm>
              <a:off x="6858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6FDA3841-0119-7815-3D8D-EB3F12F97C64}"/>
                </a:ext>
              </a:extLst>
            </p:cNvPr>
            <p:cNvSpPr/>
            <p:nvPr/>
          </p:nvSpPr>
          <p:spPr>
            <a:xfrm>
              <a:off x="9144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E30120E6-94A4-8AE4-E2A6-D39559633C95}"/>
                </a:ext>
              </a:extLst>
            </p:cNvPr>
            <p:cNvSpPr/>
            <p:nvPr/>
          </p:nvSpPr>
          <p:spPr>
            <a:xfrm>
              <a:off x="11430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A5CF1328-1C18-FF9C-6EAA-F47A5FEBD263}"/>
                </a:ext>
              </a:extLst>
            </p:cNvPr>
            <p:cNvSpPr/>
            <p:nvPr/>
          </p:nvSpPr>
          <p:spPr>
            <a:xfrm>
              <a:off x="13716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A3325A00-7870-AB0A-B69A-964F7A4FB4CB}"/>
                </a:ext>
              </a:extLst>
            </p:cNvPr>
            <p:cNvSpPr/>
            <p:nvPr/>
          </p:nvSpPr>
          <p:spPr>
            <a:xfrm>
              <a:off x="16002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6AA2F58B-0823-A76F-F11E-737373E8552A}"/>
              </a:ext>
            </a:extLst>
          </p:cNvPr>
          <p:cNvSpPr txBox="1"/>
          <p:nvPr/>
        </p:nvSpPr>
        <p:spPr>
          <a:xfrm>
            <a:off x="1003922" y="3383266"/>
            <a:ext cx="3254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cumin Pro" panose="020B0504020202020204" pitchFamily="34" charset="0"/>
              </a:rPr>
              <a:t>CYCLE 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684F0FD-4D74-A119-78B7-4511BB838B95}"/>
              </a:ext>
            </a:extLst>
          </p:cNvPr>
          <p:cNvSpPr/>
          <p:nvPr/>
        </p:nvSpPr>
        <p:spPr>
          <a:xfrm>
            <a:off x="9753600" y="18288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894CC59-CEE2-4127-F8AD-776C0E9D9282}"/>
              </a:ext>
            </a:extLst>
          </p:cNvPr>
          <p:cNvSpPr/>
          <p:nvPr/>
        </p:nvSpPr>
        <p:spPr>
          <a:xfrm>
            <a:off x="9982200" y="18288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4B38466-F534-2E69-568F-816F049230B1}"/>
              </a:ext>
            </a:extLst>
          </p:cNvPr>
          <p:cNvSpPr/>
          <p:nvPr/>
        </p:nvSpPr>
        <p:spPr>
          <a:xfrm>
            <a:off x="8839200" y="1828800"/>
            <a:ext cx="228600" cy="228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17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-0.05468 0.2444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4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D9352A-D115-ED25-24FF-32457309C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ED93D-56FE-A0AC-6E42-ADE1ADF7E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Single-Lane Scheduling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8B0F47-C3CC-EE13-4E60-25134487D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B5308-6B54-4E5B-8185-C4F567049C3B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E93CE816-745E-16FE-B422-051BF1A442DC}"/>
              </a:ext>
            </a:extLst>
          </p:cNvPr>
          <p:cNvSpPr/>
          <p:nvPr/>
        </p:nvSpPr>
        <p:spPr>
          <a:xfrm>
            <a:off x="248194" y="1724297"/>
            <a:ext cx="10796452" cy="960120"/>
          </a:xfrm>
          <a:prstGeom prst="roundRect">
            <a:avLst/>
          </a:prstGeom>
          <a:solidFill>
            <a:schemeClr val="bg1">
              <a:alpha val="50196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E98B08A-9BE0-F4F1-5838-C39C3819EC55}"/>
              </a:ext>
            </a:extLst>
          </p:cNvPr>
          <p:cNvGrpSpPr/>
          <p:nvPr/>
        </p:nvGrpSpPr>
        <p:grpSpPr>
          <a:xfrm>
            <a:off x="3352800" y="1828800"/>
            <a:ext cx="1828800" cy="228600"/>
            <a:chOff x="0" y="2514600"/>
            <a:chExt cx="1828800" cy="228600"/>
          </a:xfrm>
          <a:solidFill>
            <a:schemeClr val="bg1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626A0DB-E7B9-97EB-2119-78ED9C45C504}"/>
                </a:ext>
              </a:extLst>
            </p:cNvPr>
            <p:cNvSpPr/>
            <p:nvPr/>
          </p:nvSpPr>
          <p:spPr>
            <a:xfrm>
              <a:off x="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4D12333-8B1D-FD55-4538-BFBBF1615079}"/>
                </a:ext>
              </a:extLst>
            </p:cNvPr>
            <p:cNvSpPr/>
            <p:nvPr/>
          </p:nvSpPr>
          <p:spPr>
            <a:xfrm>
              <a:off x="2286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876BC22-2D77-82A4-4B36-2BECAF9DBE3A}"/>
                </a:ext>
              </a:extLst>
            </p:cNvPr>
            <p:cNvSpPr/>
            <p:nvPr/>
          </p:nvSpPr>
          <p:spPr>
            <a:xfrm>
              <a:off x="4572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43068CE-1B31-2515-1A27-1BFFFC0D280C}"/>
                </a:ext>
              </a:extLst>
            </p:cNvPr>
            <p:cNvSpPr/>
            <p:nvPr/>
          </p:nvSpPr>
          <p:spPr>
            <a:xfrm>
              <a:off x="6858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F0008AA-D190-E7B3-A6A1-CDCB062ECEBE}"/>
                </a:ext>
              </a:extLst>
            </p:cNvPr>
            <p:cNvSpPr/>
            <p:nvPr/>
          </p:nvSpPr>
          <p:spPr>
            <a:xfrm>
              <a:off x="9144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E124324-F106-87D1-0876-5B322DEF1C8E}"/>
                </a:ext>
              </a:extLst>
            </p:cNvPr>
            <p:cNvSpPr/>
            <p:nvPr/>
          </p:nvSpPr>
          <p:spPr>
            <a:xfrm>
              <a:off x="11430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CB0801B-E538-3F0A-46A0-C31C762A647A}"/>
                </a:ext>
              </a:extLst>
            </p:cNvPr>
            <p:cNvSpPr/>
            <p:nvPr/>
          </p:nvSpPr>
          <p:spPr>
            <a:xfrm>
              <a:off x="13716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7A6F6B3-D091-6FDB-F9F6-DB14879B58D5}"/>
                </a:ext>
              </a:extLst>
            </p:cNvPr>
            <p:cNvSpPr/>
            <p:nvPr/>
          </p:nvSpPr>
          <p:spPr>
            <a:xfrm>
              <a:off x="16002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7B49E01-1B6C-C7F1-239F-1310143396C8}"/>
              </a:ext>
            </a:extLst>
          </p:cNvPr>
          <p:cNvGrpSpPr/>
          <p:nvPr/>
        </p:nvGrpSpPr>
        <p:grpSpPr>
          <a:xfrm>
            <a:off x="6096002" y="1828800"/>
            <a:ext cx="1828800" cy="228600"/>
            <a:chOff x="0" y="2514600"/>
            <a:chExt cx="1828800" cy="228600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A02A426-27F6-486B-CC82-B9F06D7E41BE}"/>
                </a:ext>
              </a:extLst>
            </p:cNvPr>
            <p:cNvSpPr/>
            <p:nvPr/>
          </p:nvSpPr>
          <p:spPr>
            <a:xfrm>
              <a:off x="0" y="2514600"/>
              <a:ext cx="2286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9A5048D-384E-B9D8-4A85-287E29B90ED8}"/>
                </a:ext>
              </a:extLst>
            </p:cNvPr>
            <p:cNvSpPr/>
            <p:nvPr/>
          </p:nvSpPr>
          <p:spPr>
            <a:xfrm>
              <a:off x="228600" y="2514600"/>
              <a:ext cx="2286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C5CF4EB-0DEB-2A6F-0B73-84365D767844}"/>
                </a:ext>
              </a:extLst>
            </p:cNvPr>
            <p:cNvSpPr/>
            <p:nvPr/>
          </p:nvSpPr>
          <p:spPr>
            <a:xfrm>
              <a:off x="457200" y="2514600"/>
              <a:ext cx="2286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FC30199-7EDE-4C2F-9333-5979C8865CE9}"/>
                </a:ext>
              </a:extLst>
            </p:cNvPr>
            <p:cNvSpPr/>
            <p:nvPr/>
          </p:nvSpPr>
          <p:spPr>
            <a:xfrm>
              <a:off x="685800" y="2514600"/>
              <a:ext cx="2286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0786E48-DC17-CA38-656B-00E852825428}"/>
                </a:ext>
              </a:extLst>
            </p:cNvPr>
            <p:cNvSpPr/>
            <p:nvPr/>
          </p:nvSpPr>
          <p:spPr>
            <a:xfrm>
              <a:off x="914400" y="2514600"/>
              <a:ext cx="2286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5E6FEF6-EFF4-4618-6447-BE344BBCD6EC}"/>
                </a:ext>
              </a:extLst>
            </p:cNvPr>
            <p:cNvSpPr/>
            <p:nvPr/>
          </p:nvSpPr>
          <p:spPr>
            <a:xfrm>
              <a:off x="1143000" y="2514600"/>
              <a:ext cx="2286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0803D0E-C0FD-EDC2-EE13-38E49D0EF46A}"/>
                </a:ext>
              </a:extLst>
            </p:cNvPr>
            <p:cNvSpPr/>
            <p:nvPr/>
          </p:nvSpPr>
          <p:spPr>
            <a:xfrm>
              <a:off x="1371600" y="2514600"/>
              <a:ext cx="2286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405002C-226D-F43A-FB59-D8146767EFE1}"/>
                </a:ext>
              </a:extLst>
            </p:cNvPr>
            <p:cNvSpPr/>
            <p:nvPr/>
          </p:nvSpPr>
          <p:spPr>
            <a:xfrm>
              <a:off x="1600200" y="2514600"/>
              <a:ext cx="2286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E08F1C74-6922-7085-E111-F366DD271DE2}"/>
              </a:ext>
            </a:extLst>
          </p:cNvPr>
          <p:cNvSpPr txBox="1"/>
          <p:nvPr/>
        </p:nvSpPr>
        <p:spPr>
          <a:xfrm>
            <a:off x="711926" y="1992086"/>
            <a:ext cx="1848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cumin Pro" panose="020B0504020202020204" pitchFamily="34" charset="0"/>
              </a:rPr>
              <a:t>Warp Buffer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075A1132-740D-91CD-E9F1-2885A17BABFE}"/>
              </a:ext>
            </a:extLst>
          </p:cNvPr>
          <p:cNvSpPr/>
          <p:nvPr/>
        </p:nvSpPr>
        <p:spPr>
          <a:xfrm>
            <a:off x="5492930" y="5031377"/>
            <a:ext cx="5551716" cy="960120"/>
          </a:xfrm>
          <a:prstGeom prst="roundRect">
            <a:avLst/>
          </a:prstGeom>
          <a:solidFill>
            <a:schemeClr val="bg1">
              <a:alpha val="50196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7175855-0F07-E6E2-01F2-DD9AB1D93E95}"/>
              </a:ext>
            </a:extLst>
          </p:cNvPr>
          <p:cNvSpPr txBox="1"/>
          <p:nvPr/>
        </p:nvSpPr>
        <p:spPr>
          <a:xfrm>
            <a:off x="5619208" y="5311382"/>
            <a:ext cx="1848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cumin Pro" panose="020B0504020202020204" pitchFamily="34" charset="0"/>
              </a:rPr>
              <a:t>Result Buffer</a:t>
            </a:r>
            <a:endParaRPr lang="en-US" b="1" dirty="0">
              <a:latin typeface="Acumin Pro" panose="020B0504020202020204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03C6EF8-5F4B-BCA3-D07C-223AC3502103}"/>
              </a:ext>
            </a:extLst>
          </p:cNvPr>
          <p:cNvSpPr/>
          <p:nvPr/>
        </p:nvSpPr>
        <p:spPr>
          <a:xfrm>
            <a:off x="5492930" y="3383266"/>
            <a:ext cx="3082835" cy="1182203"/>
          </a:xfrm>
          <a:prstGeom prst="rect">
            <a:avLst/>
          </a:prstGeom>
          <a:solidFill>
            <a:srgbClr val="E2F0D9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F8BE986-642E-EBE7-B647-C856A129FF81}"/>
              </a:ext>
            </a:extLst>
          </p:cNvPr>
          <p:cNvSpPr txBox="1"/>
          <p:nvPr/>
        </p:nvSpPr>
        <p:spPr>
          <a:xfrm>
            <a:off x="5492930" y="3466535"/>
            <a:ext cx="1848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cumin Pro" panose="020B0504020202020204" pitchFamily="34" charset="0"/>
              </a:rPr>
              <a:t>Single-Lane Unified Pipeline</a:t>
            </a:r>
            <a:endParaRPr lang="en-US" b="1" dirty="0">
              <a:latin typeface="Acumin Pro" panose="020B05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45A2DEB-3DFC-BEC4-F409-AC02DD44E311}"/>
              </a:ext>
            </a:extLst>
          </p:cNvPr>
          <p:cNvSpPr txBox="1"/>
          <p:nvPr/>
        </p:nvSpPr>
        <p:spPr>
          <a:xfrm>
            <a:off x="7034347" y="3448608"/>
            <a:ext cx="11353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cumin Pro" panose="020B0504020202020204" pitchFamily="34" charset="0"/>
              </a:rPr>
              <a:t>Stage 0</a:t>
            </a:r>
          </a:p>
          <a:p>
            <a:r>
              <a:rPr lang="en-US" sz="2000" dirty="0">
                <a:latin typeface="Acumin Pro" panose="020B0504020202020204" pitchFamily="34" charset="0"/>
              </a:rPr>
              <a:t>Stage 1</a:t>
            </a:r>
          </a:p>
          <a:p>
            <a:r>
              <a:rPr lang="en-US" sz="2000" dirty="0">
                <a:latin typeface="Acumin Pro" panose="020B0504020202020204" pitchFamily="34" charset="0"/>
              </a:rPr>
              <a:t>Stage 2</a:t>
            </a:r>
            <a:endParaRPr lang="en-US" dirty="0">
              <a:latin typeface="Acumin Pro" panose="020B0504020202020204" pitchFamily="34" charset="0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32B56452-06D0-CD41-12CF-137BEA4A6D2C}"/>
              </a:ext>
            </a:extLst>
          </p:cNvPr>
          <p:cNvSpPr/>
          <p:nvPr/>
        </p:nvSpPr>
        <p:spPr>
          <a:xfrm>
            <a:off x="248194" y="4986714"/>
            <a:ext cx="2024747" cy="960120"/>
          </a:xfrm>
          <a:prstGeom prst="roundRect">
            <a:avLst/>
          </a:prstGeom>
          <a:solidFill>
            <a:schemeClr val="bg1">
              <a:alpha val="50196"/>
            </a:schemeClr>
          </a:solidFill>
          <a:ln>
            <a:prstDash val="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cumin Pro" panose="020B0504020202020204" pitchFamily="34" charset="0"/>
              </a:rPr>
              <a:t>SM Register File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07D2474-BF2D-091A-5116-BF88235294F5}"/>
              </a:ext>
            </a:extLst>
          </p:cNvPr>
          <p:cNvSpPr txBox="1"/>
          <p:nvPr/>
        </p:nvSpPr>
        <p:spPr>
          <a:xfrm>
            <a:off x="5459186" y="5946834"/>
            <a:ext cx="349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[Saleh et al. 2019/0197761A1]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C704F87-2053-2D7D-6550-31D957BA1085}"/>
              </a:ext>
            </a:extLst>
          </p:cNvPr>
          <p:cNvGrpSpPr/>
          <p:nvPr/>
        </p:nvGrpSpPr>
        <p:grpSpPr>
          <a:xfrm>
            <a:off x="3352796" y="1828800"/>
            <a:ext cx="1828800" cy="228600"/>
            <a:chOff x="0" y="2514600"/>
            <a:chExt cx="1828800" cy="228600"/>
          </a:xfrm>
          <a:solidFill>
            <a:schemeClr val="bg1"/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F1AFE83-C102-EEB6-C5AB-2CA6AFF0E7C2}"/>
                </a:ext>
              </a:extLst>
            </p:cNvPr>
            <p:cNvSpPr/>
            <p:nvPr/>
          </p:nvSpPr>
          <p:spPr>
            <a:xfrm>
              <a:off x="0" y="2514600"/>
              <a:ext cx="228600" cy="2286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B47E1C3-43D2-7558-7CEB-0E03AFFA057E}"/>
                </a:ext>
              </a:extLst>
            </p:cNvPr>
            <p:cNvSpPr/>
            <p:nvPr/>
          </p:nvSpPr>
          <p:spPr>
            <a:xfrm>
              <a:off x="2286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8C9D3C8-3075-3772-BDF7-E08D2A117EFE}"/>
                </a:ext>
              </a:extLst>
            </p:cNvPr>
            <p:cNvSpPr/>
            <p:nvPr/>
          </p:nvSpPr>
          <p:spPr>
            <a:xfrm>
              <a:off x="4572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3485788-D673-F8AF-1B7A-CDE1B0F7C5A9}"/>
                </a:ext>
              </a:extLst>
            </p:cNvPr>
            <p:cNvSpPr/>
            <p:nvPr/>
          </p:nvSpPr>
          <p:spPr>
            <a:xfrm>
              <a:off x="6858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B99953B3-764B-E2A4-F99A-CBDC54D25FEA}"/>
                </a:ext>
              </a:extLst>
            </p:cNvPr>
            <p:cNvSpPr/>
            <p:nvPr/>
          </p:nvSpPr>
          <p:spPr>
            <a:xfrm>
              <a:off x="9144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45C034E-E146-07D8-EFE1-4207D611DD12}"/>
                </a:ext>
              </a:extLst>
            </p:cNvPr>
            <p:cNvSpPr/>
            <p:nvPr/>
          </p:nvSpPr>
          <p:spPr>
            <a:xfrm>
              <a:off x="11430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A5DBAC33-A7D0-E0F5-765D-CDA8C4E01251}"/>
                </a:ext>
              </a:extLst>
            </p:cNvPr>
            <p:cNvSpPr/>
            <p:nvPr/>
          </p:nvSpPr>
          <p:spPr>
            <a:xfrm>
              <a:off x="1371600" y="2514600"/>
              <a:ext cx="228600" cy="2286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06B49AA5-045B-8482-7B51-73DD6D68FE90}"/>
                </a:ext>
              </a:extLst>
            </p:cNvPr>
            <p:cNvSpPr/>
            <p:nvPr/>
          </p:nvSpPr>
          <p:spPr>
            <a:xfrm>
              <a:off x="16002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E84B4D8-3CC0-74C0-6574-7EFD23D09C56}"/>
              </a:ext>
            </a:extLst>
          </p:cNvPr>
          <p:cNvGrpSpPr/>
          <p:nvPr/>
        </p:nvGrpSpPr>
        <p:grpSpPr>
          <a:xfrm>
            <a:off x="9620117" y="381982"/>
            <a:ext cx="2095766" cy="369332"/>
            <a:chOff x="934117" y="3312900"/>
            <a:chExt cx="2095766" cy="369332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42C7E4DC-5345-05BA-53C7-E7C19B1DD844}"/>
                </a:ext>
              </a:extLst>
            </p:cNvPr>
            <p:cNvSpPr/>
            <p:nvPr/>
          </p:nvSpPr>
          <p:spPr>
            <a:xfrm>
              <a:off x="934117" y="3383266"/>
              <a:ext cx="228600" cy="2286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2C97FC17-EDA6-3F05-16A2-4605705875A5}"/>
                </a:ext>
              </a:extLst>
            </p:cNvPr>
            <p:cNvSpPr txBox="1"/>
            <p:nvPr/>
          </p:nvSpPr>
          <p:spPr>
            <a:xfrm>
              <a:off x="1162717" y="3312900"/>
              <a:ext cx="18671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cumin Pro" panose="020B0504020202020204" pitchFamily="34" charset="0"/>
                </a:rPr>
                <a:t>Triangle Node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3855B9AE-CCBF-6AA1-903A-2F1D76D8A297}"/>
              </a:ext>
            </a:extLst>
          </p:cNvPr>
          <p:cNvGrpSpPr/>
          <p:nvPr/>
        </p:nvGrpSpPr>
        <p:grpSpPr>
          <a:xfrm>
            <a:off x="9620117" y="757513"/>
            <a:ext cx="2095766" cy="369332"/>
            <a:chOff x="934117" y="3312900"/>
            <a:chExt cx="2095766" cy="369332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4E533BA-9F61-C893-DAF1-386CD26529C9}"/>
                </a:ext>
              </a:extLst>
            </p:cNvPr>
            <p:cNvSpPr/>
            <p:nvPr/>
          </p:nvSpPr>
          <p:spPr>
            <a:xfrm>
              <a:off x="934117" y="3383266"/>
              <a:ext cx="228600" cy="2286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4D201257-9DC5-7EBB-B584-1211D166BD56}"/>
                </a:ext>
              </a:extLst>
            </p:cNvPr>
            <p:cNvSpPr txBox="1"/>
            <p:nvPr/>
          </p:nvSpPr>
          <p:spPr>
            <a:xfrm>
              <a:off x="1162717" y="3312900"/>
              <a:ext cx="18671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cumin Pro" panose="020B0504020202020204" pitchFamily="34" charset="0"/>
                </a:rPr>
                <a:t>Box Node</a:t>
              </a:r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FA7E085C-BEBA-9F1E-ADE7-1C5BEB608B51}"/>
              </a:ext>
            </a:extLst>
          </p:cNvPr>
          <p:cNvSpPr txBox="1"/>
          <p:nvPr/>
        </p:nvSpPr>
        <p:spPr>
          <a:xfrm>
            <a:off x="3352796" y="206633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Warp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794FA09-96CC-AE0A-8B27-9A874A5C7C78}"/>
              </a:ext>
            </a:extLst>
          </p:cNvPr>
          <p:cNvSpPr txBox="1"/>
          <p:nvPr/>
        </p:nvSpPr>
        <p:spPr>
          <a:xfrm>
            <a:off x="6095998" y="207125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Warp 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01C7D98-182D-F30B-C2DB-1D2FCBB7E2E6}"/>
              </a:ext>
            </a:extLst>
          </p:cNvPr>
          <p:cNvSpPr txBox="1"/>
          <p:nvPr/>
        </p:nvSpPr>
        <p:spPr>
          <a:xfrm>
            <a:off x="8078288" y="556150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Warp 0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2073266A-54CD-718E-511A-96A9429733A7}"/>
              </a:ext>
            </a:extLst>
          </p:cNvPr>
          <p:cNvGrpSpPr/>
          <p:nvPr/>
        </p:nvGrpSpPr>
        <p:grpSpPr>
          <a:xfrm>
            <a:off x="9620117" y="1126370"/>
            <a:ext cx="2095766" cy="369332"/>
            <a:chOff x="934117" y="3312900"/>
            <a:chExt cx="2095766" cy="369332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83DB1865-061E-E16A-73E7-53A6B57F237B}"/>
                </a:ext>
              </a:extLst>
            </p:cNvPr>
            <p:cNvSpPr/>
            <p:nvPr/>
          </p:nvSpPr>
          <p:spPr>
            <a:xfrm>
              <a:off x="934117" y="3383266"/>
              <a:ext cx="2286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0BC35F8F-B09B-7B5D-DCD6-B2F9F7C2CAE7}"/>
                </a:ext>
              </a:extLst>
            </p:cNvPr>
            <p:cNvSpPr txBox="1"/>
            <p:nvPr/>
          </p:nvSpPr>
          <p:spPr>
            <a:xfrm>
              <a:off x="1162717" y="3312900"/>
              <a:ext cx="18671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cumin Pro" panose="020B0504020202020204" pitchFamily="34" charset="0"/>
                </a:rPr>
                <a:t>Empty Lane</a:t>
              </a:r>
            </a:p>
          </p:txBody>
        </p: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48F3CDAC-760E-75B4-293F-DC730042FBA5}"/>
              </a:ext>
            </a:extLst>
          </p:cNvPr>
          <p:cNvSpPr/>
          <p:nvPr/>
        </p:nvSpPr>
        <p:spPr>
          <a:xfrm>
            <a:off x="8169725" y="3514997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96A8B070-2253-882C-4C5A-E2AB0F19061D}"/>
              </a:ext>
            </a:extLst>
          </p:cNvPr>
          <p:cNvSpPr/>
          <p:nvPr/>
        </p:nvSpPr>
        <p:spPr>
          <a:xfrm>
            <a:off x="8169725" y="3837182"/>
            <a:ext cx="228600" cy="228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3B87ECBD-BCCD-05A9-442E-2216381E5663}"/>
              </a:ext>
            </a:extLst>
          </p:cNvPr>
          <p:cNvSpPr/>
          <p:nvPr/>
        </p:nvSpPr>
        <p:spPr>
          <a:xfrm>
            <a:off x="8169725" y="4159367"/>
            <a:ext cx="22860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FADFA944-4F37-E8AF-AC74-33AE3F043D9C}"/>
              </a:ext>
            </a:extLst>
          </p:cNvPr>
          <p:cNvGrpSpPr/>
          <p:nvPr/>
        </p:nvGrpSpPr>
        <p:grpSpPr>
          <a:xfrm>
            <a:off x="8078288" y="5332903"/>
            <a:ext cx="1828800" cy="228600"/>
            <a:chOff x="0" y="2514600"/>
            <a:chExt cx="1828800" cy="228600"/>
          </a:xfrm>
          <a:solidFill>
            <a:schemeClr val="bg1"/>
          </a:solidFill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73FA64FF-A5BE-5B54-7878-1F9D5C71A456}"/>
                </a:ext>
              </a:extLst>
            </p:cNvPr>
            <p:cNvSpPr/>
            <p:nvPr/>
          </p:nvSpPr>
          <p:spPr>
            <a:xfrm>
              <a:off x="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D38AF39D-93D1-F4F7-85A7-B24AE2B536A6}"/>
                </a:ext>
              </a:extLst>
            </p:cNvPr>
            <p:cNvSpPr/>
            <p:nvPr/>
          </p:nvSpPr>
          <p:spPr>
            <a:xfrm>
              <a:off x="2286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A210380A-45D5-1296-34FC-51199402D986}"/>
                </a:ext>
              </a:extLst>
            </p:cNvPr>
            <p:cNvSpPr/>
            <p:nvPr/>
          </p:nvSpPr>
          <p:spPr>
            <a:xfrm>
              <a:off x="4572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3E161CE0-58EF-A358-945A-BB2C2A98B4F3}"/>
                </a:ext>
              </a:extLst>
            </p:cNvPr>
            <p:cNvSpPr/>
            <p:nvPr/>
          </p:nvSpPr>
          <p:spPr>
            <a:xfrm>
              <a:off x="6858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1AC52468-F154-E258-420F-D076B79BB1E0}"/>
                </a:ext>
              </a:extLst>
            </p:cNvPr>
            <p:cNvSpPr/>
            <p:nvPr/>
          </p:nvSpPr>
          <p:spPr>
            <a:xfrm>
              <a:off x="9144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3E7134C3-D98D-2D27-58E5-C56EAC3FA6CF}"/>
                </a:ext>
              </a:extLst>
            </p:cNvPr>
            <p:cNvSpPr/>
            <p:nvPr/>
          </p:nvSpPr>
          <p:spPr>
            <a:xfrm>
              <a:off x="11430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AFCDB3BB-E4B6-6A21-1C35-48D912C55245}"/>
                </a:ext>
              </a:extLst>
            </p:cNvPr>
            <p:cNvSpPr/>
            <p:nvPr/>
          </p:nvSpPr>
          <p:spPr>
            <a:xfrm>
              <a:off x="13716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BDBD3259-187F-7C28-752C-E45A609141D5}"/>
                </a:ext>
              </a:extLst>
            </p:cNvPr>
            <p:cNvSpPr/>
            <p:nvPr/>
          </p:nvSpPr>
          <p:spPr>
            <a:xfrm>
              <a:off x="16002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FB059EDA-A59D-2AE3-46A0-7C64B4034930}"/>
              </a:ext>
            </a:extLst>
          </p:cNvPr>
          <p:cNvSpPr txBox="1"/>
          <p:nvPr/>
        </p:nvSpPr>
        <p:spPr>
          <a:xfrm>
            <a:off x="1003922" y="3383266"/>
            <a:ext cx="3254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cumin Pro" panose="020B0504020202020204" pitchFamily="34" charset="0"/>
              </a:rPr>
              <a:t>CYCLE 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A6BAEE3-17F9-BC5A-0BCD-5C3F2C768A86}"/>
              </a:ext>
            </a:extLst>
          </p:cNvPr>
          <p:cNvSpPr/>
          <p:nvPr/>
        </p:nvSpPr>
        <p:spPr>
          <a:xfrm>
            <a:off x="8169725" y="4159367"/>
            <a:ext cx="228600" cy="228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B41FF3-2680-A982-A328-A49802817635}"/>
              </a:ext>
            </a:extLst>
          </p:cNvPr>
          <p:cNvSpPr/>
          <p:nvPr/>
        </p:nvSpPr>
        <p:spPr>
          <a:xfrm>
            <a:off x="6095998" y="18288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7C49D0-2FD7-2A9B-1743-54B07D8F8DC2}"/>
              </a:ext>
            </a:extLst>
          </p:cNvPr>
          <p:cNvSpPr/>
          <p:nvPr/>
        </p:nvSpPr>
        <p:spPr>
          <a:xfrm>
            <a:off x="6324598" y="1828800"/>
            <a:ext cx="22860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40D53E-4D81-263D-47EE-E904073CBDA8}"/>
              </a:ext>
            </a:extLst>
          </p:cNvPr>
          <p:cNvSpPr/>
          <p:nvPr/>
        </p:nvSpPr>
        <p:spPr>
          <a:xfrm>
            <a:off x="6553198" y="1828800"/>
            <a:ext cx="22860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569BE14-4460-ADC1-D69E-96CD3D85A0C4}"/>
              </a:ext>
            </a:extLst>
          </p:cNvPr>
          <p:cNvSpPr/>
          <p:nvPr/>
        </p:nvSpPr>
        <p:spPr>
          <a:xfrm>
            <a:off x="6781798" y="18288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C6E2224-8718-E66C-9923-CD41F9FA3245}"/>
              </a:ext>
            </a:extLst>
          </p:cNvPr>
          <p:cNvSpPr/>
          <p:nvPr/>
        </p:nvSpPr>
        <p:spPr>
          <a:xfrm>
            <a:off x="7010398" y="18288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D82DFED-45A5-857B-3585-6ABA17EB21A1}"/>
              </a:ext>
            </a:extLst>
          </p:cNvPr>
          <p:cNvSpPr/>
          <p:nvPr/>
        </p:nvSpPr>
        <p:spPr>
          <a:xfrm>
            <a:off x="7238998" y="1828800"/>
            <a:ext cx="228600" cy="228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9167A34-A3A3-238E-47BF-2C0484D470E5}"/>
              </a:ext>
            </a:extLst>
          </p:cNvPr>
          <p:cNvSpPr/>
          <p:nvPr/>
        </p:nvSpPr>
        <p:spPr>
          <a:xfrm>
            <a:off x="7467598" y="18288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E16C183-6501-904D-E542-0D63582C1BF8}"/>
              </a:ext>
            </a:extLst>
          </p:cNvPr>
          <p:cNvSpPr/>
          <p:nvPr/>
        </p:nvSpPr>
        <p:spPr>
          <a:xfrm>
            <a:off x="7696198" y="1828800"/>
            <a:ext cx="22860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27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85185E-6 L 0.0875 0.1710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" y="854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03907 0.24445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3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4A9EB7-8059-0FEC-243C-82BF8B111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65CD0-C100-3E8E-8756-E50637D23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Single-Lane Scheduling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6B03F6-D585-F611-7920-B1C1AFBD4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B5308-6B54-4E5B-8185-C4F567049C3B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631EDF75-FC93-0958-B88D-DB636CAC0CAC}"/>
              </a:ext>
            </a:extLst>
          </p:cNvPr>
          <p:cNvSpPr/>
          <p:nvPr/>
        </p:nvSpPr>
        <p:spPr>
          <a:xfrm>
            <a:off x="248194" y="1724297"/>
            <a:ext cx="10796452" cy="960120"/>
          </a:xfrm>
          <a:prstGeom prst="roundRect">
            <a:avLst/>
          </a:prstGeom>
          <a:solidFill>
            <a:schemeClr val="bg1">
              <a:alpha val="50196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FD9803D-D60D-95C6-3333-3D14F622165D}"/>
              </a:ext>
            </a:extLst>
          </p:cNvPr>
          <p:cNvGrpSpPr/>
          <p:nvPr/>
        </p:nvGrpSpPr>
        <p:grpSpPr>
          <a:xfrm>
            <a:off x="3352800" y="1828800"/>
            <a:ext cx="1828800" cy="228600"/>
            <a:chOff x="0" y="2514600"/>
            <a:chExt cx="1828800" cy="228600"/>
          </a:xfrm>
          <a:solidFill>
            <a:schemeClr val="bg1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C875850-D9B1-6EAC-DFCD-7A58E185DAA6}"/>
                </a:ext>
              </a:extLst>
            </p:cNvPr>
            <p:cNvSpPr/>
            <p:nvPr/>
          </p:nvSpPr>
          <p:spPr>
            <a:xfrm>
              <a:off x="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D85937C-D717-C625-6433-C3ACF0FB9143}"/>
                </a:ext>
              </a:extLst>
            </p:cNvPr>
            <p:cNvSpPr/>
            <p:nvPr/>
          </p:nvSpPr>
          <p:spPr>
            <a:xfrm>
              <a:off x="2286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7C3A677-28FA-EF48-D80A-9BE0ACA6E845}"/>
                </a:ext>
              </a:extLst>
            </p:cNvPr>
            <p:cNvSpPr/>
            <p:nvPr/>
          </p:nvSpPr>
          <p:spPr>
            <a:xfrm>
              <a:off x="4572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B52E8D7-5270-ECA8-B8F7-CEFB0D28B7B4}"/>
                </a:ext>
              </a:extLst>
            </p:cNvPr>
            <p:cNvSpPr/>
            <p:nvPr/>
          </p:nvSpPr>
          <p:spPr>
            <a:xfrm>
              <a:off x="6858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550957B-7F32-F59D-3B4B-9D427E300EAD}"/>
                </a:ext>
              </a:extLst>
            </p:cNvPr>
            <p:cNvSpPr/>
            <p:nvPr/>
          </p:nvSpPr>
          <p:spPr>
            <a:xfrm>
              <a:off x="9144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876466D-D3F8-F7EA-8D19-53F2FBAC9C6B}"/>
                </a:ext>
              </a:extLst>
            </p:cNvPr>
            <p:cNvSpPr/>
            <p:nvPr/>
          </p:nvSpPr>
          <p:spPr>
            <a:xfrm>
              <a:off x="11430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4BD53DF-44DC-028E-DC36-96472B1285CF}"/>
                </a:ext>
              </a:extLst>
            </p:cNvPr>
            <p:cNvSpPr/>
            <p:nvPr/>
          </p:nvSpPr>
          <p:spPr>
            <a:xfrm>
              <a:off x="13716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588A992-1323-F9EE-21EC-370D02A66D1B}"/>
                </a:ext>
              </a:extLst>
            </p:cNvPr>
            <p:cNvSpPr/>
            <p:nvPr/>
          </p:nvSpPr>
          <p:spPr>
            <a:xfrm>
              <a:off x="16002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0F0DB0E-E8D5-ECCE-CDB1-10AC064DD8CA}"/>
              </a:ext>
            </a:extLst>
          </p:cNvPr>
          <p:cNvGrpSpPr/>
          <p:nvPr/>
        </p:nvGrpSpPr>
        <p:grpSpPr>
          <a:xfrm>
            <a:off x="6096002" y="1828800"/>
            <a:ext cx="1828800" cy="228600"/>
            <a:chOff x="0" y="2514600"/>
            <a:chExt cx="1828800" cy="228600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012E27A-2049-A1E2-5F6D-533A702676DA}"/>
                </a:ext>
              </a:extLst>
            </p:cNvPr>
            <p:cNvSpPr/>
            <p:nvPr/>
          </p:nvSpPr>
          <p:spPr>
            <a:xfrm>
              <a:off x="0" y="2514600"/>
              <a:ext cx="2286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3B460CA-90F4-42CB-3929-82F03BE3CFDB}"/>
                </a:ext>
              </a:extLst>
            </p:cNvPr>
            <p:cNvSpPr/>
            <p:nvPr/>
          </p:nvSpPr>
          <p:spPr>
            <a:xfrm>
              <a:off x="228600" y="2514600"/>
              <a:ext cx="2286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2F88604-A205-A7D7-E409-758A5918D261}"/>
                </a:ext>
              </a:extLst>
            </p:cNvPr>
            <p:cNvSpPr/>
            <p:nvPr/>
          </p:nvSpPr>
          <p:spPr>
            <a:xfrm>
              <a:off x="457200" y="2514600"/>
              <a:ext cx="2286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3374FBD-5564-58A6-4B04-F046DF20064B}"/>
                </a:ext>
              </a:extLst>
            </p:cNvPr>
            <p:cNvSpPr/>
            <p:nvPr/>
          </p:nvSpPr>
          <p:spPr>
            <a:xfrm>
              <a:off x="685800" y="2514600"/>
              <a:ext cx="2286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28299A5-9DBF-AC06-BD68-9A341C880F9F}"/>
                </a:ext>
              </a:extLst>
            </p:cNvPr>
            <p:cNvSpPr/>
            <p:nvPr/>
          </p:nvSpPr>
          <p:spPr>
            <a:xfrm>
              <a:off x="914400" y="2514600"/>
              <a:ext cx="2286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E230E7B-4AA7-11CD-17D1-DC217B442D3A}"/>
                </a:ext>
              </a:extLst>
            </p:cNvPr>
            <p:cNvSpPr/>
            <p:nvPr/>
          </p:nvSpPr>
          <p:spPr>
            <a:xfrm>
              <a:off x="1143000" y="2514600"/>
              <a:ext cx="2286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5A298CE-98A4-9EEA-86DA-964FBD28EF75}"/>
                </a:ext>
              </a:extLst>
            </p:cNvPr>
            <p:cNvSpPr/>
            <p:nvPr/>
          </p:nvSpPr>
          <p:spPr>
            <a:xfrm>
              <a:off x="1371600" y="2514600"/>
              <a:ext cx="2286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15E3651-B491-F945-A6B1-72719EC9575C}"/>
                </a:ext>
              </a:extLst>
            </p:cNvPr>
            <p:cNvSpPr/>
            <p:nvPr/>
          </p:nvSpPr>
          <p:spPr>
            <a:xfrm>
              <a:off x="1600200" y="2514600"/>
              <a:ext cx="2286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2EBBCEA5-41A5-32C0-3D88-4967D0398C05}"/>
              </a:ext>
            </a:extLst>
          </p:cNvPr>
          <p:cNvSpPr txBox="1"/>
          <p:nvPr/>
        </p:nvSpPr>
        <p:spPr>
          <a:xfrm>
            <a:off x="711926" y="1992086"/>
            <a:ext cx="1848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cumin Pro" panose="020B0504020202020204" pitchFamily="34" charset="0"/>
              </a:rPr>
              <a:t>Warp Buffer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BF9A5D0A-86A3-1ECD-4A2E-F21A1CE5341A}"/>
              </a:ext>
            </a:extLst>
          </p:cNvPr>
          <p:cNvSpPr/>
          <p:nvPr/>
        </p:nvSpPr>
        <p:spPr>
          <a:xfrm>
            <a:off x="5492930" y="5031377"/>
            <a:ext cx="5551716" cy="960120"/>
          </a:xfrm>
          <a:prstGeom prst="roundRect">
            <a:avLst/>
          </a:prstGeom>
          <a:solidFill>
            <a:schemeClr val="bg1">
              <a:alpha val="50196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5C57765-4A65-24BB-E866-4D849F9F0A25}"/>
              </a:ext>
            </a:extLst>
          </p:cNvPr>
          <p:cNvSpPr txBox="1"/>
          <p:nvPr/>
        </p:nvSpPr>
        <p:spPr>
          <a:xfrm>
            <a:off x="5619208" y="5311382"/>
            <a:ext cx="1848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cumin Pro" panose="020B0504020202020204" pitchFamily="34" charset="0"/>
              </a:rPr>
              <a:t>Result Buffer</a:t>
            </a:r>
            <a:endParaRPr lang="en-US" b="1" dirty="0">
              <a:latin typeface="Acumin Pro" panose="020B0504020202020204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E6B937D-ACAA-A6E4-0583-C3298EF0D19C}"/>
              </a:ext>
            </a:extLst>
          </p:cNvPr>
          <p:cNvSpPr/>
          <p:nvPr/>
        </p:nvSpPr>
        <p:spPr>
          <a:xfrm>
            <a:off x="5492930" y="3383266"/>
            <a:ext cx="3082835" cy="1182203"/>
          </a:xfrm>
          <a:prstGeom prst="rect">
            <a:avLst/>
          </a:prstGeom>
          <a:solidFill>
            <a:srgbClr val="E2F0D9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85A2992-A302-4448-0347-38189729F971}"/>
              </a:ext>
            </a:extLst>
          </p:cNvPr>
          <p:cNvSpPr txBox="1"/>
          <p:nvPr/>
        </p:nvSpPr>
        <p:spPr>
          <a:xfrm>
            <a:off x="5492930" y="3466535"/>
            <a:ext cx="1848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cumin Pro" panose="020B0504020202020204" pitchFamily="34" charset="0"/>
              </a:rPr>
              <a:t>Single-Lane Unified Pipeline</a:t>
            </a:r>
            <a:endParaRPr lang="en-US" b="1" dirty="0">
              <a:latin typeface="Acumin Pro" panose="020B05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719501D-0FF9-C7C1-19F2-AFC87384A778}"/>
              </a:ext>
            </a:extLst>
          </p:cNvPr>
          <p:cNvSpPr txBox="1"/>
          <p:nvPr/>
        </p:nvSpPr>
        <p:spPr>
          <a:xfrm>
            <a:off x="7034347" y="3448608"/>
            <a:ext cx="11353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cumin Pro" panose="020B0504020202020204" pitchFamily="34" charset="0"/>
              </a:rPr>
              <a:t>Stage 0</a:t>
            </a:r>
          </a:p>
          <a:p>
            <a:r>
              <a:rPr lang="en-US" sz="2000" dirty="0">
                <a:latin typeface="Acumin Pro" panose="020B0504020202020204" pitchFamily="34" charset="0"/>
              </a:rPr>
              <a:t>Stage 1</a:t>
            </a:r>
          </a:p>
          <a:p>
            <a:r>
              <a:rPr lang="en-US" sz="2000" dirty="0">
                <a:latin typeface="Acumin Pro" panose="020B0504020202020204" pitchFamily="34" charset="0"/>
              </a:rPr>
              <a:t>Stage 2</a:t>
            </a:r>
            <a:endParaRPr lang="en-US" dirty="0">
              <a:latin typeface="Acumin Pro" panose="020B0504020202020204" pitchFamily="34" charset="0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658D0F32-692B-EE73-CF95-2A1FC11431E6}"/>
              </a:ext>
            </a:extLst>
          </p:cNvPr>
          <p:cNvSpPr/>
          <p:nvPr/>
        </p:nvSpPr>
        <p:spPr>
          <a:xfrm>
            <a:off x="248194" y="4986714"/>
            <a:ext cx="2024747" cy="960120"/>
          </a:xfrm>
          <a:prstGeom prst="roundRect">
            <a:avLst/>
          </a:prstGeom>
          <a:solidFill>
            <a:schemeClr val="bg1">
              <a:alpha val="50196"/>
            </a:schemeClr>
          </a:solidFill>
          <a:ln>
            <a:prstDash val="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cumin Pro" panose="020B0504020202020204" pitchFamily="34" charset="0"/>
              </a:rPr>
              <a:t>SM Register File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D37B8AC-B603-BE8C-491A-144ACD02A46C}"/>
              </a:ext>
            </a:extLst>
          </p:cNvPr>
          <p:cNvSpPr txBox="1"/>
          <p:nvPr/>
        </p:nvSpPr>
        <p:spPr>
          <a:xfrm>
            <a:off x="5459186" y="5946834"/>
            <a:ext cx="349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[Saleh et al. 2019/0197761A1]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E01F625-602E-FA37-8EA9-0E3F3218FFB6}"/>
              </a:ext>
            </a:extLst>
          </p:cNvPr>
          <p:cNvGrpSpPr/>
          <p:nvPr/>
        </p:nvGrpSpPr>
        <p:grpSpPr>
          <a:xfrm>
            <a:off x="3352796" y="1828800"/>
            <a:ext cx="1828800" cy="228600"/>
            <a:chOff x="0" y="2514600"/>
            <a:chExt cx="1828800" cy="228600"/>
          </a:xfrm>
          <a:solidFill>
            <a:schemeClr val="bg1"/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0F6B51A-45AE-F887-39BD-4B7AAD6E694B}"/>
                </a:ext>
              </a:extLst>
            </p:cNvPr>
            <p:cNvSpPr/>
            <p:nvPr/>
          </p:nvSpPr>
          <p:spPr>
            <a:xfrm>
              <a:off x="0" y="2514600"/>
              <a:ext cx="228600" cy="2286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6952E3A-D354-C56C-B082-3D39C13473F4}"/>
                </a:ext>
              </a:extLst>
            </p:cNvPr>
            <p:cNvSpPr/>
            <p:nvPr/>
          </p:nvSpPr>
          <p:spPr>
            <a:xfrm>
              <a:off x="2286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4E857C7-416C-413E-3B6D-53E7993C0964}"/>
                </a:ext>
              </a:extLst>
            </p:cNvPr>
            <p:cNvSpPr/>
            <p:nvPr/>
          </p:nvSpPr>
          <p:spPr>
            <a:xfrm>
              <a:off x="4572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9C80FBA-3596-2F70-98C5-0B5275B7A882}"/>
                </a:ext>
              </a:extLst>
            </p:cNvPr>
            <p:cNvSpPr/>
            <p:nvPr/>
          </p:nvSpPr>
          <p:spPr>
            <a:xfrm>
              <a:off x="6858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2A6F94F4-6185-5C42-8AD6-AE6BFAE6DAFC}"/>
                </a:ext>
              </a:extLst>
            </p:cNvPr>
            <p:cNvSpPr/>
            <p:nvPr/>
          </p:nvSpPr>
          <p:spPr>
            <a:xfrm>
              <a:off x="9144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39E372BF-F8C1-96FC-3F25-1DFE0BD50AC8}"/>
                </a:ext>
              </a:extLst>
            </p:cNvPr>
            <p:cNvSpPr/>
            <p:nvPr/>
          </p:nvSpPr>
          <p:spPr>
            <a:xfrm>
              <a:off x="11430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C54C2C95-B306-63D8-A186-D03CDD556C78}"/>
                </a:ext>
              </a:extLst>
            </p:cNvPr>
            <p:cNvSpPr/>
            <p:nvPr/>
          </p:nvSpPr>
          <p:spPr>
            <a:xfrm>
              <a:off x="1371600" y="2514600"/>
              <a:ext cx="228600" cy="2286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3DF897A6-335D-0747-1688-3323C0222006}"/>
                </a:ext>
              </a:extLst>
            </p:cNvPr>
            <p:cNvSpPr/>
            <p:nvPr/>
          </p:nvSpPr>
          <p:spPr>
            <a:xfrm>
              <a:off x="16002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1635FB51-43F3-596A-77FF-7D32C352E77F}"/>
              </a:ext>
            </a:extLst>
          </p:cNvPr>
          <p:cNvGrpSpPr/>
          <p:nvPr/>
        </p:nvGrpSpPr>
        <p:grpSpPr>
          <a:xfrm>
            <a:off x="9620117" y="381982"/>
            <a:ext cx="2095766" cy="369332"/>
            <a:chOff x="934117" y="3312900"/>
            <a:chExt cx="2095766" cy="369332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C9713BFA-74C1-25E3-A319-8AB030E2F2AF}"/>
                </a:ext>
              </a:extLst>
            </p:cNvPr>
            <p:cNvSpPr/>
            <p:nvPr/>
          </p:nvSpPr>
          <p:spPr>
            <a:xfrm>
              <a:off x="934117" y="3383266"/>
              <a:ext cx="228600" cy="2286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2E48C85-FCBF-B53B-D258-68DE59DD5175}"/>
                </a:ext>
              </a:extLst>
            </p:cNvPr>
            <p:cNvSpPr txBox="1"/>
            <p:nvPr/>
          </p:nvSpPr>
          <p:spPr>
            <a:xfrm>
              <a:off x="1162717" y="3312900"/>
              <a:ext cx="18671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cumin Pro" panose="020B0504020202020204" pitchFamily="34" charset="0"/>
                </a:rPr>
                <a:t>Triangle Node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45B621B-C74C-2159-9A71-5FA9536636BB}"/>
              </a:ext>
            </a:extLst>
          </p:cNvPr>
          <p:cNvGrpSpPr/>
          <p:nvPr/>
        </p:nvGrpSpPr>
        <p:grpSpPr>
          <a:xfrm>
            <a:off x="9620117" y="757513"/>
            <a:ext cx="2095766" cy="369332"/>
            <a:chOff x="934117" y="3312900"/>
            <a:chExt cx="2095766" cy="369332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52B67035-54DD-8AF8-BF28-9D7E4CE7738B}"/>
                </a:ext>
              </a:extLst>
            </p:cNvPr>
            <p:cNvSpPr/>
            <p:nvPr/>
          </p:nvSpPr>
          <p:spPr>
            <a:xfrm>
              <a:off x="934117" y="3383266"/>
              <a:ext cx="228600" cy="2286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D1D80D53-AF7C-1331-E408-509D7F98CD20}"/>
                </a:ext>
              </a:extLst>
            </p:cNvPr>
            <p:cNvSpPr txBox="1"/>
            <p:nvPr/>
          </p:nvSpPr>
          <p:spPr>
            <a:xfrm>
              <a:off x="1162717" y="3312900"/>
              <a:ext cx="18671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cumin Pro" panose="020B0504020202020204" pitchFamily="34" charset="0"/>
                </a:rPr>
                <a:t>Box Node</a:t>
              </a:r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7000E3FE-DF20-52F9-67F4-77ECFFC7F3E7}"/>
              </a:ext>
            </a:extLst>
          </p:cNvPr>
          <p:cNvSpPr txBox="1"/>
          <p:nvPr/>
        </p:nvSpPr>
        <p:spPr>
          <a:xfrm>
            <a:off x="3352796" y="206633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Warp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458B274-6DD9-5616-C5CE-7FE3CE447CBA}"/>
              </a:ext>
            </a:extLst>
          </p:cNvPr>
          <p:cNvSpPr txBox="1"/>
          <p:nvPr/>
        </p:nvSpPr>
        <p:spPr>
          <a:xfrm>
            <a:off x="6095998" y="207125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Warp 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F3E284D-D117-F87C-2211-CCC41E37560C}"/>
              </a:ext>
            </a:extLst>
          </p:cNvPr>
          <p:cNvSpPr txBox="1"/>
          <p:nvPr/>
        </p:nvSpPr>
        <p:spPr>
          <a:xfrm>
            <a:off x="8078288" y="556150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Warp 0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B8EA78E1-79DC-9D70-D9B6-1DD9DC263271}"/>
              </a:ext>
            </a:extLst>
          </p:cNvPr>
          <p:cNvGrpSpPr/>
          <p:nvPr/>
        </p:nvGrpSpPr>
        <p:grpSpPr>
          <a:xfrm>
            <a:off x="9620117" y="1126370"/>
            <a:ext cx="2095766" cy="369332"/>
            <a:chOff x="934117" y="3312900"/>
            <a:chExt cx="2095766" cy="369332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495773A7-3202-867F-3AE9-05093BEDC38C}"/>
                </a:ext>
              </a:extLst>
            </p:cNvPr>
            <p:cNvSpPr/>
            <p:nvPr/>
          </p:nvSpPr>
          <p:spPr>
            <a:xfrm>
              <a:off x="934117" y="3383266"/>
              <a:ext cx="2286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4B2C641F-BDA1-F8BE-7F39-85F0B2A7AC8F}"/>
                </a:ext>
              </a:extLst>
            </p:cNvPr>
            <p:cNvSpPr txBox="1"/>
            <p:nvPr/>
          </p:nvSpPr>
          <p:spPr>
            <a:xfrm>
              <a:off x="1162717" y="3312900"/>
              <a:ext cx="18671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cumin Pro" panose="020B0504020202020204" pitchFamily="34" charset="0"/>
                </a:rPr>
                <a:t>Empty Lane</a:t>
              </a:r>
            </a:p>
          </p:txBody>
        </p: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F5DF2C46-3E2D-FADE-F5A0-0E8F5460C0A7}"/>
              </a:ext>
            </a:extLst>
          </p:cNvPr>
          <p:cNvSpPr/>
          <p:nvPr/>
        </p:nvSpPr>
        <p:spPr>
          <a:xfrm>
            <a:off x="8169725" y="3514997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F6A86D6A-4067-61F2-C1C5-0FB82C44375D}"/>
              </a:ext>
            </a:extLst>
          </p:cNvPr>
          <p:cNvSpPr/>
          <p:nvPr/>
        </p:nvSpPr>
        <p:spPr>
          <a:xfrm>
            <a:off x="8169725" y="3837182"/>
            <a:ext cx="22860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AD592BB3-30CE-F232-7F1F-1D0A08B8FB2C}"/>
              </a:ext>
            </a:extLst>
          </p:cNvPr>
          <p:cNvSpPr/>
          <p:nvPr/>
        </p:nvSpPr>
        <p:spPr>
          <a:xfrm>
            <a:off x="8169725" y="4159367"/>
            <a:ext cx="228600" cy="228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62DB0CF6-D59C-BC9E-DC61-8989F6486988}"/>
              </a:ext>
            </a:extLst>
          </p:cNvPr>
          <p:cNvGrpSpPr/>
          <p:nvPr/>
        </p:nvGrpSpPr>
        <p:grpSpPr>
          <a:xfrm>
            <a:off x="8078288" y="5332903"/>
            <a:ext cx="1828800" cy="228600"/>
            <a:chOff x="0" y="2514600"/>
            <a:chExt cx="1828800" cy="228600"/>
          </a:xfrm>
          <a:solidFill>
            <a:schemeClr val="bg1"/>
          </a:solidFill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43EBCB6D-5469-EE49-AD40-7B818C3A7E22}"/>
                </a:ext>
              </a:extLst>
            </p:cNvPr>
            <p:cNvSpPr/>
            <p:nvPr/>
          </p:nvSpPr>
          <p:spPr>
            <a:xfrm>
              <a:off x="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60B1751E-7DFF-0634-1C96-6AF1382CF866}"/>
                </a:ext>
              </a:extLst>
            </p:cNvPr>
            <p:cNvSpPr/>
            <p:nvPr/>
          </p:nvSpPr>
          <p:spPr>
            <a:xfrm>
              <a:off x="2286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2EB23150-ED63-D1FF-DF2C-F208B43EEE86}"/>
                </a:ext>
              </a:extLst>
            </p:cNvPr>
            <p:cNvSpPr/>
            <p:nvPr/>
          </p:nvSpPr>
          <p:spPr>
            <a:xfrm>
              <a:off x="4572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81BAC942-D670-999F-83F6-BCB7FE43A3F4}"/>
                </a:ext>
              </a:extLst>
            </p:cNvPr>
            <p:cNvSpPr/>
            <p:nvPr/>
          </p:nvSpPr>
          <p:spPr>
            <a:xfrm>
              <a:off x="6858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15EA73F8-2E35-66B4-71B1-714457527BDF}"/>
                </a:ext>
              </a:extLst>
            </p:cNvPr>
            <p:cNvSpPr/>
            <p:nvPr/>
          </p:nvSpPr>
          <p:spPr>
            <a:xfrm>
              <a:off x="9144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B435ED21-1560-B478-1881-5AB0497AFF8D}"/>
                </a:ext>
              </a:extLst>
            </p:cNvPr>
            <p:cNvSpPr/>
            <p:nvPr/>
          </p:nvSpPr>
          <p:spPr>
            <a:xfrm>
              <a:off x="1143000" y="2514600"/>
              <a:ext cx="228600" cy="2286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F6B20921-D99E-EB6B-E101-D66677F5CFEB}"/>
                </a:ext>
              </a:extLst>
            </p:cNvPr>
            <p:cNvSpPr/>
            <p:nvPr/>
          </p:nvSpPr>
          <p:spPr>
            <a:xfrm>
              <a:off x="13716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81D5B26C-1E6E-BEAB-7B11-5B489516336E}"/>
                </a:ext>
              </a:extLst>
            </p:cNvPr>
            <p:cNvSpPr/>
            <p:nvPr/>
          </p:nvSpPr>
          <p:spPr>
            <a:xfrm>
              <a:off x="16002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9862A844-6236-F829-C9FD-331492396CB8}"/>
              </a:ext>
            </a:extLst>
          </p:cNvPr>
          <p:cNvSpPr txBox="1"/>
          <p:nvPr/>
        </p:nvSpPr>
        <p:spPr>
          <a:xfrm>
            <a:off x="1003922" y="3383266"/>
            <a:ext cx="3254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cumin Pro" panose="020B0504020202020204" pitchFamily="34" charset="0"/>
              </a:rPr>
              <a:t>CYCLE 5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9A7541A-1C08-1EBF-E501-2742881740A6}"/>
              </a:ext>
            </a:extLst>
          </p:cNvPr>
          <p:cNvSpPr/>
          <p:nvPr/>
        </p:nvSpPr>
        <p:spPr>
          <a:xfrm>
            <a:off x="8169725" y="4159367"/>
            <a:ext cx="22860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F13729-A51E-82B9-93E2-7FE42F18E25C}"/>
              </a:ext>
            </a:extLst>
          </p:cNvPr>
          <p:cNvSpPr/>
          <p:nvPr/>
        </p:nvSpPr>
        <p:spPr>
          <a:xfrm>
            <a:off x="6095998" y="18288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FED020-3C91-C50D-6A6C-065B0B858A4B}"/>
              </a:ext>
            </a:extLst>
          </p:cNvPr>
          <p:cNvSpPr/>
          <p:nvPr/>
        </p:nvSpPr>
        <p:spPr>
          <a:xfrm>
            <a:off x="6324598" y="1828800"/>
            <a:ext cx="22860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5886D8-E037-035E-0055-5FBB0A51B1D2}"/>
              </a:ext>
            </a:extLst>
          </p:cNvPr>
          <p:cNvSpPr/>
          <p:nvPr/>
        </p:nvSpPr>
        <p:spPr>
          <a:xfrm>
            <a:off x="6553198" y="1828800"/>
            <a:ext cx="22860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357AB6C-F45A-0AC8-991E-8B9B28E9F412}"/>
              </a:ext>
            </a:extLst>
          </p:cNvPr>
          <p:cNvSpPr/>
          <p:nvPr/>
        </p:nvSpPr>
        <p:spPr>
          <a:xfrm>
            <a:off x="6781798" y="18288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52AD71-3C71-CEC7-7C6E-394BFF82E324}"/>
              </a:ext>
            </a:extLst>
          </p:cNvPr>
          <p:cNvSpPr/>
          <p:nvPr/>
        </p:nvSpPr>
        <p:spPr>
          <a:xfrm>
            <a:off x="7010398" y="18288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A73584F-E0C5-5110-ACDF-0ED3BE4C7AD7}"/>
              </a:ext>
            </a:extLst>
          </p:cNvPr>
          <p:cNvSpPr/>
          <p:nvPr/>
        </p:nvSpPr>
        <p:spPr>
          <a:xfrm>
            <a:off x="7238998" y="1828800"/>
            <a:ext cx="228600" cy="228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2CD4B3-9736-3FA1-5227-562137262C2D}"/>
              </a:ext>
            </a:extLst>
          </p:cNvPr>
          <p:cNvSpPr/>
          <p:nvPr/>
        </p:nvSpPr>
        <p:spPr>
          <a:xfrm>
            <a:off x="7467598" y="18288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6AD1ECA-044C-BB8B-7C14-CA9E3DFB0A43}"/>
              </a:ext>
            </a:extLst>
          </p:cNvPr>
          <p:cNvSpPr/>
          <p:nvPr/>
        </p:nvSpPr>
        <p:spPr>
          <a:xfrm>
            <a:off x="7696198" y="18288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14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5 -0.00093 L 0.06758 0.1701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0" y="854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07657 0.24445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8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46D595-BEE4-B0CD-4C2E-1ADEAB5AB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C5840-2878-45EC-832C-1C28E2976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Single-Lane Scheduling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D64021-DF03-9B2D-283A-54627EB8F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B5308-6B54-4E5B-8185-C4F567049C3B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F35FE529-C0B0-E2E4-C370-338EC0D9E46B}"/>
              </a:ext>
            </a:extLst>
          </p:cNvPr>
          <p:cNvSpPr/>
          <p:nvPr/>
        </p:nvSpPr>
        <p:spPr>
          <a:xfrm>
            <a:off x="248194" y="1724297"/>
            <a:ext cx="10796452" cy="960120"/>
          </a:xfrm>
          <a:prstGeom prst="roundRect">
            <a:avLst/>
          </a:prstGeom>
          <a:solidFill>
            <a:schemeClr val="bg1">
              <a:alpha val="50196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6359B63-5AD6-DC29-E21B-E52318D17526}"/>
              </a:ext>
            </a:extLst>
          </p:cNvPr>
          <p:cNvGrpSpPr/>
          <p:nvPr/>
        </p:nvGrpSpPr>
        <p:grpSpPr>
          <a:xfrm>
            <a:off x="3352800" y="1828800"/>
            <a:ext cx="1828800" cy="228600"/>
            <a:chOff x="0" y="2514600"/>
            <a:chExt cx="1828800" cy="228600"/>
          </a:xfrm>
          <a:solidFill>
            <a:schemeClr val="bg1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B0AD08F-7CEC-D7CA-0B7C-69011F357707}"/>
                </a:ext>
              </a:extLst>
            </p:cNvPr>
            <p:cNvSpPr/>
            <p:nvPr/>
          </p:nvSpPr>
          <p:spPr>
            <a:xfrm>
              <a:off x="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623A695-FA98-BEF3-28CA-025CB90A0099}"/>
                </a:ext>
              </a:extLst>
            </p:cNvPr>
            <p:cNvSpPr/>
            <p:nvPr/>
          </p:nvSpPr>
          <p:spPr>
            <a:xfrm>
              <a:off x="2286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AFF58C1-DF36-CCEC-7CEC-9A0E23AB28B1}"/>
                </a:ext>
              </a:extLst>
            </p:cNvPr>
            <p:cNvSpPr/>
            <p:nvPr/>
          </p:nvSpPr>
          <p:spPr>
            <a:xfrm>
              <a:off x="4572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8B9E90F-0F99-1891-6931-4869ADF295D4}"/>
                </a:ext>
              </a:extLst>
            </p:cNvPr>
            <p:cNvSpPr/>
            <p:nvPr/>
          </p:nvSpPr>
          <p:spPr>
            <a:xfrm>
              <a:off x="6858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505EAB3-C426-4F71-D8BE-87579FD3BB57}"/>
                </a:ext>
              </a:extLst>
            </p:cNvPr>
            <p:cNvSpPr/>
            <p:nvPr/>
          </p:nvSpPr>
          <p:spPr>
            <a:xfrm>
              <a:off x="9144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3864C35-773E-8BF5-0CCC-FB3E48F8964E}"/>
                </a:ext>
              </a:extLst>
            </p:cNvPr>
            <p:cNvSpPr/>
            <p:nvPr/>
          </p:nvSpPr>
          <p:spPr>
            <a:xfrm>
              <a:off x="11430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F45AD0A-6D72-05C2-E0AD-808E93903239}"/>
                </a:ext>
              </a:extLst>
            </p:cNvPr>
            <p:cNvSpPr/>
            <p:nvPr/>
          </p:nvSpPr>
          <p:spPr>
            <a:xfrm>
              <a:off x="13716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CE77539-61AA-0ADE-5891-5715AD8AA44A}"/>
                </a:ext>
              </a:extLst>
            </p:cNvPr>
            <p:cNvSpPr/>
            <p:nvPr/>
          </p:nvSpPr>
          <p:spPr>
            <a:xfrm>
              <a:off x="16002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04C4815-C935-E454-2094-375A238F66CA}"/>
              </a:ext>
            </a:extLst>
          </p:cNvPr>
          <p:cNvGrpSpPr/>
          <p:nvPr/>
        </p:nvGrpSpPr>
        <p:grpSpPr>
          <a:xfrm>
            <a:off x="6096002" y="1828800"/>
            <a:ext cx="1828800" cy="228600"/>
            <a:chOff x="0" y="2514600"/>
            <a:chExt cx="1828800" cy="228600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85C73E3-7773-440E-D05A-28AC7687440B}"/>
                </a:ext>
              </a:extLst>
            </p:cNvPr>
            <p:cNvSpPr/>
            <p:nvPr/>
          </p:nvSpPr>
          <p:spPr>
            <a:xfrm>
              <a:off x="0" y="2514600"/>
              <a:ext cx="2286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1B69315-0E91-08D4-3C6A-7215BA7DA40C}"/>
                </a:ext>
              </a:extLst>
            </p:cNvPr>
            <p:cNvSpPr/>
            <p:nvPr/>
          </p:nvSpPr>
          <p:spPr>
            <a:xfrm>
              <a:off x="228600" y="2514600"/>
              <a:ext cx="2286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2ABEB09-8DE1-A092-0227-97B4F0995A18}"/>
                </a:ext>
              </a:extLst>
            </p:cNvPr>
            <p:cNvSpPr/>
            <p:nvPr/>
          </p:nvSpPr>
          <p:spPr>
            <a:xfrm>
              <a:off x="457200" y="2514600"/>
              <a:ext cx="2286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A90F440-716F-971E-79FA-BFBDBA2E5233}"/>
                </a:ext>
              </a:extLst>
            </p:cNvPr>
            <p:cNvSpPr/>
            <p:nvPr/>
          </p:nvSpPr>
          <p:spPr>
            <a:xfrm>
              <a:off x="685800" y="2514600"/>
              <a:ext cx="2286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FCBFFC5-401E-E7DA-5EE9-0A9296689C14}"/>
                </a:ext>
              </a:extLst>
            </p:cNvPr>
            <p:cNvSpPr/>
            <p:nvPr/>
          </p:nvSpPr>
          <p:spPr>
            <a:xfrm>
              <a:off x="914400" y="2514600"/>
              <a:ext cx="2286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0030257-3FD9-C3E7-66F4-BBAF8ADB7701}"/>
                </a:ext>
              </a:extLst>
            </p:cNvPr>
            <p:cNvSpPr/>
            <p:nvPr/>
          </p:nvSpPr>
          <p:spPr>
            <a:xfrm>
              <a:off x="1143000" y="2514600"/>
              <a:ext cx="2286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8ED34C6-6AC8-BBFB-EA9D-7C27A522A891}"/>
                </a:ext>
              </a:extLst>
            </p:cNvPr>
            <p:cNvSpPr/>
            <p:nvPr/>
          </p:nvSpPr>
          <p:spPr>
            <a:xfrm>
              <a:off x="1371600" y="2514600"/>
              <a:ext cx="2286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7A82692-0DD2-CAD7-3CAD-9A2803F16BB7}"/>
                </a:ext>
              </a:extLst>
            </p:cNvPr>
            <p:cNvSpPr/>
            <p:nvPr/>
          </p:nvSpPr>
          <p:spPr>
            <a:xfrm>
              <a:off x="1600200" y="2514600"/>
              <a:ext cx="2286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3ABF353E-D924-386D-DB6E-C104ABB84F49}"/>
              </a:ext>
            </a:extLst>
          </p:cNvPr>
          <p:cNvSpPr txBox="1"/>
          <p:nvPr/>
        </p:nvSpPr>
        <p:spPr>
          <a:xfrm>
            <a:off x="711926" y="1992086"/>
            <a:ext cx="1848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cumin Pro" panose="020B0504020202020204" pitchFamily="34" charset="0"/>
              </a:rPr>
              <a:t>Warp Buffer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7B11FDFD-599A-01B5-F6B5-207EC30A5A03}"/>
              </a:ext>
            </a:extLst>
          </p:cNvPr>
          <p:cNvSpPr/>
          <p:nvPr/>
        </p:nvSpPr>
        <p:spPr>
          <a:xfrm>
            <a:off x="5492930" y="5031377"/>
            <a:ext cx="5551716" cy="960120"/>
          </a:xfrm>
          <a:prstGeom prst="roundRect">
            <a:avLst/>
          </a:prstGeom>
          <a:solidFill>
            <a:schemeClr val="bg1">
              <a:alpha val="50196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9702D85-AA2B-9112-4CAB-27878E9A88E5}"/>
              </a:ext>
            </a:extLst>
          </p:cNvPr>
          <p:cNvSpPr txBox="1"/>
          <p:nvPr/>
        </p:nvSpPr>
        <p:spPr>
          <a:xfrm>
            <a:off x="5619208" y="5311382"/>
            <a:ext cx="1848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cumin Pro" panose="020B0504020202020204" pitchFamily="34" charset="0"/>
              </a:rPr>
              <a:t>Result Buffer</a:t>
            </a:r>
            <a:endParaRPr lang="en-US" b="1" dirty="0">
              <a:latin typeface="Acumin Pro" panose="020B0504020202020204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7C84804-C65B-4BEA-9232-7615DEF91793}"/>
              </a:ext>
            </a:extLst>
          </p:cNvPr>
          <p:cNvSpPr/>
          <p:nvPr/>
        </p:nvSpPr>
        <p:spPr>
          <a:xfrm>
            <a:off x="5492930" y="3383266"/>
            <a:ext cx="3082835" cy="1182203"/>
          </a:xfrm>
          <a:prstGeom prst="rect">
            <a:avLst/>
          </a:prstGeom>
          <a:solidFill>
            <a:srgbClr val="E2F0D9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CF1F50E-A306-7196-264A-3FB35EE09044}"/>
              </a:ext>
            </a:extLst>
          </p:cNvPr>
          <p:cNvSpPr txBox="1"/>
          <p:nvPr/>
        </p:nvSpPr>
        <p:spPr>
          <a:xfrm>
            <a:off x="5492930" y="3466535"/>
            <a:ext cx="1848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cumin Pro" panose="020B0504020202020204" pitchFamily="34" charset="0"/>
              </a:rPr>
              <a:t>Single-Lane Unified Pipeline</a:t>
            </a:r>
            <a:endParaRPr lang="en-US" b="1" dirty="0">
              <a:latin typeface="Acumin Pro" panose="020B05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86804DB-BE57-BA02-9384-B7C08F9B68C0}"/>
              </a:ext>
            </a:extLst>
          </p:cNvPr>
          <p:cNvSpPr txBox="1"/>
          <p:nvPr/>
        </p:nvSpPr>
        <p:spPr>
          <a:xfrm>
            <a:off x="7034347" y="3448608"/>
            <a:ext cx="11353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cumin Pro" panose="020B0504020202020204" pitchFamily="34" charset="0"/>
              </a:rPr>
              <a:t>Stage 0</a:t>
            </a:r>
          </a:p>
          <a:p>
            <a:r>
              <a:rPr lang="en-US" sz="2000" dirty="0">
                <a:latin typeface="Acumin Pro" panose="020B0504020202020204" pitchFamily="34" charset="0"/>
              </a:rPr>
              <a:t>Stage 1</a:t>
            </a:r>
          </a:p>
          <a:p>
            <a:r>
              <a:rPr lang="en-US" sz="2000" dirty="0">
                <a:latin typeface="Acumin Pro" panose="020B0504020202020204" pitchFamily="34" charset="0"/>
              </a:rPr>
              <a:t>Stage 2</a:t>
            </a:r>
            <a:endParaRPr lang="en-US" dirty="0">
              <a:latin typeface="Acumin Pro" panose="020B0504020202020204" pitchFamily="34" charset="0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7A4E7C9A-4FA8-0902-B970-F07A06F6AD04}"/>
              </a:ext>
            </a:extLst>
          </p:cNvPr>
          <p:cNvSpPr/>
          <p:nvPr/>
        </p:nvSpPr>
        <p:spPr>
          <a:xfrm>
            <a:off x="248194" y="4986714"/>
            <a:ext cx="2024747" cy="960120"/>
          </a:xfrm>
          <a:prstGeom prst="roundRect">
            <a:avLst/>
          </a:prstGeom>
          <a:solidFill>
            <a:schemeClr val="bg1">
              <a:alpha val="50196"/>
            </a:schemeClr>
          </a:solidFill>
          <a:ln>
            <a:prstDash val="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cumin Pro" panose="020B0504020202020204" pitchFamily="34" charset="0"/>
              </a:rPr>
              <a:t>SM Register File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B2AF9A4-7335-C3E8-6EA8-3BD174B8D634}"/>
              </a:ext>
            </a:extLst>
          </p:cNvPr>
          <p:cNvSpPr txBox="1"/>
          <p:nvPr/>
        </p:nvSpPr>
        <p:spPr>
          <a:xfrm>
            <a:off x="5459186" y="5946834"/>
            <a:ext cx="349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[Saleh et al. 2019/0197761A1]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2E7B596-450A-CA0C-4D54-74532A7F2FAC}"/>
              </a:ext>
            </a:extLst>
          </p:cNvPr>
          <p:cNvGrpSpPr/>
          <p:nvPr/>
        </p:nvGrpSpPr>
        <p:grpSpPr>
          <a:xfrm>
            <a:off x="3352796" y="1828800"/>
            <a:ext cx="1828800" cy="228600"/>
            <a:chOff x="0" y="2514600"/>
            <a:chExt cx="1828800" cy="228600"/>
          </a:xfrm>
          <a:solidFill>
            <a:schemeClr val="bg1"/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32F3C1E-604E-8DE0-A3BF-58FFC4B6AC18}"/>
                </a:ext>
              </a:extLst>
            </p:cNvPr>
            <p:cNvSpPr/>
            <p:nvPr/>
          </p:nvSpPr>
          <p:spPr>
            <a:xfrm>
              <a:off x="0" y="2514600"/>
              <a:ext cx="228600" cy="2286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4800821-FC65-2165-3AFD-B722D1D3695F}"/>
                </a:ext>
              </a:extLst>
            </p:cNvPr>
            <p:cNvSpPr/>
            <p:nvPr/>
          </p:nvSpPr>
          <p:spPr>
            <a:xfrm>
              <a:off x="2286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818501B-9CDA-9AB0-63ED-19C5637A2AE3}"/>
                </a:ext>
              </a:extLst>
            </p:cNvPr>
            <p:cNvSpPr/>
            <p:nvPr/>
          </p:nvSpPr>
          <p:spPr>
            <a:xfrm>
              <a:off x="4572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900E34F5-FC70-0D22-7EEB-12D4C7C78995}"/>
                </a:ext>
              </a:extLst>
            </p:cNvPr>
            <p:cNvSpPr/>
            <p:nvPr/>
          </p:nvSpPr>
          <p:spPr>
            <a:xfrm>
              <a:off x="6858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7C1B3C6-2E61-5598-A281-F20FEDB5AB60}"/>
                </a:ext>
              </a:extLst>
            </p:cNvPr>
            <p:cNvSpPr/>
            <p:nvPr/>
          </p:nvSpPr>
          <p:spPr>
            <a:xfrm>
              <a:off x="9144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9E6CA7F1-BAAC-D375-D69C-6BA7351AA69A}"/>
                </a:ext>
              </a:extLst>
            </p:cNvPr>
            <p:cNvSpPr/>
            <p:nvPr/>
          </p:nvSpPr>
          <p:spPr>
            <a:xfrm>
              <a:off x="11430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80FA90D3-587E-E279-1083-A654365508D2}"/>
                </a:ext>
              </a:extLst>
            </p:cNvPr>
            <p:cNvSpPr/>
            <p:nvPr/>
          </p:nvSpPr>
          <p:spPr>
            <a:xfrm>
              <a:off x="1371600" y="2514600"/>
              <a:ext cx="228600" cy="2286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B1546E94-9C47-387A-0EC7-D0834734BB8B}"/>
                </a:ext>
              </a:extLst>
            </p:cNvPr>
            <p:cNvSpPr/>
            <p:nvPr/>
          </p:nvSpPr>
          <p:spPr>
            <a:xfrm>
              <a:off x="16002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11D6A307-0967-CC3E-F7E1-FDD0C9DCFE30}"/>
              </a:ext>
            </a:extLst>
          </p:cNvPr>
          <p:cNvGrpSpPr/>
          <p:nvPr/>
        </p:nvGrpSpPr>
        <p:grpSpPr>
          <a:xfrm>
            <a:off x="9620117" y="381982"/>
            <a:ext cx="2095766" cy="369332"/>
            <a:chOff x="934117" y="3312900"/>
            <a:chExt cx="2095766" cy="369332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186BBD98-3912-7F07-A431-ADFDAEDD7B45}"/>
                </a:ext>
              </a:extLst>
            </p:cNvPr>
            <p:cNvSpPr/>
            <p:nvPr/>
          </p:nvSpPr>
          <p:spPr>
            <a:xfrm>
              <a:off x="934117" y="3383266"/>
              <a:ext cx="228600" cy="2286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4E8BF21A-3DB7-68E5-C774-B96122C1C290}"/>
                </a:ext>
              </a:extLst>
            </p:cNvPr>
            <p:cNvSpPr txBox="1"/>
            <p:nvPr/>
          </p:nvSpPr>
          <p:spPr>
            <a:xfrm>
              <a:off x="1162717" y="3312900"/>
              <a:ext cx="18671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cumin Pro" panose="020B0504020202020204" pitchFamily="34" charset="0"/>
                </a:rPr>
                <a:t>Triangle Node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644DB9F-C17C-B6AE-20B3-6F6CF7BFAA2D}"/>
              </a:ext>
            </a:extLst>
          </p:cNvPr>
          <p:cNvGrpSpPr/>
          <p:nvPr/>
        </p:nvGrpSpPr>
        <p:grpSpPr>
          <a:xfrm>
            <a:off x="9620117" y="757513"/>
            <a:ext cx="2095766" cy="369332"/>
            <a:chOff x="934117" y="3312900"/>
            <a:chExt cx="2095766" cy="369332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D03C17D-3956-89F7-4F20-512FA49B06A1}"/>
                </a:ext>
              </a:extLst>
            </p:cNvPr>
            <p:cNvSpPr/>
            <p:nvPr/>
          </p:nvSpPr>
          <p:spPr>
            <a:xfrm>
              <a:off x="934117" y="3383266"/>
              <a:ext cx="228600" cy="2286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B7916888-E14E-F0A5-D364-7B250E9F15D3}"/>
                </a:ext>
              </a:extLst>
            </p:cNvPr>
            <p:cNvSpPr txBox="1"/>
            <p:nvPr/>
          </p:nvSpPr>
          <p:spPr>
            <a:xfrm>
              <a:off x="1162717" y="3312900"/>
              <a:ext cx="18671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cumin Pro" panose="020B0504020202020204" pitchFamily="34" charset="0"/>
                </a:rPr>
                <a:t>Box Node</a:t>
              </a:r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B1B776AD-7D7F-17EE-70A7-025E5534A40C}"/>
              </a:ext>
            </a:extLst>
          </p:cNvPr>
          <p:cNvSpPr txBox="1"/>
          <p:nvPr/>
        </p:nvSpPr>
        <p:spPr>
          <a:xfrm>
            <a:off x="3352796" y="206633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Warp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9D52DC2-1B7D-3866-18AF-9BD89FED73EE}"/>
              </a:ext>
            </a:extLst>
          </p:cNvPr>
          <p:cNvSpPr txBox="1"/>
          <p:nvPr/>
        </p:nvSpPr>
        <p:spPr>
          <a:xfrm>
            <a:off x="6095998" y="207125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Warp 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10D0EBA-FEA0-4E16-0F95-CC74F33EB402}"/>
              </a:ext>
            </a:extLst>
          </p:cNvPr>
          <p:cNvSpPr txBox="1"/>
          <p:nvPr/>
        </p:nvSpPr>
        <p:spPr>
          <a:xfrm>
            <a:off x="8078288" y="556150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Warp 0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67EECF1-4F19-DE44-D460-0D7E56CB4551}"/>
              </a:ext>
            </a:extLst>
          </p:cNvPr>
          <p:cNvGrpSpPr/>
          <p:nvPr/>
        </p:nvGrpSpPr>
        <p:grpSpPr>
          <a:xfrm>
            <a:off x="9620117" y="1126370"/>
            <a:ext cx="2095766" cy="369332"/>
            <a:chOff x="934117" y="3312900"/>
            <a:chExt cx="2095766" cy="369332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59E0E28D-9456-C87E-DEAB-EAE2E41092D7}"/>
                </a:ext>
              </a:extLst>
            </p:cNvPr>
            <p:cNvSpPr/>
            <p:nvPr/>
          </p:nvSpPr>
          <p:spPr>
            <a:xfrm>
              <a:off x="934117" y="3383266"/>
              <a:ext cx="2286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270D91A2-9913-F0EA-3CD5-FB9A5484A87C}"/>
                </a:ext>
              </a:extLst>
            </p:cNvPr>
            <p:cNvSpPr txBox="1"/>
            <p:nvPr/>
          </p:nvSpPr>
          <p:spPr>
            <a:xfrm>
              <a:off x="1162717" y="3312900"/>
              <a:ext cx="18671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cumin Pro" panose="020B0504020202020204" pitchFamily="34" charset="0"/>
                </a:rPr>
                <a:t>Empty Lane</a:t>
              </a:r>
            </a:p>
          </p:txBody>
        </p: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91DB0146-AC8B-8F6C-8AAD-7E1BE9A9018D}"/>
              </a:ext>
            </a:extLst>
          </p:cNvPr>
          <p:cNvSpPr/>
          <p:nvPr/>
        </p:nvSpPr>
        <p:spPr>
          <a:xfrm>
            <a:off x="8169725" y="3514997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3839B3DB-303C-683E-1DDA-C3CCF2C8A117}"/>
              </a:ext>
            </a:extLst>
          </p:cNvPr>
          <p:cNvSpPr/>
          <p:nvPr/>
        </p:nvSpPr>
        <p:spPr>
          <a:xfrm>
            <a:off x="8169725" y="3837182"/>
            <a:ext cx="228600" cy="228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CCF64FA2-E3B5-2C68-AAA8-7B71C1B2E013}"/>
              </a:ext>
            </a:extLst>
          </p:cNvPr>
          <p:cNvSpPr/>
          <p:nvPr/>
        </p:nvSpPr>
        <p:spPr>
          <a:xfrm>
            <a:off x="8169725" y="4159367"/>
            <a:ext cx="22860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800C6BA6-716F-A87A-89AE-820C2F3A3D69}"/>
              </a:ext>
            </a:extLst>
          </p:cNvPr>
          <p:cNvGrpSpPr/>
          <p:nvPr/>
        </p:nvGrpSpPr>
        <p:grpSpPr>
          <a:xfrm>
            <a:off x="8078288" y="5332903"/>
            <a:ext cx="1828800" cy="228600"/>
            <a:chOff x="0" y="2514600"/>
            <a:chExt cx="1828800" cy="228600"/>
          </a:xfrm>
          <a:solidFill>
            <a:schemeClr val="bg1"/>
          </a:solidFill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29C973A8-F978-A03A-9953-ACE73C44968F}"/>
                </a:ext>
              </a:extLst>
            </p:cNvPr>
            <p:cNvSpPr/>
            <p:nvPr/>
          </p:nvSpPr>
          <p:spPr>
            <a:xfrm>
              <a:off x="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7F5422FC-4A83-7A0B-B395-B99F18D569BC}"/>
                </a:ext>
              </a:extLst>
            </p:cNvPr>
            <p:cNvSpPr/>
            <p:nvPr/>
          </p:nvSpPr>
          <p:spPr>
            <a:xfrm>
              <a:off x="2286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FEF2B5D5-0723-6C0C-C893-9C2530D37FE6}"/>
                </a:ext>
              </a:extLst>
            </p:cNvPr>
            <p:cNvSpPr/>
            <p:nvPr/>
          </p:nvSpPr>
          <p:spPr>
            <a:xfrm>
              <a:off x="4572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385FDA33-E211-0A91-7821-CDCA142881D0}"/>
                </a:ext>
              </a:extLst>
            </p:cNvPr>
            <p:cNvSpPr/>
            <p:nvPr/>
          </p:nvSpPr>
          <p:spPr>
            <a:xfrm>
              <a:off x="6858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51EC8656-F995-20F4-3000-7ACE9C7BABC0}"/>
                </a:ext>
              </a:extLst>
            </p:cNvPr>
            <p:cNvSpPr/>
            <p:nvPr/>
          </p:nvSpPr>
          <p:spPr>
            <a:xfrm>
              <a:off x="914400" y="2514600"/>
              <a:ext cx="228600" cy="2286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505C5AFF-F8C6-4AA0-48EC-3E96BD35B1AC}"/>
                </a:ext>
              </a:extLst>
            </p:cNvPr>
            <p:cNvSpPr/>
            <p:nvPr/>
          </p:nvSpPr>
          <p:spPr>
            <a:xfrm>
              <a:off x="1143000" y="2514600"/>
              <a:ext cx="228600" cy="2286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DC5D1364-CB71-1D21-D7DD-160CD8ADFB4D}"/>
                </a:ext>
              </a:extLst>
            </p:cNvPr>
            <p:cNvSpPr/>
            <p:nvPr/>
          </p:nvSpPr>
          <p:spPr>
            <a:xfrm>
              <a:off x="13716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3D5C56E3-56F6-876D-3FE9-9BB5F75BF9CA}"/>
                </a:ext>
              </a:extLst>
            </p:cNvPr>
            <p:cNvSpPr/>
            <p:nvPr/>
          </p:nvSpPr>
          <p:spPr>
            <a:xfrm>
              <a:off x="16002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C928A21D-2B93-3916-DF5B-23CFD53FC02D}"/>
              </a:ext>
            </a:extLst>
          </p:cNvPr>
          <p:cNvSpPr txBox="1"/>
          <p:nvPr/>
        </p:nvSpPr>
        <p:spPr>
          <a:xfrm>
            <a:off x="1003922" y="3383266"/>
            <a:ext cx="3254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cumin Pro" panose="020B0504020202020204" pitchFamily="34" charset="0"/>
              </a:rPr>
              <a:t>CYCLE 6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76EED42-861C-25A1-A3C1-C3B41BD58EBC}"/>
              </a:ext>
            </a:extLst>
          </p:cNvPr>
          <p:cNvSpPr/>
          <p:nvPr/>
        </p:nvSpPr>
        <p:spPr>
          <a:xfrm>
            <a:off x="8169725" y="4159367"/>
            <a:ext cx="228600" cy="228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CB3AD8-8C93-E8E4-B659-63CCD2870CAA}"/>
              </a:ext>
            </a:extLst>
          </p:cNvPr>
          <p:cNvSpPr/>
          <p:nvPr/>
        </p:nvSpPr>
        <p:spPr>
          <a:xfrm>
            <a:off x="6095998" y="18288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AF8A77-665F-7023-A4EF-0D72A743D473}"/>
              </a:ext>
            </a:extLst>
          </p:cNvPr>
          <p:cNvSpPr/>
          <p:nvPr/>
        </p:nvSpPr>
        <p:spPr>
          <a:xfrm>
            <a:off x="6324598" y="1828800"/>
            <a:ext cx="22860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5D4BE2-79A9-BAD6-D332-755A45440EAB}"/>
              </a:ext>
            </a:extLst>
          </p:cNvPr>
          <p:cNvSpPr/>
          <p:nvPr/>
        </p:nvSpPr>
        <p:spPr>
          <a:xfrm>
            <a:off x="6553198" y="1828800"/>
            <a:ext cx="22860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2073D69-FC35-DE8B-3EF6-188EEDADC64E}"/>
              </a:ext>
            </a:extLst>
          </p:cNvPr>
          <p:cNvSpPr/>
          <p:nvPr/>
        </p:nvSpPr>
        <p:spPr>
          <a:xfrm>
            <a:off x="6781798" y="18288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895F621-1BB5-D301-D42F-D4B478E60F6E}"/>
              </a:ext>
            </a:extLst>
          </p:cNvPr>
          <p:cNvSpPr/>
          <p:nvPr/>
        </p:nvSpPr>
        <p:spPr>
          <a:xfrm>
            <a:off x="7010398" y="18288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30697A5-8A2A-8666-AEE1-C3424189FE46}"/>
              </a:ext>
            </a:extLst>
          </p:cNvPr>
          <p:cNvSpPr/>
          <p:nvPr/>
        </p:nvSpPr>
        <p:spPr>
          <a:xfrm>
            <a:off x="7238998" y="18288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F3E195F-6B70-AC14-F699-C1DFFBA593FF}"/>
              </a:ext>
            </a:extLst>
          </p:cNvPr>
          <p:cNvSpPr/>
          <p:nvPr/>
        </p:nvSpPr>
        <p:spPr>
          <a:xfrm>
            <a:off x="7467598" y="18288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D9A4FA9-88B7-3F57-8EA5-6B56FE8DAA0D}"/>
              </a:ext>
            </a:extLst>
          </p:cNvPr>
          <p:cNvSpPr/>
          <p:nvPr/>
        </p:nvSpPr>
        <p:spPr>
          <a:xfrm>
            <a:off x="7696198" y="18288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64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12 0.00116 L -0.00651 0.1710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849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13282 0.24445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1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C37DCD-CF6D-18B9-5AD4-96B66C0554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EEE84-0A9C-4D87-AE5C-2C6F21BE8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Single-Lane Scheduling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7006D5-EFAA-BF42-C622-1A3C20503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B5308-6B54-4E5B-8185-C4F567049C3B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E504787-B45F-E1E6-F15E-70F6FFCEE45B}"/>
              </a:ext>
            </a:extLst>
          </p:cNvPr>
          <p:cNvSpPr/>
          <p:nvPr/>
        </p:nvSpPr>
        <p:spPr>
          <a:xfrm>
            <a:off x="248194" y="1724297"/>
            <a:ext cx="10796452" cy="960120"/>
          </a:xfrm>
          <a:prstGeom prst="roundRect">
            <a:avLst/>
          </a:prstGeom>
          <a:solidFill>
            <a:schemeClr val="bg1">
              <a:alpha val="50196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F1227A9-56DB-63EC-8583-DBF6E42321C6}"/>
              </a:ext>
            </a:extLst>
          </p:cNvPr>
          <p:cNvGrpSpPr/>
          <p:nvPr/>
        </p:nvGrpSpPr>
        <p:grpSpPr>
          <a:xfrm>
            <a:off x="3352800" y="1828800"/>
            <a:ext cx="1828800" cy="228600"/>
            <a:chOff x="0" y="2514600"/>
            <a:chExt cx="1828800" cy="228600"/>
          </a:xfrm>
          <a:solidFill>
            <a:schemeClr val="bg1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F3BF941-BF6B-9729-C91D-72E0B400FFE1}"/>
                </a:ext>
              </a:extLst>
            </p:cNvPr>
            <p:cNvSpPr/>
            <p:nvPr/>
          </p:nvSpPr>
          <p:spPr>
            <a:xfrm>
              <a:off x="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9B8E7F8-3966-C590-B5D4-31A78DD7B8DC}"/>
                </a:ext>
              </a:extLst>
            </p:cNvPr>
            <p:cNvSpPr/>
            <p:nvPr/>
          </p:nvSpPr>
          <p:spPr>
            <a:xfrm>
              <a:off x="2286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558EF15-A531-1D65-F9B1-CC47002135CE}"/>
                </a:ext>
              </a:extLst>
            </p:cNvPr>
            <p:cNvSpPr/>
            <p:nvPr/>
          </p:nvSpPr>
          <p:spPr>
            <a:xfrm>
              <a:off x="4572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54211E5-A71D-7936-67C5-F6715268B866}"/>
                </a:ext>
              </a:extLst>
            </p:cNvPr>
            <p:cNvSpPr/>
            <p:nvPr/>
          </p:nvSpPr>
          <p:spPr>
            <a:xfrm>
              <a:off x="6858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F52A69C-4ED9-8FFD-0560-D5F7CF598DF1}"/>
                </a:ext>
              </a:extLst>
            </p:cNvPr>
            <p:cNvSpPr/>
            <p:nvPr/>
          </p:nvSpPr>
          <p:spPr>
            <a:xfrm>
              <a:off x="9144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0FEEAFB-5D58-02EE-8168-3A40F1BD86CF}"/>
                </a:ext>
              </a:extLst>
            </p:cNvPr>
            <p:cNvSpPr/>
            <p:nvPr/>
          </p:nvSpPr>
          <p:spPr>
            <a:xfrm>
              <a:off x="11430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708125B-EBE1-5C63-C95A-7BAB6DFEF84E}"/>
                </a:ext>
              </a:extLst>
            </p:cNvPr>
            <p:cNvSpPr/>
            <p:nvPr/>
          </p:nvSpPr>
          <p:spPr>
            <a:xfrm>
              <a:off x="13716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50EA663-A7CA-C62A-907F-A0FCFFC13827}"/>
                </a:ext>
              </a:extLst>
            </p:cNvPr>
            <p:cNvSpPr/>
            <p:nvPr/>
          </p:nvSpPr>
          <p:spPr>
            <a:xfrm>
              <a:off x="16002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DFD74C7-5476-A29D-C84B-C82AE43F07D4}"/>
              </a:ext>
            </a:extLst>
          </p:cNvPr>
          <p:cNvGrpSpPr/>
          <p:nvPr/>
        </p:nvGrpSpPr>
        <p:grpSpPr>
          <a:xfrm>
            <a:off x="6096002" y="1828800"/>
            <a:ext cx="1828800" cy="228600"/>
            <a:chOff x="0" y="2514600"/>
            <a:chExt cx="1828800" cy="228600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CA75834-D826-9D2C-137B-229134F1550A}"/>
                </a:ext>
              </a:extLst>
            </p:cNvPr>
            <p:cNvSpPr/>
            <p:nvPr/>
          </p:nvSpPr>
          <p:spPr>
            <a:xfrm>
              <a:off x="0" y="2514600"/>
              <a:ext cx="2286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C5DACFC-5775-C780-1E41-7E567B5BD2F6}"/>
                </a:ext>
              </a:extLst>
            </p:cNvPr>
            <p:cNvSpPr/>
            <p:nvPr/>
          </p:nvSpPr>
          <p:spPr>
            <a:xfrm>
              <a:off x="228600" y="2514600"/>
              <a:ext cx="2286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876CF35-71FD-7E99-A479-33D9129E4558}"/>
                </a:ext>
              </a:extLst>
            </p:cNvPr>
            <p:cNvSpPr/>
            <p:nvPr/>
          </p:nvSpPr>
          <p:spPr>
            <a:xfrm>
              <a:off x="457200" y="2514600"/>
              <a:ext cx="2286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1ED898A-664A-129E-02BA-CFE6F2F1AD26}"/>
                </a:ext>
              </a:extLst>
            </p:cNvPr>
            <p:cNvSpPr/>
            <p:nvPr/>
          </p:nvSpPr>
          <p:spPr>
            <a:xfrm>
              <a:off x="685800" y="2514600"/>
              <a:ext cx="2286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C7848EB-DC90-CC6B-0889-8CA55D707168}"/>
                </a:ext>
              </a:extLst>
            </p:cNvPr>
            <p:cNvSpPr/>
            <p:nvPr/>
          </p:nvSpPr>
          <p:spPr>
            <a:xfrm>
              <a:off x="914400" y="2514600"/>
              <a:ext cx="2286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8AC888E-46C0-8BBF-A7C4-45E8671BAE53}"/>
                </a:ext>
              </a:extLst>
            </p:cNvPr>
            <p:cNvSpPr/>
            <p:nvPr/>
          </p:nvSpPr>
          <p:spPr>
            <a:xfrm>
              <a:off x="1143000" y="2514600"/>
              <a:ext cx="2286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589FFBCA-ECAF-55D1-4DD1-8EFCD3B100B0}"/>
                </a:ext>
              </a:extLst>
            </p:cNvPr>
            <p:cNvSpPr/>
            <p:nvPr/>
          </p:nvSpPr>
          <p:spPr>
            <a:xfrm>
              <a:off x="1371600" y="2514600"/>
              <a:ext cx="2286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077C5CA4-87EE-1BFA-6E93-A718CCE73D6C}"/>
                </a:ext>
              </a:extLst>
            </p:cNvPr>
            <p:cNvSpPr/>
            <p:nvPr/>
          </p:nvSpPr>
          <p:spPr>
            <a:xfrm>
              <a:off x="1600200" y="2514600"/>
              <a:ext cx="2286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5F3A5272-4BCE-203A-0BB2-DECF52BC198E}"/>
              </a:ext>
            </a:extLst>
          </p:cNvPr>
          <p:cNvSpPr txBox="1"/>
          <p:nvPr/>
        </p:nvSpPr>
        <p:spPr>
          <a:xfrm>
            <a:off x="711926" y="1992086"/>
            <a:ext cx="1848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cumin Pro" panose="020B0504020202020204" pitchFamily="34" charset="0"/>
              </a:rPr>
              <a:t>Warp Buffer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0EDF524F-0D0A-8C3D-8922-287BA45BDFF5}"/>
              </a:ext>
            </a:extLst>
          </p:cNvPr>
          <p:cNvSpPr/>
          <p:nvPr/>
        </p:nvSpPr>
        <p:spPr>
          <a:xfrm>
            <a:off x="5492930" y="5031377"/>
            <a:ext cx="5551716" cy="960120"/>
          </a:xfrm>
          <a:prstGeom prst="roundRect">
            <a:avLst/>
          </a:prstGeom>
          <a:solidFill>
            <a:schemeClr val="bg1">
              <a:alpha val="50196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6F6A970-6EE7-515E-130A-295D868F1DB7}"/>
              </a:ext>
            </a:extLst>
          </p:cNvPr>
          <p:cNvSpPr txBox="1"/>
          <p:nvPr/>
        </p:nvSpPr>
        <p:spPr>
          <a:xfrm>
            <a:off x="5619208" y="5311382"/>
            <a:ext cx="1848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cumin Pro" panose="020B0504020202020204" pitchFamily="34" charset="0"/>
              </a:rPr>
              <a:t>Result Buffer</a:t>
            </a:r>
            <a:endParaRPr lang="en-US" b="1" dirty="0">
              <a:latin typeface="Acumin Pro" panose="020B0504020202020204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9767639-849D-7711-9EC8-ED198A0AD1BD}"/>
              </a:ext>
            </a:extLst>
          </p:cNvPr>
          <p:cNvSpPr/>
          <p:nvPr/>
        </p:nvSpPr>
        <p:spPr>
          <a:xfrm>
            <a:off x="5492930" y="3383266"/>
            <a:ext cx="3082835" cy="1182203"/>
          </a:xfrm>
          <a:prstGeom prst="rect">
            <a:avLst/>
          </a:prstGeom>
          <a:solidFill>
            <a:srgbClr val="E2F0D9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C60F947-511F-3BFB-B7F4-FF42DC52BD3F}"/>
              </a:ext>
            </a:extLst>
          </p:cNvPr>
          <p:cNvSpPr txBox="1"/>
          <p:nvPr/>
        </p:nvSpPr>
        <p:spPr>
          <a:xfrm>
            <a:off x="5492930" y="3466535"/>
            <a:ext cx="1848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cumin Pro" panose="020B0504020202020204" pitchFamily="34" charset="0"/>
              </a:rPr>
              <a:t>Single-Lane Unified Pipeline</a:t>
            </a:r>
            <a:endParaRPr lang="en-US" b="1" dirty="0">
              <a:latin typeface="Acumin Pro" panose="020B05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9B122B5-129B-AF28-00EF-40E781A8C553}"/>
              </a:ext>
            </a:extLst>
          </p:cNvPr>
          <p:cNvSpPr txBox="1"/>
          <p:nvPr/>
        </p:nvSpPr>
        <p:spPr>
          <a:xfrm>
            <a:off x="7034347" y="3448608"/>
            <a:ext cx="11353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cumin Pro" panose="020B0504020202020204" pitchFamily="34" charset="0"/>
              </a:rPr>
              <a:t>Stage 0</a:t>
            </a:r>
          </a:p>
          <a:p>
            <a:r>
              <a:rPr lang="en-US" sz="2000" dirty="0">
                <a:latin typeface="Acumin Pro" panose="020B0504020202020204" pitchFamily="34" charset="0"/>
              </a:rPr>
              <a:t>Stage 1</a:t>
            </a:r>
          </a:p>
          <a:p>
            <a:r>
              <a:rPr lang="en-US" sz="2000" dirty="0">
                <a:latin typeface="Acumin Pro" panose="020B0504020202020204" pitchFamily="34" charset="0"/>
              </a:rPr>
              <a:t>Stage 2</a:t>
            </a:r>
            <a:endParaRPr lang="en-US" dirty="0">
              <a:latin typeface="Acumin Pro" panose="020B0504020202020204" pitchFamily="34" charset="0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37B68AD5-5D6C-8D54-B0A3-704753492DDA}"/>
              </a:ext>
            </a:extLst>
          </p:cNvPr>
          <p:cNvSpPr/>
          <p:nvPr/>
        </p:nvSpPr>
        <p:spPr>
          <a:xfrm>
            <a:off x="248194" y="4986714"/>
            <a:ext cx="2024747" cy="960120"/>
          </a:xfrm>
          <a:prstGeom prst="roundRect">
            <a:avLst/>
          </a:prstGeom>
          <a:solidFill>
            <a:schemeClr val="bg1">
              <a:alpha val="50196"/>
            </a:schemeClr>
          </a:solidFill>
          <a:ln>
            <a:prstDash val="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cumin Pro" panose="020B0504020202020204" pitchFamily="34" charset="0"/>
              </a:rPr>
              <a:t>SM Register File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1EAB613-A4C1-770D-A7FE-46327C01CF61}"/>
              </a:ext>
            </a:extLst>
          </p:cNvPr>
          <p:cNvSpPr txBox="1"/>
          <p:nvPr/>
        </p:nvSpPr>
        <p:spPr>
          <a:xfrm>
            <a:off x="5459186" y="5946834"/>
            <a:ext cx="349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[Saleh et al. 2019/0197761A1]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8EB0F38-07EE-4ECA-D2CB-387C7DD4BD24}"/>
              </a:ext>
            </a:extLst>
          </p:cNvPr>
          <p:cNvGrpSpPr/>
          <p:nvPr/>
        </p:nvGrpSpPr>
        <p:grpSpPr>
          <a:xfrm>
            <a:off x="3352796" y="1828800"/>
            <a:ext cx="1828800" cy="228600"/>
            <a:chOff x="0" y="2514600"/>
            <a:chExt cx="1828800" cy="228600"/>
          </a:xfrm>
          <a:solidFill>
            <a:schemeClr val="bg1"/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A78C0EB-1393-753B-B84E-844468FFDF76}"/>
                </a:ext>
              </a:extLst>
            </p:cNvPr>
            <p:cNvSpPr/>
            <p:nvPr/>
          </p:nvSpPr>
          <p:spPr>
            <a:xfrm>
              <a:off x="0" y="2514600"/>
              <a:ext cx="228600" cy="2286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485978A-8A36-AFEE-5CFF-97F6376D90F8}"/>
                </a:ext>
              </a:extLst>
            </p:cNvPr>
            <p:cNvSpPr/>
            <p:nvPr/>
          </p:nvSpPr>
          <p:spPr>
            <a:xfrm>
              <a:off x="2286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13BCE1D-8DAE-8A01-811B-0933100A5920}"/>
                </a:ext>
              </a:extLst>
            </p:cNvPr>
            <p:cNvSpPr/>
            <p:nvPr/>
          </p:nvSpPr>
          <p:spPr>
            <a:xfrm>
              <a:off x="4572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17DFAD27-7A96-9FFF-51A2-73E3F98764AB}"/>
                </a:ext>
              </a:extLst>
            </p:cNvPr>
            <p:cNvSpPr/>
            <p:nvPr/>
          </p:nvSpPr>
          <p:spPr>
            <a:xfrm>
              <a:off x="6858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851C095-1AF1-20CC-FE62-FC87CA62E4E8}"/>
                </a:ext>
              </a:extLst>
            </p:cNvPr>
            <p:cNvSpPr/>
            <p:nvPr/>
          </p:nvSpPr>
          <p:spPr>
            <a:xfrm>
              <a:off x="9144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889C06B7-E468-AD04-4928-D054D6FEBB9C}"/>
                </a:ext>
              </a:extLst>
            </p:cNvPr>
            <p:cNvSpPr/>
            <p:nvPr/>
          </p:nvSpPr>
          <p:spPr>
            <a:xfrm>
              <a:off x="11430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9A71337-95D0-B081-31F5-E7955381117D}"/>
                </a:ext>
              </a:extLst>
            </p:cNvPr>
            <p:cNvSpPr/>
            <p:nvPr/>
          </p:nvSpPr>
          <p:spPr>
            <a:xfrm>
              <a:off x="1371600" y="2514600"/>
              <a:ext cx="228600" cy="2286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01201466-B5D5-A42C-70A0-27D290B476E9}"/>
                </a:ext>
              </a:extLst>
            </p:cNvPr>
            <p:cNvSpPr/>
            <p:nvPr/>
          </p:nvSpPr>
          <p:spPr>
            <a:xfrm>
              <a:off x="16002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2057328-A92A-DE19-EA49-C7AF49F8956A}"/>
              </a:ext>
            </a:extLst>
          </p:cNvPr>
          <p:cNvGrpSpPr/>
          <p:nvPr/>
        </p:nvGrpSpPr>
        <p:grpSpPr>
          <a:xfrm>
            <a:off x="9620117" y="381982"/>
            <a:ext cx="2095766" cy="369332"/>
            <a:chOff x="934117" y="3312900"/>
            <a:chExt cx="2095766" cy="369332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0EE53011-4481-4C2E-4131-41AEAF5178E5}"/>
                </a:ext>
              </a:extLst>
            </p:cNvPr>
            <p:cNvSpPr/>
            <p:nvPr/>
          </p:nvSpPr>
          <p:spPr>
            <a:xfrm>
              <a:off x="934117" y="3383266"/>
              <a:ext cx="228600" cy="2286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58ECC14C-2200-6FDD-B782-49A354181A42}"/>
                </a:ext>
              </a:extLst>
            </p:cNvPr>
            <p:cNvSpPr txBox="1"/>
            <p:nvPr/>
          </p:nvSpPr>
          <p:spPr>
            <a:xfrm>
              <a:off x="1162717" y="3312900"/>
              <a:ext cx="18671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cumin Pro" panose="020B0504020202020204" pitchFamily="34" charset="0"/>
                </a:rPr>
                <a:t>Triangle Node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9C2FC5EE-9672-F61C-090F-1393A70F75FC}"/>
              </a:ext>
            </a:extLst>
          </p:cNvPr>
          <p:cNvGrpSpPr/>
          <p:nvPr/>
        </p:nvGrpSpPr>
        <p:grpSpPr>
          <a:xfrm>
            <a:off x="9620117" y="757513"/>
            <a:ext cx="2095766" cy="369332"/>
            <a:chOff x="934117" y="3312900"/>
            <a:chExt cx="2095766" cy="369332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359D370C-DCFE-2E85-3D48-CF8382AF967D}"/>
                </a:ext>
              </a:extLst>
            </p:cNvPr>
            <p:cNvSpPr/>
            <p:nvPr/>
          </p:nvSpPr>
          <p:spPr>
            <a:xfrm>
              <a:off x="934117" y="3383266"/>
              <a:ext cx="228600" cy="2286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FF6DB61B-D062-686C-FCEB-E1E93B8CDF95}"/>
                </a:ext>
              </a:extLst>
            </p:cNvPr>
            <p:cNvSpPr txBox="1"/>
            <p:nvPr/>
          </p:nvSpPr>
          <p:spPr>
            <a:xfrm>
              <a:off x="1162717" y="3312900"/>
              <a:ext cx="18671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cumin Pro" panose="020B0504020202020204" pitchFamily="34" charset="0"/>
                </a:rPr>
                <a:t>Box Node</a:t>
              </a:r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88BDF7C0-0083-C01B-0A4C-804EE2000943}"/>
              </a:ext>
            </a:extLst>
          </p:cNvPr>
          <p:cNvSpPr txBox="1"/>
          <p:nvPr/>
        </p:nvSpPr>
        <p:spPr>
          <a:xfrm>
            <a:off x="3352796" y="206633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Warp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EC0470B-5CAA-8D49-8266-4FD32A27AC05}"/>
              </a:ext>
            </a:extLst>
          </p:cNvPr>
          <p:cNvSpPr txBox="1"/>
          <p:nvPr/>
        </p:nvSpPr>
        <p:spPr>
          <a:xfrm>
            <a:off x="6095998" y="207125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Warp 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28BC7CA-2733-0061-E0BB-4E1472A847CE}"/>
              </a:ext>
            </a:extLst>
          </p:cNvPr>
          <p:cNvSpPr txBox="1"/>
          <p:nvPr/>
        </p:nvSpPr>
        <p:spPr>
          <a:xfrm>
            <a:off x="8078288" y="556150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Warp 1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AF87CFDB-9B23-BBC2-4356-4FD9AB3B3721}"/>
              </a:ext>
            </a:extLst>
          </p:cNvPr>
          <p:cNvGrpSpPr/>
          <p:nvPr/>
        </p:nvGrpSpPr>
        <p:grpSpPr>
          <a:xfrm>
            <a:off x="9620117" y="1126370"/>
            <a:ext cx="2095766" cy="369332"/>
            <a:chOff x="934117" y="3312900"/>
            <a:chExt cx="2095766" cy="369332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8A84C2DD-4B30-A825-6ACE-DA9FD9BF1C58}"/>
                </a:ext>
              </a:extLst>
            </p:cNvPr>
            <p:cNvSpPr/>
            <p:nvPr/>
          </p:nvSpPr>
          <p:spPr>
            <a:xfrm>
              <a:off x="934117" y="3383266"/>
              <a:ext cx="2286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50C68DD7-6E26-CA39-CD23-B5531C668D78}"/>
                </a:ext>
              </a:extLst>
            </p:cNvPr>
            <p:cNvSpPr txBox="1"/>
            <p:nvPr/>
          </p:nvSpPr>
          <p:spPr>
            <a:xfrm>
              <a:off x="1162717" y="3312900"/>
              <a:ext cx="18671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cumin Pro" panose="020B0504020202020204" pitchFamily="34" charset="0"/>
                </a:rPr>
                <a:t>Empty Lane</a:t>
              </a:r>
            </a:p>
          </p:txBody>
        </p: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647285DC-7088-D13F-4573-29657BF13436}"/>
              </a:ext>
            </a:extLst>
          </p:cNvPr>
          <p:cNvSpPr/>
          <p:nvPr/>
        </p:nvSpPr>
        <p:spPr>
          <a:xfrm>
            <a:off x="8169725" y="3514997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B4E7D4B1-2BBF-2FF9-A298-2849B8D6AAF4}"/>
              </a:ext>
            </a:extLst>
          </p:cNvPr>
          <p:cNvSpPr/>
          <p:nvPr/>
        </p:nvSpPr>
        <p:spPr>
          <a:xfrm>
            <a:off x="8169725" y="3837182"/>
            <a:ext cx="22860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3C8284CC-9590-A9A3-DA98-FA7C476961E0}"/>
              </a:ext>
            </a:extLst>
          </p:cNvPr>
          <p:cNvSpPr/>
          <p:nvPr/>
        </p:nvSpPr>
        <p:spPr>
          <a:xfrm>
            <a:off x="8169725" y="4159367"/>
            <a:ext cx="228600" cy="228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46AADC5-7C41-27A2-B678-0BD2E2EC81A2}"/>
              </a:ext>
            </a:extLst>
          </p:cNvPr>
          <p:cNvGrpSpPr/>
          <p:nvPr/>
        </p:nvGrpSpPr>
        <p:grpSpPr>
          <a:xfrm>
            <a:off x="8078288" y="5332903"/>
            <a:ext cx="1828800" cy="228600"/>
            <a:chOff x="0" y="2514600"/>
            <a:chExt cx="1828800" cy="228600"/>
          </a:xfrm>
          <a:solidFill>
            <a:schemeClr val="bg1"/>
          </a:solidFill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F4E5D3FF-0B91-3896-A8EE-5264C82217E6}"/>
                </a:ext>
              </a:extLst>
            </p:cNvPr>
            <p:cNvSpPr/>
            <p:nvPr/>
          </p:nvSpPr>
          <p:spPr>
            <a:xfrm>
              <a:off x="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9CCE5C54-4B17-031F-AD88-8019D0B9C2D5}"/>
                </a:ext>
              </a:extLst>
            </p:cNvPr>
            <p:cNvSpPr/>
            <p:nvPr/>
          </p:nvSpPr>
          <p:spPr>
            <a:xfrm>
              <a:off x="2286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FC2DE81A-F2A3-FBB3-3F35-1256678C13EF}"/>
                </a:ext>
              </a:extLst>
            </p:cNvPr>
            <p:cNvSpPr/>
            <p:nvPr/>
          </p:nvSpPr>
          <p:spPr>
            <a:xfrm>
              <a:off x="4572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2EAD78F3-51F0-3BD7-DCA8-B71AFE10323D}"/>
                </a:ext>
              </a:extLst>
            </p:cNvPr>
            <p:cNvSpPr/>
            <p:nvPr/>
          </p:nvSpPr>
          <p:spPr>
            <a:xfrm>
              <a:off x="6858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A02E2714-9F03-FECB-646C-69F7C70884CE}"/>
                </a:ext>
              </a:extLst>
            </p:cNvPr>
            <p:cNvSpPr/>
            <p:nvPr/>
          </p:nvSpPr>
          <p:spPr>
            <a:xfrm>
              <a:off x="9144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EE3F3611-25D1-CA84-B002-A4D1AB83592E}"/>
                </a:ext>
              </a:extLst>
            </p:cNvPr>
            <p:cNvSpPr/>
            <p:nvPr/>
          </p:nvSpPr>
          <p:spPr>
            <a:xfrm>
              <a:off x="11430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CF3A0454-3BDA-7A5E-FFA6-75AA790B5F71}"/>
                </a:ext>
              </a:extLst>
            </p:cNvPr>
            <p:cNvSpPr/>
            <p:nvPr/>
          </p:nvSpPr>
          <p:spPr>
            <a:xfrm>
              <a:off x="13716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4BF50CEE-32ED-2B18-1C7D-BBDBA9CE8C97}"/>
                </a:ext>
              </a:extLst>
            </p:cNvPr>
            <p:cNvSpPr/>
            <p:nvPr/>
          </p:nvSpPr>
          <p:spPr>
            <a:xfrm>
              <a:off x="16002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24FAEA94-3169-5017-0BAD-9F2F2C190126}"/>
              </a:ext>
            </a:extLst>
          </p:cNvPr>
          <p:cNvSpPr txBox="1"/>
          <p:nvPr/>
        </p:nvSpPr>
        <p:spPr>
          <a:xfrm>
            <a:off x="1003922" y="3383266"/>
            <a:ext cx="3254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cumin Pro" panose="020B0504020202020204" pitchFamily="34" charset="0"/>
              </a:rPr>
              <a:t>CYCLE 7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2F447DE-01F5-15A6-F2FA-C619F444F371}"/>
              </a:ext>
            </a:extLst>
          </p:cNvPr>
          <p:cNvSpPr/>
          <p:nvPr/>
        </p:nvSpPr>
        <p:spPr>
          <a:xfrm>
            <a:off x="8169725" y="4159367"/>
            <a:ext cx="22860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30813F-FC74-D167-BD6B-E57D7B1BBCC6}"/>
              </a:ext>
            </a:extLst>
          </p:cNvPr>
          <p:cNvSpPr/>
          <p:nvPr/>
        </p:nvSpPr>
        <p:spPr>
          <a:xfrm>
            <a:off x="6095998" y="18288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63781A-FE5E-8015-EF35-2F2513588715}"/>
              </a:ext>
            </a:extLst>
          </p:cNvPr>
          <p:cNvSpPr/>
          <p:nvPr/>
        </p:nvSpPr>
        <p:spPr>
          <a:xfrm>
            <a:off x="6324598" y="1828800"/>
            <a:ext cx="22860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3AF88A-4777-F9D8-0BDE-5BA05BE6CDFE}"/>
              </a:ext>
            </a:extLst>
          </p:cNvPr>
          <p:cNvSpPr/>
          <p:nvPr/>
        </p:nvSpPr>
        <p:spPr>
          <a:xfrm>
            <a:off x="6553198" y="18288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9230D2F-1DEB-B069-F6C0-D9BB4E7B099F}"/>
              </a:ext>
            </a:extLst>
          </p:cNvPr>
          <p:cNvSpPr/>
          <p:nvPr/>
        </p:nvSpPr>
        <p:spPr>
          <a:xfrm>
            <a:off x="6781798" y="18288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4B7634C-F671-87AD-ED5A-DAE00C045FDD}"/>
              </a:ext>
            </a:extLst>
          </p:cNvPr>
          <p:cNvSpPr/>
          <p:nvPr/>
        </p:nvSpPr>
        <p:spPr>
          <a:xfrm>
            <a:off x="7010398" y="18288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7127AA0-8A84-77C6-7951-2FBEEC4FC46B}"/>
              </a:ext>
            </a:extLst>
          </p:cNvPr>
          <p:cNvSpPr/>
          <p:nvPr/>
        </p:nvSpPr>
        <p:spPr>
          <a:xfrm>
            <a:off x="7238998" y="18288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95776BC-00C0-9662-2CCD-BDCF22E59858}"/>
              </a:ext>
            </a:extLst>
          </p:cNvPr>
          <p:cNvSpPr/>
          <p:nvPr/>
        </p:nvSpPr>
        <p:spPr>
          <a:xfrm>
            <a:off x="7467598" y="18288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5B3B333-FE91-3CE2-2C3A-8091B01EF0E2}"/>
              </a:ext>
            </a:extLst>
          </p:cNvPr>
          <p:cNvSpPr/>
          <p:nvPr/>
        </p:nvSpPr>
        <p:spPr>
          <a:xfrm>
            <a:off x="7696198" y="1828800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6D9342EC-ED07-D661-7ABE-E50E7D3FFF6D}"/>
              </a:ext>
            </a:extLst>
          </p:cNvPr>
          <p:cNvSpPr/>
          <p:nvPr/>
        </p:nvSpPr>
        <p:spPr>
          <a:xfrm flipH="1">
            <a:off x="2711090" y="4881713"/>
            <a:ext cx="2679517" cy="1249787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latin typeface="Acumin Pro" panose="020B0504020202020204" pitchFamily="34" charset="0"/>
              </a:rPr>
              <a:t>Warp 0 Result Written to RF</a:t>
            </a:r>
          </a:p>
        </p:txBody>
      </p:sp>
    </p:spTree>
    <p:extLst>
      <p:ext uri="{BB962C8B-B14F-4D97-AF65-F5344CB8AC3E}">
        <p14:creationId xmlns:p14="http://schemas.microsoft.com/office/powerpoint/2010/main" val="187913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15157 0.2444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78" y="122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85185E-6 L 0.1233 0.1710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59" y="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9A899F-80D0-E5BA-BD21-404EFC37D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FD875-23C6-B56B-051D-A2348268C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Single-Lane Scheduling : </a:t>
            </a:r>
            <a:r>
              <a:rPr lang="en-US" dirty="0">
                <a:solidFill>
                  <a:srgbClr val="FF0000"/>
                </a:solidFill>
              </a:rPr>
              <a:t>HSU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AFE9B9-364E-74D6-A306-6168367FB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B5308-6B54-4E5B-8185-C4F567049C3B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B2975B8B-C1C0-763A-632A-970F9013A80B}"/>
              </a:ext>
            </a:extLst>
          </p:cNvPr>
          <p:cNvSpPr/>
          <p:nvPr/>
        </p:nvSpPr>
        <p:spPr>
          <a:xfrm>
            <a:off x="248194" y="1724297"/>
            <a:ext cx="10796452" cy="960120"/>
          </a:xfrm>
          <a:prstGeom prst="roundRect">
            <a:avLst/>
          </a:prstGeom>
          <a:solidFill>
            <a:schemeClr val="bg1">
              <a:alpha val="50196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3836D1A-ED5F-70A7-ACB8-2857FD7588BF}"/>
              </a:ext>
            </a:extLst>
          </p:cNvPr>
          <p:cNvSpPr txBox="1"/>
          <p:nvPr/>
        </p:nvSpPr>
        <p:spPr>
          <a:xfrm>
            <a:off x="711926" y="1992086"/>
            <a:ext cx="1848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cumin Pro" panose="020B0504020202020204" pitchFamily="34" charset="0"/>
              </a:rPr>
              <a:t>Warp Buffer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AA98B64A-A345-1118-D157-B4DAF5AB2252}"/>
              </a:ext>
            </a:extLst>
          </p:cNvPr>
          <p:cNvSpPr/>
          <p:nvPr/>
        </p:nvSpPr>
        <p:spPr>
          <a:xfrm>
            <a:off x="5492930" y="5031377"/>
            <a:ext cx="5551716" cy="960120"/>
          </a:xfrm>
          <a:prstGeom prst="roundRect">
            <a:avLst/>
          </a:prstGeom>
          <a:solidFill>
            <a:schemeClr val="bg1">
              <a:alpha val="50196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23A83E8-4F51-6E30-3934-8EBACDC87CFA}"/>
              </a:ext>
            </a:extLst>
          </p:cNvPr>
          <p:cNvSpPr txBox="1"/>
          <p:nvPr/>
        </p:nvSpPr>
        <p:spPr>
          <a:xfrm>
            <a:off x="5619208" y="5311382"/>
            <a:ext cx="1848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cumin Pro" panose="020B0504020202020204" pitchFamily="34" charset="0"/>
              </a:rPr>
              <a:t>Result Buffer</a:t>
            </a:r>
            <a:endParaRPr lang="en-US" b="1" dirty="0">
              <a:latin typeface="Acumin Pro" panose="020B0504020202020204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4EEEABB-D35D-85AB-5822-6FDA28F8759A}"/>
              </a:ext>
            </a:extLst>
          </p:cNvPr>
          <p:cNvSpPr/>
          <p:nvPr/>
        </p:nvSpPr>
        <p:spPr>
          <a:xfrm>
            <a:off x="5492930" y="3383266"/>
            <a:ext cx="3082835" cy="1182203"/>
          </a:xfrm>
          <a:prstGeom prst="rect">
            <a:avLst/>
          </a:prstGeom>
          <a:solidFill>
            <a:srgbClr val="E2F0D9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6F35DAE-6BCD-6843-901B-A2EC05250447}"/>
              </a:ext>
            </a:extLst>
          </p:cNvPr>
          <p:cNvSpPr txBox="1"/>
          <p:nvPr/>
        </p:nvSpPr>
        <p:spPr>
          <a:xfrm>
            <a:off x="5492930" y="3466535"/>
            <a:ext cx="1848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cumin Pro" panose="020B0504020202020204" pitchFamily="34" charset="0"/>
              </a:rPr>
              <a:t>Single-Lane Unified Pipeline</a:t>
            </a:r>
            <a:endParaRPr lang="en-US" b="1" dirty="0">
              <a:latin typeface="Acumin Pro" panose="020B05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6A292BB-AC1B-3B40-AF46-5755BAA23591}"/>
              </a:ext>
            </a:extLst>
          </p:cNvPr>
          <p:cNvSpPr txBox="1"/>
          <p:nvPr/>
        </p:nvSpPr>
        <p:spPr>
          <a:xfrm>
            <a:off x="7034347" y="3448608"/>
            <a:ext cx="11353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cumin Pro" panose="020B0504020202020204" pitchFamily="34" charset="0"/>
              </a:rPr>
              <a:t>Stage 0</a:t>
            </a:r>
          </a:p>
          <a:p>
            <a:r>
              <a:rPr lang="en-US" sz="2000" dirty="0">
                <a:latin typeface="Acumin Pro" panose="020B0504020202020204" pitchFamily="34" charset="0"/>
              </a:rPr>
              <a:t>Stage 1</a:t>
            </a:r>
          </a:p>
          <a:p>
            <a:r>
              <a:rPr lang="en-US" sz="2000" dirty="0">
                <a:latin typeface="Acumin Pro" panose="020B0504020202020204" pitchFamily="34" charset="0"/>
              </a:rPr>
              <a:t>Stage 2</a:t>
            </a:r>
            <a:endParaRPr lang="en-US" dirty="0">
              <a:latin typeface="Acumin Pro" panose="020B0504020202020204" pitchFamily="34" charset="0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191CDD2A-EFD8-DF7F-A345-92791EFC8627}"/>
              </a:ext>
            </a:extLst>
          </p:cNvPr>
          <p:cNvSpPr/>
          <p:nvPr/>
        </p:nvSpPr>
        <p:spPr>
          <a:xfrm>
            <a:off x="248194" y="4986714"/>
            <a:ext cx="2024747" cy="960120"/>
          </a:xfrm>
          <a:prstGeom prst="roundRect">
            <a:avLst/>
          </a:prstGeom>
          <a:solidFill>
            <a:schemeClr val="bg1">
              <a:alpha val="50196"/>
            </a:schemeClr>
          </a:solidFill>
          <a:ln>
            <a:prstDash val="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cumin Pro" panose="020B0504020202020204" pitchFamily="34" charset="0"/>
              </a:rPr>
              <a:t>SM Register File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2C663E6-2A73-E42F-86AE-E82FB66B0558}"/>
              </a:ext>
            </a:extLst>
          </p:cNvPr>
          <p:cNvGrpSpPr/>
          <p:nvPr/>
        </p:nvGrpSpPr>
        <p:grpSpPr>
          <a:xfrm>
            <a:off x="9620117" y="381982"/>
            <a:ext cx="2095766" cy="646331"/>
            <a:chOff x="934117" y="3312900"/>
            <a:chExt cx="2095766" cy="646331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03D1ADC0-8BDD-BC0B-6BED-A37F8546947B}"/>
                </a:ext>
              </a:extLst>
            </p:cNvPr>
            <p:cNvSpPr/>
            <p:nvPr/>
          </p:nvSpPr>
          <p:spPr>
            <a:xfrm>
              <a:off x="934117" y="3383266"/>
              <a:ext cx="228600" cy="228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3285AA52-31F1-6944-E796-303756E113BC}"/>
                </a:ext>
              </a:extLst>
            </p:cNvPr>
            <p:cNvSpPr txBox="1"/>
            <p:nvPr/>
          </p:nvSpPr>
          <p:spPr>
            <a:xfrm>
              <a:off x="1162717" y="3312900"/>
              <a:ext cx="18671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cumin Pro" panose="020B0504020202020204" pitchFamily="34" charset="0"/>
                </a:rPr>
                <a:t>POINT_EUCLID Data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D6E54CE7-CDD3-1030-FD3E-8F997A31211E}"/>
              </a:ext>
            </a:extLst>
          </p:cNvPr>
          <p:cNvGrpSpPr/>
          <p:nvPr/>
        </p:nvGrpSpPr>
        <p:grpSpPr>
          <a:xfrm>
            <a:off x="9620117" y="1126370"/>
            <a:ext cx="2095766" cy="369332"/>
            <a:chOff x="934117" y="3312900"/>
            <a:chExt cx="2095766" cy="369332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4AEF24A0-9D63-3308-BF61-895B9C1DFE5E}"/>
                </a:ext>
              </a:extLst>
            </p:cNvPr>
            <p:cNvSpPr/>
            <p:nvPr/>
          </p:nvSpPr>
          <p:spPr>
            <a:xfrm>
              <a:off x="934117" y="3383266"/>
              <a:ext cx="2286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436C6CAA-DBBA-B28E-FA50-FA4361A7BE03}"/>
                </a:ext>
              </a:extLst>
            </p:cNvPr>
            <p:cNvSpPr txBox="1"/>
            <p:nvPr/>
          </p:nvSpPr>
          <p:spPr>
            <a:xfrm>
              <a:off x="1162717" y="3312900"/>
              <a:ext cx="18671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cumin Pro" panose="020B0504020202020204" pitchFamily="34" charset="0"/>
                </a:rPr>
                <a:t>Empty Lane</a:t>
              </a:r>
            </a:p>
          </p:txBody>
        </p: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3AE253F0-EADD-9F19-5BA9-C9852C0CC786}"/>
              </a:ext>
            </a:extLst>
          </p:cNvPr>
          <p:cNvSpPr/>
          <p:nvPr/>
        </p:nvSpPr>
        <p:spPr>
          <a:xfrm>
            <a:off x="8169725" y="3514997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28DCC5F4-0D7E-A3E8-FED5-4FA5683F9890}"/>
              </a:ext>
            </a:extLst>
          </p:cNvPr>
          <p:cNvSpPr/>
          <p:nvPr/>
        </p:nvSpPr>
        <p:spPr>
          <a:xfrm>
            <a:off x="8169725" y="3837182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2566A4BC-7442-EC12-C4C9-B2B0389BB763}"/>
              </a:ext>
            </a:extLst>
          </p:cNvPr>
          <p:cNvSpPr/>
          <p:nvPr/>
        </p:nvSpPr>
        <p:spPr>
          <a:xfrm>
            <a:off x="8169725" y="4159367"/>
            <a:ext cx="228600" cy="22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B3817733-3BF2-7C3B-3C6B-CE64964730A2}"/>
              </a:ext>
            </a:extLst>
          </p:cNvPr>
          <p:cNvGrpSpPr/>
          <p:nvPr/>
        </p:nvGrpSpPr>
        <p:grpSpPr>
          <a:xfrm>
            <a:off x="8078288" y="5332903"/>
            <a:ext cx="1828800" cy="228600"/>
            <a:chOff x="0" y="2514600"/>
            <a:chExt cx="1828800" cy="228600"/>
          </a:xfrm>
          <a:solidFill>
            <a:schemeClr val="bg1"/>
          </a:solidFill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A92BD722-7B79-9FBD-ECBB-EDE2A73912B3}"/>
                </a:ext>
              </a:extLst>
            </p:cNvPr>
            <p:cNvSpPr/>
            <p:nvPr/>
          </p:nvSpPr>
          <p:spPr>
            <a:xfrm>
              <a:off x="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F6153027-A4C2-89C9-9F37-D9BCE9B4C776}"/>
                </a:ext>
              </a:extLst>
            </p:cNvPr>
            <p:cNvSpPr/>
            <p:nvPr/>
          </p:nvSpPr>
          <p:spPr>
            <a:xfrm>
              <a:off x="2286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23F1C01F-2A9D-BE69-1C9A-27C763DC3F59}"/>
                </a:ext>
              </a:extLst>
            </p:cNvPr>
            <p:cNvSpPr/>
            <p:nvPr/>
          </p:nvSpPr>
          <p:spPr>
            <a:xfrm>
              <a:off x="4572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93989250-1CBF-101B-D3B8-05E72B21F29A}"/>
                </a:ext>
              </a:extLst>
            </p:cNvPr>
            <p:cNvSpPr/>
            <p:nvPr/>
          </p:nvSpPr>
          <p:spPr>
            <a:xfrm>
              <a:off x="6858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63F4B489-7476-0B07-F279-CA6992E9B85A}"/>
                </a:ext>
              </a:extLst>
            </p:cNvPr>
            <p:cNvSpPr/>
            <p:nvPr/>
          </p:nvSpPr>
          <p:spPr>
            <a:xfrm>
              <a:off x="9144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6610F9B5-34C7-CC4A-B1AA-B4700C98A5C7}"/>
                </a:ext>
              </a:extLst>
            </p:cNvPr>
            <p:cNvSpPr/>
            <p:nvPr/>
          </p:nvSpPr>
          <p:spPr>
            <a:xfrm>
              <a:off x="11430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369ACBDC-7678-5D91-5B14-E3757A4A3D88}"/>
                </a:ext>
              </a:extLst>
            </p:cNvPr>
            <p:cNvSpPr/>
            <p:nvPr/>
          </p:nvSpPr>
          <p:spPr>
            <a:xfrm>
              <a:off x="13716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F764DD0D-7C3A-EF2C-0F0C-ABFD913B2974}"/>
                </a:ext>
              </a:extLst>
            </p:cNvPr>
            <p:cNvSpPr/>
            <p:nvPr/>
          </p:nvSpPr>
          <p:spPr>
            <a:xfrm>
              <a:off x="16002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AC31B55A-66E4-0500-A2F9-CFF7982D0EE1}"/>
              </a:ext>
            </a:extLst>
          </p:cNvPr>
          <p:cNvSpPr txBox="1"/>
          <p:nvPr/>
        </p:nvSpPr>
        <p:spPr>
          <a:xfrm>
            <a:off x="1003922" y="3383266"/>
            <a:ext cx="3254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cumin Pro" panose="020B0504020202020204" pitchFamily="34" charset="0"/>
              </a:rPr>
              <a:t>CYCLE 0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AC471EB-1A08-C5DC-3B62-B6FF09177990}"/>
              </a:ext>
            </a:extLst>
          </p:cNvPr>
          <p:cNvGrpSpPr/>
          <p:nvPr/>
        </p:nvGrpSpPr>
        <p:grpSpPr>
          <a:xfrm>
            <a:off x="8839200" y="1828800"/>
            <a:ext cx="1828800" cy="228600"/>
            <a:chOff x="0" y="2514600"/>
            <a:chExt cx="1828800" cy="2286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881BD64-7400-2672-72B2-880E79718DD9}"/>
                </a:ext>
              </a:extLst>
            </p:cNvPr>
            <p:cNvSpPr/>
            <p:nvPr/>
          </p:nvSpPr>
          <p:spPr>
            <a:xfrm>
              <a:off x="0" y="2514600"/>
              <a:ext cx="228600" cy="228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E55B176-BDFE-D0B9-B5FC-EC7DF9F601CD}"/>
                </a:ext>
              </a:extLst>
            </p:cNvPr>
            <p:cNvSpPr/>
            <p:nvPr/>
          </p:nvSpPr>
          <p:spPr>
            <a:xfrm>
              <a:off x="228600" y="2514600"/>
              <a:ext cx="2286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50B874E-53B7-FDCE-C50D-FBB3DD69FB71}"/>
                </a:ext>
              </a:extLst>
            </p:cNvPr>
            <p:cNvSpPr/>
            <p:nvPr/>
          </p:nvSpPr>
          <p:spPr>
            <a:xfrm>
              <a:off x="457200" y="2514600"/>
              <a:ext cx="228600" cy="228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E18A69E-6AB5-0544-BD84-6665E30B31E2}"/>
                </a:ext>
              </a:extLst>
            </p:cNvPr>
            <p:cNvSpPr/>
            <p:nvPr/>
          </p:nvSpPr>
          <p:spPr>
            <a:xfrm>
              <a:off x="685800" y="2514600"/>
              <a:ext cx="2286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D30CE49-7966-6E2B-8340-F5EF7EEC1CB7}"/>
                </a:ext>
              </a:extLst>
            </p:cNvPr>
            <p:cNvSpPr/>
            <p:nvPr/>
          </p:nvSpPr>
          <p:spPr>
            <a:xfrm>
              <a:off x="914400" y="2514600"/>
              <a:ext cx="228600" cy="228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8C468B0-6C76-F601-0BAB-770B985974C4}"/>
                </a:ext>
              </a:extLst>
            </p:cNvPr>
            <p:cNvSpPr/>
            <p:nvPr/>
          </p:nvSpPr>
          <p:spPr>
            <a:xfrm>
              <a:off x="1143000" y="2514600"/>
              <a:ext cx="228600" cy="228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17FD220-685F-4E02-D9FA-77C335E9606F}"/>
                </a:ext>
              </a:extLst>
            </p:cNvPr>
            <p:cNvSpPr/>
            <p:nvPr/>
          </p:nvSpPr>
          <p:spPr>
            <a:xfrm>
              <a:off x="1371600" y="2514600"/>
              <a:ext cx="2286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F11E620-E68A-E43F-7DB0-7FF183BD8E05}"/>
                </a:ext>
              </a:extLst>
            </p:cNvPr>
            <p:cNvSpPr/>
            <p:nvPr/>
          </p:nvSpPr>
          <p:spPr>
            <a:xfrm>
              <a:off x="1600200" y="2514600"/>
              <a:ext cx="228600" cy="228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9CD5761-3F6F-45F9-9E40-3D009543CB16}"/>
              </a:ext>
            </a:extLst>
          </p:cNvPr>
          <p:cNvGrpSpPr/>
          <p:nvPr/>
        </p:nvGrpSpPr>
        <p:grpSpPr>
          <a:xfrm>
            <a:off x="6095998" y="1828800"/>
            <a:ext cx="1828800" cy="228600"/>
            <a:chOff x="0" y="2514600"/>
            <a:chExt cx="1828800" cy="228600"/>
          </a:xfrm>
          <a:solidFill>
            <a:srgbClr val="FF0000"/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C162C7A-40D2-C609-1DBB-D1E6F4D3DD52}"/>
                </a:ext>
              </a:extLst>
            </p:cNvPr>
            <p:cNvSpPr/>
            <p:nvPr/>
          </p:nvSpPr>
          <p:spPr>
            <a:xfrm>
              <a:off x="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F6474FC-85DE-1CD6-8104-F7090A0EC710}"/>
                </a:ext>
              </a:extLst>
            </p:cNvPr>
            <p:cNvSpPr/>
            <p:nvPr/>
          </p:nvSpPr>
          <p:spPr>
            <a:xfrm>
              <a:off x="2286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AE4C779-2F49-8E6D-61B8-BA0EFC59F434}"/>
                </a:ext>
              </a:extLst>
            </p:cNvPr>
            <p:cNvSpPr/>
            <p:nvPr/>
          </p:nvSpPr>
          <p:spPr>
            <a:xfrm>
              <a:off x="457200" y="2514600"/>
              <a:ext cx="2286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D802908-828E-068C-D317-8B398455A8F6}"/>
                </a:ext>
              </a:extLst>
            </p:cNvPr>
            <p:cNvSpPr/>
            <p:nvPr/>
          </p:nvSpPr>
          <p:spPr>
            <a:xfrm>
              <a:off x="6858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1CC87A6-D5F3-42A2-9CB8-18BFCD41F7AF}"/>
                </a:ext>
              </a:extLst>
            </p:cNvPr>
            <p:cNvSpPr/>
            <p:nvPr/>
          </p:nvSpPr>
          <p:spPr>
            <a:xfrm>
              <a:off x="9144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EF8FD0C-C83D-28DA-011A-204E21560CA9}"/>
                </a:ext>
              </a:extLst>
            </p:cNvPr>
            <p:cNvSpPr/>
            <p:nvPr/>
          </p:nvSpPr>
          <p:spPr>
            <a:xfrm>
              <a:off x="1143000" y="2514600"/>
              <a:ext cx="2286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79D4EDF-9577-9631-0023-534DF9B3D9EA}"/>
                </a:ext>
              </a:extLst>
            </p:cNvPr>
            <p:cNvSpPr/>
            <p:nvPr/>
          </p:nvSpPr>
          <p:spPr>
            <a:xfrm>
              <a:off x="13716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1708939E-DDC1-1FD3-851B-AF32ADE5C43E}"/>
                </a:ext>
              </a:extLst>
            </p:cNvPr>
            <p:cNvSpPr/>
            <p:nvPr/>
          </p:nvSpPr>
          <p:spPr>
            <a:xfrm>
              <a:off x="1600200" y="2514600"/>
              <a:ext cx="2286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65D986A-B251-9E48-C96A-F3B3B9C51391}"/>
              </a:ext>
            </a:extLst>
          </p:cNvPr>
          <p:cNvGrpSpPr/>
          <p:nvPr/>
        </p:nvGrpSpPr>
        <p:grpSpPr>
          <a:xfrm>
            <a:off x="3352796" y="1828800"/>
            <a:ext cx="1828800" cy="228600"/>
            <a:chOff x="0" y="2514600"/>
            <a:chExt cx="1828800" cy="228600"/>
          </a:xfrm>
          <a:solidFill>
            <a:schemeClr val="bg1"/>
          </a:solidFill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89DF359-1787-89DA-5FAA-D8DEE5181F9D}"/>
                </a:ext>
              </a:extLst>
            </p:cNvPr>
            <p:cNvSpPr/>
            <p:nvPr/>
          </p:nvSpPr>
          <p:spPr>
            <a:xfrm>
              <a:off x="0" y="2514600"/>
              <a:ext cx="2286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3FA20F8A-192B-A6BE-7DCE-FF6D8633F918}"/>
                </a:ext>
              </a:extLst>
            </p:cNvPr>
            <p:cNvSpPr/>
            <p:nvPr/>
          </p:nvSpPr>
          <p:spPr>
            <a:xfrm>
              <a:off x="2286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04E58D28-699C-4EBE-D574-A50A8A040F7C}"/>
                </a:ext>
              </a:extLst>
            </p:cNvPr>
            <p:cNvSpPr/>
            <p:nvPr/>
          </p:nvSpPr>
          <p:spPr>
            <a:xfrm>
              <a:off x="4572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40737B38-6F77-877F-68B0-BF5B660A1322}"/>
                </a:ext>
              </a:extLst>
            </p:cNvPr>
            <p:cNvSpPr/>
            <p:nvPr/>
          </p:nvSpPr>
          <p:spPr>
            <a:xfrm>
              <a:off x="6858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287CF97E-8BD6-5674-BAFC-9529E1F64EA8}"/>
                </a:ext>
              </a:extLst>
            </p:cNvPr>
            <p:cNvSpPr/>
            <p:nvPr/>
          </p:nvSpPr>
          <p:spPr>
            <a:xfrm>
              <a:off x="914400" y="2514600"/>
              <a:ext cx="228600" cy="228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E3D58F07-5ABB-DA70-C014-85B483D0577A}"/>
                </a:ext>
              </a:extLst>
            </p:cNvPr>
            <p:cNvSpPr/>
            <p:nvPr/>
          </p:nvSpPr>
          <p:spPr>
            <a:xfrm>
              <a:off x="1143000" y="2514600"/>
              <a:ext cx="228600" cy="22860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54A0D8C0-E73B-8373-7DD3-7D76397A72FC}"/>
                </a:ext>
              </a:extLst>
            </p:cNvPr>
            <p:cNvSpPr/>
            <p:nvPr/>
          </p:nvSpPr>
          <p:spPr>
            <a:xfrm>
              <a:off x="1371600" y="2514600"/>
              <a:ext cx="2286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A83DC671-337B-29E3-C9D5-E44CA0EE7160}"/>
                </a:ext>
              </a:extLst>
            </p:cNvPr>
            <p:cNvSpPr/>
            <p:nvPr/>
          </p:nvSpPr>
          <p:spPr>
            <a:xfrm>
              <a:off x="1600200" y="2514600"/>
              <a:ext cx="228600" cy="2286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2" name="TextBox 101">
            <a:extLst>
              <a:ext uri="{FF2B5EF4-FFF2-40B4-BE49-F238E27FC236}">
                <a16:creationId xmlns:a16="http://schemas.microsoft.com/office/drawing/2014/main" id="{9DA18597-12E8-A397-91BE-CA02EC924603}"/>
              </a:ext>
            </a:extLst>
          </p:cNvPr>
          <p:cNvSpPr txBox="1"/>
          <p:nvPr/>
        </p:nvSpPr>
        <p:spPr>
          <a:xfrm>
            <a:off x="3352796" y="206633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Warp 2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FA258372-378D-6881-2A6B-1C27916B643C}"/>
              </a:ext>
            </a:extLst>
          </p:cNvPr>
          <p:cNvSpPr txBox="1"/>
          <p:nvPr/>
        </p:nvSpPr>
        <p:spPr>
          <a:xfrm>
            <a:off x="6095998" y="207125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Warp 1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F2BC5B6-D54C-03B7-A2E8-C88ECAF61FF9}"/>
              </a:ext>
            </a:extLst>
          </p:cNvPr>
          <p:cNvSpPr txBox="1"/>
          <p:nvPr/>
        </p:nvSpPr>
        <p:spPr>
          <a:xfrm>
            <a:off x="8839200" y="206633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Warp 0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B31D0A66-4268-CF64-714A-EC58507E341D}"/>
              </a:ext>
            </a:extLst>
          </p:cNvPr>
          <p:cNvSpPr/>
          <p:nvPr/>
        </p:nvSpPr>
        <p:spPr>
          <a:xfrm>
            <a:off x="-2" y="4659054"/>
            <a:ext cx="12192000" cy="1332443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cumin Pro" panose="020B0504020202020204" pitchFamily="34" charset="0"/>
              </a:rPr>
              <a:t>Scheduling is the </a:t>
            </a:r>
            <a:r>
              <a:rPr lang="en-US" sz="2400" dirty="0">
                <a:solidFill>
                  <a:srgbClr val="FF0000"/>
                </a:solidFill>
                <a:latin typeface="Acumin Pro" panose="020B0504020202020204" pitchFamily="34" charset="0"/>
              </a:rPr>
              <a:t>same</a:t>
            </a:r>
            <a:r>
              <a:rPr lang="en-US" sz="2400" dirty="0">
                <a:solidFill>
                  <a:schemeClr val="tx1"/>
                </a:solidFill>
                <a:latin typeface="Acumin Pro" panose="020B0504020202020204" pitchFamily="34" charset="0"/>
              </a:rPr>
              <a:t> as the Baseline! The only difference is the data retrieved from memory contains candidate vectors instead of boxes/triangles.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Acumin Pro" panose="020B0504020202020204" pitchFamily="34" charset="0"/>
              </a:rPr>
              <a:t>HSU modifies the Unified pipeline to support </a:t>
            </a:r>
            <a:r>
              <a:rPr lang="en-US" sz="2400" dirty="0">
                <a:solidFill>
                  <a:srgbClr val="FF0000"/>
                </a:solidFill>
                <a:latin typeface="Acumin Pro" panose="020B0504020202020204" pitchFamily="34" charset="0"/>
              </a:rPr>
              <a:t>additional instructions.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33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70B37-F83B-BD62-B752-10E2F54DD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Search Data Structures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27852C-446D-5754-F3FE-4F67D35F9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B5308-6B54-4E5B-8185-C4F567049C3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7C62D2-6B80-5BEA-14E7-46B8F457F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0073" y="5486400"/>
            <a:ext cx="2380804" cy="87875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1600" dirty="0">
                <a:latin typeface="Acumin Pro" panose="020B0504020202020204" pitchFamily="34" charset="0"/>
              </a:rPr>
              <a:t>Approximate Nearest Neighbors / Vector Search</a:t>
            </a:r>
          </a:p>
          <a:p>
            <a:pPr marL="0" indent="0" algn="ctr">
              <a:buNone/>
            </a:pPr>
            <a:r>
              <a:rPr lang="en-US" sz="1600" dirty="0">
                <a:latin typeface="Acumin Pro" panose="020B0504020202020204" pitchFamily="34" charset="0"/>
              </a:rPr>
              <a:t>(N+ dimensions)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5C34B7A-4284-325E-8A48-7BE923796874}"/>
              </a:ext>
            </a:extLst>
          </p:cNvPr>
          <p:cNvGrpSpPr>
            <a:grpSpLocks noChangeAspect="1"/>
          </p:cNvGrpSpPr>
          <p:nvPr/>
        </p:nvGrpSpPr>
        <p:grpSpPr>
          <a:xfrm>
            <a:off x="8540751" y="1828800"/>
            <a:ext cx="2286000" cy="1777854"/>
            <a:chOff x="2743199" y="2377441"/>
            <a:chExt cx="5401524" cy="353251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F55806B-3FA6-4390-A7AA-1DCE1D8BDDB0}"/>
                </a:ext>
              </a:extLst>
            </p:cNvPr>
            <p:cNvGrpSpPr/>
            <p:nvPr/>
          </p:nvGrpSpPr>
          <p:grpSpPr>
            <a:xfrm>
              <a:off x="2743199" y="4572004"/>
              <a:ext cx="5401524" cy="1337955"/>
              <a:chOff x="2172172" y="3786077"/>
              <a:chExt cx="5401527" cy="1337954"/>
            </a:xfrm>
          </p:grpSpPr>
          <p:sp>
            <p:nvSpPr>
              <p:cNvPr id="51" name="Parallelogram 3">
                <a:extLst>
                  <a:ext uri="{FF2B5EF4-FFF2-40B4-BE49-F238E27FC236}">
                    <a16:creationId xmlns:a16="http://schemas.microsoft.com/office/drawing/2014/main" id="{5C638B41-141B-7AA0-981F-CA9DF8209D34}"/>
                  </a:ext>
                </a:extLst>
              </p:cNvPr>
              <p:cNvSpPr/>
              <p:nvPr/>
            </p:nvSpPr>
            <p:spPr>
              <a:xfrm rot="11633452">
                <a:off x="2172172" y="3786077"/>
                <a:ext cx="5401527" cy="1337954"/>
              </a:xfrm>
              <a:custGeom>
                <a:avLst/>
                <a:gdLst>
                  <a:gd name="connsiteX0" fmla="*/ 0 w 4961873"/>
                  <a:gd name="connsiteY0" fmla="*/ 1052610 h 1052610"/>
                  <a:gd name="connsiteX1" fmla="*/ 1286984 w 4961873"/>
                  <a:gd name="connsiteY1" fmla="*/ 0 h 1052610"/>
                  <a:gd name="connsiteX2" fmla="*/ 4961873 w 4961873"/>
                  <a:gd name="connsiteY2" fmla="*/ 0 h 1052610"/>
                  <a:gd name="connsiteX3" fmla="*/ 3674889 w 4961873"/>
                  <a:gd name="connsiteY3" fmla="*/ 1052610 h 1052610"/>
                  <a:gd name="connsiteX4" fmla="*/ 0 w 4961873"/>
                  <a:gd name="connsiteY4" fmla="*/ 1052610 h 1052610"/>
                  <a:gd name="connsiteX0" fmla="*/ 0 w 5420020"/>
                  <a:gd name="connsiteY0" fmla="*/ 1342528 h 1342528"/>
                  <a:gd name="connsiteX1" fmla="*/ 1745131 w 5420020"/>
                  <a:gd name="connsiteY1" fmla="*/ 0 h 1342528"/>
                  <a:gd name="connsiteX2" fmla="*/ 5420020 w 5420020"/>
                  <a:gd name="connsiteY2" fmla="*/ 0 h 1342528"/>
                  <a:gd name="connsiteX3" fmla="*/ 4133036 w 5420020"/>
                  <a:gd name="connsiteY3" fmla="*/ 1052610 h 1342528"/>
                  <a:gd name="connsiteX4" fmla="*/ 0 w 5420020"/>
                  <a:gd name="connsiteY4" fmla="*/ 1342528 h 1342528"/>
                  <a:gd name="connsiteX0" fmla="*/ 0 w 5420020"/>
                  <a:gd name="connsiteY0" fmla="*/ 1342528 h 1342528"/>
                  <a:gd name="connsiteX1" fmla="*/ 857074 w 5420020"/>
                  <a:gd name="connsiteY1" fmla="*/ 376612 h 1342528"/>
                  <a:gd name="connsiteX2" fmla="*/ 5420020 w 5420020"/>
                  <a:gd name="connsiteY2" fmla="*/ 0 h 1342528"/>
                  <a:gd name="connsiteX3" fmla="*/ 4133036 w 5420020"/>
                  <a:gd name="connsiteY3" fmla="*/ 1052610 h 1342528"/>
                  <a:gd name="connsiteX4" fmla="*/ 0 w 5420020"/>
                  <a:gd name="connsiteY4" fmla="*/ 1342528 h 1342528"/>
                  <a:gd name="connsiteX0" fmla="*/ 0 w 5420020"/>
                  <a:gd name="connsiteY0" fmla="*/ 1342528 h 1342528"/>
                  <a:gd name="connsiteX1" fmla="*/ 857074 w 5420020"/>
                  <a:gd name="connsiteY1" fmla="*/ 376612 h 1342528"/>
                  <a:gd name="connsiteX2" fmla="*/ 5420020 w 5420020"/>
                  <a:gd name="connsiteY2" fmla="*/ 0 h 1342528"/>
                  <a:gd name="connsiteX3" fmla="*/ 4137709 w 5420020"/>
                  <a:gd name="connsiteY3" fmla="*/ 1031830 h 1342528"/>
                  <a:gd name="connsiteX4" fmla="*/ 0 w 5420020"/>
                  <a:gd name="connsiteY4" fmla="*/ 1342528 h 1342528"/>
                  <a:gd name="connsiteX0" fmla="*/ 0 w 5401527"/>
                  <a:gd name="connsiteY0" fmla="*/ 1337954 h 1337954"/>
                  <a:gd name="connsiteX1" fmla="*/ 857074 w 5401527"/>
                  <a:gd name="connsiteY1" fmla="*/ 372038 h 1337954"/>
                  <a:gd name="connsiteX2" fmla="*/ 5401527 w 5401527"/>
                  <a:gd name="connsiteY2" fmla="*/ 0 h 1337954"/>
                  <a:gd name="connsiteX3" fmla="*/ 4137709 w 5401527"/>
                  <a:gd name="connsiteY3" fmla="*/ 1027256 h 1337954"/>
                  <a:gd name="connsiteX4" fmla="*/ 0 w 5401527"/>
                  <a:gd name="connsiteY4" fmla="*/ 1337954 h 1337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01527" h="1337954">
                    <a:moveTo>
                      <a:pt x="0" y="1337954"/>
                    </a:moveTo>
                    <a:lnTo>
                      <a:pt x="857074" y="372038"/>
                    </a:lnTo>
                    <a:lnTo>
                      <a:pt x="5401527" y="0"/>
                    </a:lnTo>
                    <a:lnTo>
                      <a:pt x="4137709" y="1027256"/>
                    </a:lnTo>
                    <a:lnTo>
                      <a:pt x="0" y="1337954"/>
                    </a:lnTo>
                    <a:close/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cumin Pro" panose="020B0504020202020204" pitchFamily="34" charset="0"/>
                </a:endParaRP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34E68A70-608C-5AE4-E05C-74DC91D7900A}"/>
                  </a:ext>
                </a:extLst>
              </p:cNvPr>
              <p:cNvSpPr/>
              <p:nvPr/>
            </p:nvSpPr>
            <p:spPr>
              <a:xfrm>
                <a:off x="5175444" y="4181617"/>
                <a:ext cx="182880" cy="18288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cumin Pro" panose="020B0504020202020204" pitchFamily="34" charset="0"/>
                </a:endParaRP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EB614060-4C7E-72E4-DC20-FD6F80967288}"/>
                  </a:ext>
                </a:extLst>
              </p:cNvPr>
              <p:cNvSpPr/>
              <p:nvPr/>
            </p:nvSpPr>
            <p:spPr>
              <a:xfrm>
                <a:off x="3994453" y="3954987"/>
                <a:ext cx="182880" cy="18288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cumin Pro" panose="020B0504020202020204" pitchFamily="34" charset="0"/>
                </a:endParaRP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6F5B31FF-D6E4-DCD1-1CE0-B88036BFA246}"/>
                  </a:ext>
                </a:extLst>
              </p:cNvPr>
              <p:cNvSpPr/>
              <p:nvPr/>
            </p:nvSpPr>
            <p:spPr>
              <a:xfrm>
                <a:off x="4438798" y="4455969"/>
                <a:ext cx="182880" cy="18288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cumin Pro" panose="020B0504020202020204" pitchFamily="34" charset="0"/>
                </a:endParaRP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A73DFFC4-322C-EC0D-9B49-A2E36200D76A}"/>
                  </a:ext>
                </a:extLst>
              </p:cNvPr>
              <p:cNvSpPr/>
              <p:nvPr/>
            </p:nvSpPr>
            <p:spPr>
              <a:xfrm>
                <a:off x="6784311" y="4472027"/>
                <a:ext cx="182880" cy="18288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cumin Pro" panose="020B0504020202020204" pitchFamily="34" charset="0"/>
                </a:endParaRP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6679F869-517E-2C45-540B-FC16D2194591}"/>
                  </a:ext>
                </a:extLst>
              </p:cNvPr>
              <p:cNvSpPr/>
              <p:nvPr/>
            </p:nvSpPr>
            <p:spPr>
              <a:xfrm>
                <a:off x="5358324" y="4654907"/>
                <a:ext cx="182880" cy="18288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cumin Pro" panose="020B0504020202020204" pitchFamily="34" charset="0"/>
                </a:endParaRP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8D564589-9736-CDC2-180D-A4B666634CA7}"/>
                  </a:ext>
                </a:extLst>
              </p:cNvPr>
              <p:cNvSpPr/>
              <p:nvPr/>
            </p:nvSpPr>
            <p:spPr>
              <a:xfrm>
                <a:off x="6323941" y="4364529"/>
                <a:ext cx="182880" cy="18288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cumin Pro" panose="020B0504020202020204" pitchFamily="34" charset="0"/>
                </a:endParaRP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7E71A70A-48E8-DC37-B504-48C30D921F6B}"/>
                  </a:ext>
                </a:extLst>
              </p:cNvPr>
              <p:cNvSpPr/>
              <p:nvPr/>
            </p:nvSpPr>
            <p:spPr>
              <a:xfrm>
                <a:off x="5853624" y="4596690"/>
                <a:ext cx="182880" cy="18288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cumin Pro" panose="020B0504020202020204" pitchFamily="34" charset="0"/>
                </a:endParaRP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16E0F8CC-3D91-D53E-E084-6C8995043763}"/>
                  </a:ext>
                </a:extLst>
              </p:cNvPr>
              <p:cNvSpPr/>
              <p:nvPr/>
            </p:nvSpPr>
            <p:spPr>
              <a:xfrm>
                <a:off x="3358679" y="4240609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cumin Pro" panose="020B0504020202020204" pitchFamily="34" charset="0"/>
                </a:endParaRPr>
              </a:p>
            </p:txBody>
          </p: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43FBF5C9-8CD7-580E-84D2-5F2BD26F52D7}"/>
                  </a:ext>
                </a:extLst>
              </p:cNvPr>
              <p:cNvCxnSpPr>
                <a:cxnSpLocks/>
                <a:stCxn id="59" idx="7"/>
                <a:endCxn id="53" idx="2"/>
              </p:cNvCxnSpPr>
              <p:nvPr/>
            </p:nvCxnSpPr>
            <p:spPr>
              <a:xfrm flipV="1">
                <a:off x="3514777" y="4046427"/>
                <a:ext cx="479676" cy="22096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60AD9D4B-6EA1-A1AD-CC63-473261FC97E2}"/>
                  </a:ext>
                </a:extLst>
              </p:cNvPr>
              <p:cNvCxnSpPr>
                <a:cxnSpLocks/>
                <a:stCxn id="53" idx="6"/>
                <a:endCxn id="54" idx="0"/>
              </p:cNvCxnSpPr>
              <p:nvPr/>
            </p:nvCxnSpPr>
            <p:spPr>
              <a:xfrm>
                <a:off x="4177333" y="4046427"/>
                <a:ext cx="352905" cy="40954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02A4EEA3-198F-E7A8-D9DD-9C335D96ED7C}"/>
                  </a:ext>
                </a:extLst>
              </p:cNvPr>
              <p:cNvCxnSpPr>
                <a:stCxn id="59" idx="6"/>
                <a:endCxn id="54" idx="2"/>
              </p:cNvCxnSpPr>
              <p:nvPr/>
            </p:nvCxnSpPr>
            <p:spPr>
              <a:xfrm>
                <a:off x="3541559" y="4332049"/>
                <a:ext cx="897239" cy="21536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8E37A5C8-738D-5B41-8B6F-42FBF7E59621}"/>
                  </a:ext>
                </a:extLst>
              </p:cNvPr>
              <p:cNvCxnSpPr>
                <a:stCxn id="54" idx="7"/>
                <a:endCxn id="52" idx="2"/>
              </p:cNvCxnSpPr>
              <p:nvPr/>
            </p:nvCxnSpPr>
            <p:spPr>
              <a:xfrm flipV="1">
                <a:off x="4594896" y="4273057"/>
                <a:ext cx="580548" cy="20969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192E3E4F-55F1-99E9-B066-3BAEEA6A6B4A}"/>
                  </a:ext>
                </a:extLst>
              </p:cNvPr>
              <p:cNvCxnSpPr>
                <a:stCxn id="52" idx="5"/>
                <a:endCxn id="56" idx="1"/>
              </p:cNvCxnSpPr>
              <p:nvPr/>
            </p:nvCxnSpPr>
            <p:spPr>
              <a:xfrm>
                <a:off x="5331542" y="4337715"/>
                <a:ext cx="53564" cy="34397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153F6CEE-C0EA-DEC2-40FB-F3FC84B1E783}"/>
                  </a:ext>
                </a:extLst>
              </p:cNvPr>
              <p:cNvCxnSpPr>
                <a:stCxn id="54" idx="5"/>
                <a:endCxn id="56" idx="2"/>
              </p:cNvCxnSpPr>
              <p:nvPr/>
            </p:nvCxnSpPr>
            <p:spPr>
              <a:xfrm>
                <a:off x="4594896" y="4612067"/>
                <a:ext cx="763428" cy="13428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C55DE31E-A525-CB89-07B1-8BB5471BC767}"/>
                  </a:ext>
                </a:extLst>
              </p:cNvPr>
              <p:cNvCxnSpPr>
                <a:stCxn id="56" idx="6"/>
                <a:endCxn id="58" idx="2"/>
              </p:cNvCxnSpPr>
              <p:nvPr/>
            </p:nvCxnSpPr>
            <p:spPr>
              <a:xfrm flipV="1">
                <a:off x="5541204" y="4688130"/>
                <a:ext cx="312420" cy="5821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7846D6D4-64DE-2995-5A20-CA6025D8E081}"/>
                  </a:ext>
                </a:extLst>
              </p:cNvPr>
              <p:cNvCxnSpPr>
                <a:stCxn id="52" idx="6"/>
                <a:endCxn id="57" idx="2"/>
              </p:cNvCxnSpPr>
              <p:nvPr/>
            </p:nvCxnSpPr>
            <p:spPr>
              <a:xfrm>
                <a:off x="5358324" y="4273057"/>
                <a:ext cx="965617" cy="18291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DEE26D37-A7CE-A61B-F69D-A535136D0098}"/>
                  </a:ext>
                </a:extLst>
              </p:cNvPr>
              <p:cNvCxnSpPr>
                <a:stCxn id="58" idx="7"/>
                <a:endCxn id="57" idx="3"/>
              </p:cNvCxnSpPr>
              <p:nvPr/>
            </p:nvCxnSpPr>
            <p:spPr>
              <a:xfrm flipV="1">
                <a:off x="6009722" y="4520627"/>
                <a:ext cx="341001" cy="102845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4C718D1-5D1D-1473-4613-A34889ABCC76}"/>
                </a:ext>
              </a:extLst>
            </p:cNvPr>
            <p:cNvGrpSpPr/>
            <p:nvPr/>
          </p:nvGrpSpPr>
          <p:grpSpPr>
            <a:xfrm>
              <a:off x="2743199" y="3474722"/>
              <a:ext cx="5401524" cy="1337955"/>
              <a:chOff x="2172172" y="3786077"/>
              <a:chExt cx="5401527" cy="1337954"/>
            </a:xfrm>
          </p:grpSpPr>
          <p:sp>
            <p:nvSpPr>
              <p:cNvPr id="36" name="Parallelogram 3">
                <a:extLst>
                  <a:ext uri="{FF2B5EF4-FFF2-40B4-BE49-F238E27FC236}">
                    <a16:creationId xmlns:a16="http://schemas.microsoft.com/office/drawing/2014/main" id="{FCE20575-2E4A-67F8-ACC4-538077C7DB84}"/>
                  </a:ext>
                </a:extLst>
              </p:cNvPr>
              <p:cNvSpPr/>
              <p:nvPr/>
            </p:nvSpPr>
            <p:spPr>
              <a:xfrm rot="11633452">
                <a:off x="2172172" y="3786077"/>
                <a:ext cx="5401527" cy="1337954"/>
              </a:xfrm>
              <a:custGeom>
                <a:avLst/>
                <a:gdLst>
                  <a:gd name="connsiteX0" fmla="*/ 0 w 4961873"/>
                  <a:gd name="connsiteY0" fmla="*/ 1052610 h 1052610"/>
                  <a:gd name="connsiteX1" fmla="*/ 1286984 w 4961873"/>
                  <a:gd name="connsiteY1" fmla="*/ 0 h 1052610"/>
                  <a:gd name="connsiteX2" fmla="*/ 4961873 w 4961873"/>
                  <a:gd name="connsiteY2" fmla="*/ 0 h 1052610"/>
                  <a:gd name="connsiteX3" fmla="*/ 3674889 w 4961873"/>
                  <a:gd name="connsiteY3" fmla="*/ 1052610 h 1052610"/>
                  <a:gd name="connsiteX4" fmla="*/ 0 w 4961873"/>
                  <a:gd name="connsiteY4" fmla="*/ 1052610 h 1052610"/>
                  <a:gd name="connsiteX0" fmla="*/ 0 w 5420020"/>
                  <a:gd name="connsiteY0" fmla="*/ 1342528 h 1342528"/>
                  <a:gd name="connsiteX1" fmla="*/ 1745131 w 5420020"/>
                  <a:gd name="connsiteY1" fmla="*/ 0 h 1342528"/>
                  <a:gd name="connsiteX2" fmla="*/ 5420020 w 5420020"/>
                  <a:gd name="connsiteY2" fmla="*/ 0 h 1342528"/>
                  <a:gd name="connsiteX3" fmla="*/ 4133036 w 5420020"/>
                  <a:gd name="connsiteY3" fmla="*/ 1052610 h 1342528"/>
                  <a:gd name="connsiteX4" fmla="*/ 0 w 5420020"/>
                  <a:gd name="connsiteY4" fmla="*/ 1342528 h 1342528"/>
                  <a:gd name="connsiteX0" fmla="*/ 0 w 5420020"/>
                  <a:gd name="connsiteY0" fmla="*/ 1342528 h 1342528"/>
                  <a:gd name="connsiteX1" fmla="*/ 857074 w 5420020"/>
                  <a:gd name="connsiteY1" fmla="*/ 376612 h 1342528"/>
                  <a:gd name="connsiteX2" fmla="*/ 5420020 w 5420020"/>
                  <a:gd name="connsiteY2" fmla="*/ 0 h 1342528"/>
                  <a:gd name="connsiteX3" fmla="*/ 4133036 w 5420020"/>
                  <a:gd name="connsiteY3" fmla="*/ 1052610 h 1342528"/>
                  <a:gd name="connsiteX4" fmla="*/ 0 w 5420020"/>
                  <a:gd name="connsiteY4" fmla="*/ 1342528 h 1342528"/>
                  <a:gd name="connsiteX0" fmla="*/ 0 w 5420020"/>
                  <a:gd name="connsiteY0" fmla="*/ 1342528 h 1342528"/>
                  <a:gd name="connsiteX1" fmla="*/ 857074 w 5420020"/>
                  <a:gd name="connsiteY1" fmla="*/ 376612 h 1342528"/>
                  <a:gd name="connsiteX2" fmla="*/ 5420020 w 5420020"/>
                  <a:gd name="connsiteY2" fmla="*/ 0 h 1342528"/>
                  <a:gd name="connsiteX3" fmla="*/ 4137709 w 5420020"/>
                  <a:gd name="connsiteY3" fmla="*/ 1031830 h 1342528"/>
                  <a:gd name="connsiteX4" fmla="*/ 0 w 5420020"/>
                  <a:gd name="connsiteY4" fmla="*/ 1342528 h 1342528"/>
                  <a:gd name="connsiteX0" fmla="*/ 0 w 5401527"/>
                  <a:gd name="connsiteY0" fmla="*/ 1337954 h 1337954"/>
                  <a:gd name="connsiteX1" fmla="*/ 857074 w 5401527"/>
                  <a:gd name="connsiteY1" fmla="*/ 372038 h 1337954"/>
                  <a:gd name="connsiteX2" fmla="*/ 5401527 w 5401527"/>
                  <a:gd name="connsiteY2" fmla="*/ 0 h 1337954"/>
                  <a:gd name="connsiteX3" fmla="*/ 4137709 w 5401527"/>
                  <a:gd name="connsiteY3" fmla="*/ 1027256 h 1337954"/>
                  <a:gd name="connsiteX4" fmla="*/ 0 w 5401527"/>
                  <a:gd name="connsiteY4" fmla="*/ 1337954 h 1337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01527" h="1337954">
                    <a:moveTo>
                      <a:pt x="0" y="1337954"/>
                    </a:moveTo>
                    <a:lnTo>
                      <a:pt x="857074" y="372038"/>
                    </a:lnTo>
                    <a:lnTo>
                      <a:pt x="5401527" y="0"/>
                    </a:lnTo>
                    <a:lnTo>
                      <a:pt x="4137709" y="1027256"/>
                    </a:lnTo>
                    <a:lnTo>
                      <a:pt x="0" y="1337954"/>
                    </a:lnTo>
                    <a:close/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cumin Pro" panose="020B0504020202020204" pitchFamily="34" charset="0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74EF2E0A-BA82-CED4-3CFA-2EFE4B875391}"/>
                  </a:ext>
                </a:extLst>
              </p:cNvPr>
              <p:cNvSpPr/>
              <p:nvPr/>
            </p:nvSpPr>
            <p:spPr>
              <a:xfrm>
                <a:off x="5175444" y="4181617"/>
                <a:ext cx="182880" cy="18288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cumin Pro" panose="020B0504020202020204" pitchFamily="34" charset="0"/>
                </a:endParaRP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1DF79E97-D134-A062-8F4A-4A00239EEDA9}"/>
                  </a:ext>
                </a:extLst>
              </p:cNvPr>
              <p:cNvSpPr/>
              <p:nvPr/>
            </p:nvSpPr>
            <p:spPr>
              <a:xfrm>
                <a:off x="3994453" y="3954987"/>
                <a:ext cx="182880" cy="18288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cumin Pro" panose="020B0504020202020204" pitchFamily="34" charset="0"/>
                </a:endParaRP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D6B789D0-25C2-CC20-2BBC-D5BF107711F2}"/>
                  </a:ext>
                </a:extLst>
              </p:cNvPr>
              <p:cNvSpPr/>
              <p:nvPr/>
            </p:nvSpPr>
            <p:spPr>
              <a:xfrm>
                <a:off x="4438798" y="4455969"/>
                <a:ext cx="182880" cy="18288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cumin Pro" panose="020B0504020202020204" pitchFamily="34" charset="0"/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279F674C-A973-E3A1-1071-47CAC1FCBEB8}"/>
                  </a:ext>
                </a:extLst>
              </p:cNvPr>
              <p:cNvSpPr/>
              <p:nvPr/>
            </p:nvSpPr>
            <p:spPr>
              <a:xfrm>
                <a:off x="6784311" y="4472027"/>
                <a:ext cx="182880" cy="18288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cumin Pro" panose="020B0504020202020204" pitchFamily="34" charset="0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39BFC777-9B5C-5270-A4A6-5F06235C61B1}"/>
                  </a:ext>
                </a:extLst>
              </p:cNvPr>
              <p:cNvSpPr/>
              <p:nvPr/>
            </p:nvSpPr>
            <p:spPr>
              <a:xfrm>
                <a:off x="5358324" y="4654907"/>
                <a:ext cx="182880" cy="18288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cumin Pro" panose="020B0504020202020204" pitchFamily="34" charset="0"/>
                </a:endParaRP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B39D8CF1-CFE4-C0E1-AE00-B6E9EE38B3BE}"/>
                  </a:ext>
                </a:extLst>
              </p:cNvPr>
              <p:cNvSpPr/>
              <p:nvPr/>
            </p:nvSpPr>
            <p:spPr>
              <a:xfrm>
                <a:off x="5853624" y="4596690"/>
                <a:ext cx="182880" cy="18288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cumin Pro" panose="020B0504020202020204" pitchFamily="34" charset="0"/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6CBDE456-2BB4-DBD4-D495-D13FCA126B35}"/>
                  </a:ext>
                </a:extLst>
              </p:cNvPr>
              <p:cNvSpPr/>
              <p:nvPr/>
            </p:nvSpPr>
            <p:spPr>
              <a:xfrm>
                <a:off x="3358679" y="4240609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cumin Pro" panose="020B0504020202020204" pitchFamily="34" charset="0"/>
                </a:endParaRPr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69209B53-BF13-D3BC-BC9D-14E221DBAFFC}"/>
                  </a:ext>
                </a:extLst>
              </p:cNvPr>
              <p:cNvCxnSpPr>
                <a:cxnSpLocks/>
                <a:stCxn id="43" idx="7"/>
                <a:endCxn id="38" idx="2"/>
              </p:cNvCxnSpPr>
              <p:nvPr/>
            </p:nvCxnSpPr>
            <p:spPr>
              <a:xfrm flipV="1">
                <a:off x="3514777" y="4046427"/>
                <a:ext cx="479676" cy="22096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A180E6D3-66FC-7376-7B79-7E479B23CEEE}"/>
                  </a:ext>
                </a:extLst>
              </p:cNvPr>
              <p:cNvCxnSpPr>
                <a:cxnSpLocks/>
                <a:stCxn id="38" idx="6"/>
                <a:endCxn id="39" idx="0"/>
              </p:cNvCxnSpPr>
              <p:nvPr/>
            </p:nvCxnSpPr>
            <p:spPr>
              <a:xfrm>
                <a:off x="4177333" y="4046427"/>
                <a:ext cx="352905" cy="40954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6ADCB6F7-B44B-DE82-3F06-2537E5FDB071}"/>
                  </a:ext>
                </a:extLst>
              </p:cNvPr>
              <p:cNvCxnSpPr>
                <a:stCxn id="43" idx="6"/>
                <a:endCxn id="39" idx="2"/>
              </p:cNvCxnSpPr>
              <p:nvPr/>
            </p:nvCxnSpPr>
            <p:spPr>
              <a:xfrm>
                <a:off x="3541559" y="4332049"/>
                <a:ext cx="897239" cy="21536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3DCAC957-DF66-22AD-8C69-CCECDF8B575F}"/>
                  </a:ext>
                </a:extLst>
              </p:cNvPr>
              <p:cNvCxnSpPr>
                <a:stCxn id="39" idx="7"/>
                <a:endCxn id="37" idx="2"/>
              </p:cNvCxnSpPr>
              <p:nvPr/>
            </p:nvCxnSpPr>
            <p:spPr>
              <a:xfrm flipV="1">
                <a:off x="4594896" y="4273057"/>
                <a:ext cx="580548" cy="20969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97E5D449-2FBC-7F82-2EB4-21A4E24B36B9}"/>
                  </a:ext>
                </a:extLst>
              </p:cNvPr>
              <p:cNvCxnSpPr>
                <a:stCxn id="37" idx="5"/>
                <a:endCxn id="41" idx="1"/>
              </p:cNvCxnSpPr>
              <p:nvPr/>
            </p:nvCxnSpPr>
            <p:spPr>
              <a:xfrm>
                <a:off x="5331542" y="4337715"/>
                <a:ext cx="53564" cy="34397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8EC77888-8D4C-62E5-6BF9-88865C9EEFA2}"/>
                  </a:ext>
                </a:extLst>
              </p:cNvPr>
              <p:cNvCxnSpPr>
                <a:stCxn id="39" idx="5"/>
                <a:endCxn id="41" idx="2"/>
              </p:cNvCxnSpPr>
              <p:nvPr/>
            </p:nvCxnSpPr>
            <p:spPr>
              <a:xfrm>
                <a:off x="4594896" y="4612067"/>
                <a:ext cx="763428" cy="13428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AA7241E1-A13B-869C-122C-3336DBC06BD7}"/>
                  </a:ext>
                </a:extLst>
              </p:cNvPr>
              <p:cNvCxnSpPr>
                <a:stCxn id="41" idx="6"/>
                <a:endCxn id="42" idx="2"/>
              </p:cNvCxnSpPr>
              <p:nvPr/>
            </p:nvCxnSpPr>
            <p:spPr>
              <a:xfrm flipV="1">
                <a:off x="5541204" y="4688130"/>
                <a:ext cx="312420" cy="5821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AB4A2F4-891C-0D32-86D0-3432B7CBB0C4}"/>
                </a:ext>
              </a:extLst>
            </p:cNvPr>
            <p:cNvGrpSpPr/>
            <p:nvPr/>
          </p:nvGrpSpPr>
          <p:grpSpPr>
            <a:xfrm>
              <a:off x="2743199" y="2377441"/>
              <a:ext cx="5401524" cy="1337955"/>
              <a:chOff x="2172172" y="3786077"/>
              <a:chExt cx="5401527" cy="1337954"/>
            </a:xfrm>
          </p:grpSpPr>
          <p:sp>
            <p:nvSpPr>
              <p:cNvPr id="30" name="Parallelogram 3">
                <a:extLst>
                  <a:ext uri="{FF2B5EF4-FFF2-40B4-BE49-F238E27FC236}">
                    <a16:creationId xmlns:a16="http://schemas.microsoft.com/office/drawing/2014/main" id="{76EF28D6-5845-FB19-0F1C-FFBE35831696}"/>
                  </a:ext>
                </a:extLst>
              </p:cNvPr>
              <p:cNvSpPr/>
              <p:nvPr/>
            </p:nvSpPr>
            <p:spPr>
              <a:xfrm rot="11633452">
                <a:off x="2172172" y="3786077"/>
                <a:ext cx="5401527" cy="1337954"/>
              </a:xfrm>
              <a:custGeom>
                <a:avLst/>
                <a:gdLst>
                  <a:gd name="connsiteX0" fmla="*/ 0 w 4961873"/>
                  <a:gd name="connsiteY0" fmla="*/ 1052610 h 1052610"/>
                  <a:gd name="connsiteX1" fmla="*/ 1286984 w 4961873"/>
                  <a:gd name="connsiteY1" fmla="*/ 0 h 1052610"/>
                  <a:gd name="connsiteX2" fmla="*/ 4961873 w 4961873"/>
                  <a:gd name="connsiteY2" fmla="*/ 0 h 1052610"/>
                  <a:gd name="connsiteX3" fmla="*/ 3674889 w 4961873"/>
                  <a:gd name="connsiteY3" fmla="*/ 1052610 h 1052610"/>
                  <a:gd name="connsiteX4" fmla="*/ 0 w 4961873"/>
                  <a:gd name="connsiteY4" fmla="*/ 1052610 h 1052610"/>
                  <a:gd name="connsiteX0" fmla="*/ 0 w 5420020"/>
                  <a:gd name="connsiteY0" fmla="*/ 1342528 h 1342528"/>
                  <a:gd name="connsiteX1" fmla="*/ 1745131 w 5420020"/>
                  <a:gd name="connsiteY1" fmla="*/ 0 h 1342528"/>
                  <a:gd name="connsiteX2" fmla="*/ 5420020 w 5420020"/>
                  <a:gd name="connsiteY2" fmla="*/ 0 h 1342528"/>
                  <a:gd name="connsiteX3" fmla="*/ 4133036 w 5420020"/>
                  <a:gd name="connsiteY3" fmla="*/ 1052610 h 1342528"/>
                  <a:gd name="connsiteX4" fmla="*/ 0 w 5420020"/>
                  <a:gd name="connsiteY4" fmla="*/ 1342528 h 1342528"/>
                  <a:gd name="connsiteX0" fmla="*/ 0 w 5420020"/>
                  <a:gd name="connsiteY0" fmla="*/ 1342528 h 1342528"/>
                  <a:gd name="connsiteX1" fmla="*/ 857074 w 5420020"/>
                  <a:gd name="connsiteY1" fmla="*/ 376612 h 1342528"/>
                  <a:gd name="connsiteX2" fmla="*/ 5420020 w 5420020"/>
                  <a:gd name="connsiteY2" fmla="*/ 0 h 1342528"/>
                  <a:gd name="connsiteX3" fmla="*/ 4133036 w 5420020"/>
                  <a:gd name="connsiteY3" fmla="*/ 1052610 h 1342528"/>
                  <a:gd name="connsiteX4" fmla="*/ 0 w 5420020"/>
                  <a:gd name="connsiteY4" fmla="*/ 1342528 h 1342528"/>
                  <a:gd name="connsiteX0" fmla="*/ 0 w 5420020"/>
                  <a:gd name="connsiteY0" fmla="*/ 1342528 h 1342528"/>
                  <a:gd name="connsiteX1" fmla="*/ 857074 w 5420020"/>
                  <a:gd name="connsiteY1" fmla="*/ 376612 h 1342528"/>
                  <a:gd name="connsiteX2" fmla="*/ 5420020 w 5420020"/>
                  <a:gd name="connsiteY2" fmla="*/ 0 h 1342528"/>
                  <a:gd name="connsiteX3" fmla="*/ 4137709 w 5420020"/>
                  <a:gd name="connsiteY3" fmla="*/ 1031830 h 1342528"/>
                  <a:gd name="connsiteX4" fmla="*/ 0 w 5420020"/>
                  <a:gd name="connsiteY4" fmla="*/ 1342528 h 1342528"/>
                  <a:gd name="connsiteX0" fmla="*/ 0 w 5401527"/>
                  <a:gd name="connsiteY0" fmla="*/ 1337954 h 1337954"/>
                  <a:gd name="connsiteX1" fmla="*/ 857074 w 5401527"/>
                  <a:gd name="connsiteY1" fmla="*/ 372038 h 1337954"/>
                  <a:gd name="connsiteX2" fmla="*/ 5401527 w 5401527"/>
                  <a:gd name="connsiteY2" fmla="*/ 0 h 1337954"/>
                  <a:gd name="connsiteX3" fmla="*/ 4137709 w 5401527"/>
                  <a:gd name="connsiteY3" fmla="*/ 1027256 h 1337954"/>
                  <a:gd name="connsiteX4" fmla="*/ 0 w 5401527"/>
                  <a:gd name="connsiteY4" fmla="*/ 1337954 h 1337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01527" h="1337954">
                    <a:moveTo>
                      <a:pt x="0" y="1337954"/>
                    </a:moveTo>
                    <a:lnTo>
                      <a:pt x="857074" y="372038"/>
                    </a:lnTo>
                    <a:lnTo>
                      <a:pt x="5401527" y="0"/>
                    </a:lnTo>
                    <a:lnTo>
                      <a:pt x="4137709" y="1027256"/>
                    </a:lnTo>
                    <a:lnTo>
                      <a:pt x="0" y="1337954"/>
                    </a:lnTo>
                    <a:close/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cumin Pro" panose="020B0504020202020204" pitchFamily="34" charset="0"/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4FF3943E-700F-DFA6-70ED-7628AC2D163D}"/>
                  </a:ext>
                </a:extLst>
              </p:cNvPr>
              <p:cNvSpPr/>
              <p:nvPr/>
            </p:nvSpPr>
            <p:spPr>
              <a:xfrm>
                <a:off x="5175444" y="4181617"/>
                <a:ext cx="182880" cy="18288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cumin Pro" panose="020B0504020202020204" pitchFamily="34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4DFDF6A8-FE17-2F59-4672-7FF7E7D75996}"/>
                  </a:ext>
                </a:extLst>
              </p:cNvPr>
              <p:cNvSpPr/>
              <p:nvPr/>
            </p:nvSpPr>
            <p:spPr>
              <a:xfrm>
                <a:off x="3994453" y="3954987"/>
                <a:ext cx="182880" cy="18288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cumin Pro" panose="020B0504020202020204" pitchFamily="34" charset="0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0A73CBE7-9589-0C76-13C0-75F00893C634}"/>
                  </a:ext>
                </a:extLst>
              </p:cNvPr>
              <p:cNvSpPr/>
              <p:nvPr/>
            </p:nvSpPr>
            <p:spPr>
              <a:xfrm>
                <a:off x="6784311" y="4472027"/>
                <a:ext cx="182880" cy="18288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cumin Pro" panose="020B0504020202020204" pitchFamily="34" charset="0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4C4088BA-C9A1-29D6-1BCF-E78F18850444}"/>
                  </a:ext>
                </a:extLst>
              </p:cNvPr>
              <p:cNvSpPr/>
              <p:nvPr/>
            </p:nvSpPr>
            <p:spPr>
              <a:xfrm>
                <a:off x="3358679" y="4240609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  <a:latin typeface="Acumin Pro" panose="020B0504020202020204" pitchFamily="34" charset="0"/>
                </a:endParaRP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8D257D0B-054D-0295-60FF-0382468E9431}"/>
                  </a:ext>
                </a:extLst>
              </p:cNvPr>
              <p:cNvCxnSpPr>
                <a:cxnSpLocks/>
                <a:stCxn id="34" idx="7"/>
                <a:endCxn id="32" idx="2"/>
              </p:cNvCxnSpPr>
              <p:nvPr/>
            </p:nvCxnSpPr>
            <p:spPr>
              <a:xfrm flipV="1">
                <a:off x="3514777" y="4046427"/>
                <a:ext cx="479676" cy="22096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1D27EF7-259F-718C-8376-7326C2AC172A}"/>
                </a:ext>
              </a:extLst>
            </p:cNvPr>
            <p:cNvCxnSpPr>
              <a:cxnSpLocks/>
              <a:endCxn id="40" idx="0"/>
            </p:cNvCxnSpPr>
            <p:nvPr/>
          </p:nvCxnSpPr>
          <p:spPr>
            <a:xfrm>
              <a:off x="7446776" y="3270572"/>
              <a:ext cx="0" cy="890101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D88E9CF-44F0-CA93-47AC-28F91590931F}"/>
                </a:ext>
              </a:extLst>
            </p:cNvPr>
            <p:cNvCxnSpPr>
              <a:cxnSpLocks/>
            </p:cNvCxnSpPr>
            <p:nvPr/>
          </p:nvCxnSpPr>
          <p:spPr>
            <a:xfrm>
              <a:off x="7446776" y="4387303"/>
              <a:ext cx="0" cy="890101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06E0245-57F9-F8E3-7B1F-E2E7A8801618}"/>
                </a:ext>
              </a:extLst>
            </p:cNvPr>
            <p:cNvCxnSpPr>
              <a:cxnSpLocks/>
              <a:stCxn id="34" idx="6"/>
              <a:endCxn id="31" idx="2"/>
            </p:cNvCxnSpPr>
            <p:nvPr/>
          </p:nvCxnSpPr>
          <p:spPr>
            <a:xfrm flipV="1">
              <a:off x="4112585" y="2864422"/>
              <a:ext cx="1633883" cy="58993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AF8513A-218C-50C6-5E76-AE28C74764E6}"/>
                </a:ext>
              </a:extLst>
            </p:cNvPr>
            <p:cNvCxnSpPr>
              <a:stCxn id="31" idx="4"/>
              <a:endCxn id="37" idx="0"/>
            </p:cNvCxnSpPr>
            <p:nvPr/>
          </p:nvCxnSpPr>
          <p:spPr>
            <a:xfrm>
              <a:off x="5837909" y="2955862"/>
              <a:ext cx="0" cy="914401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2CD931A-18DA-3AA1-9618-BC00864F36FA}"/>
                </a:ext>
              </a:extLst>
            </p:cNvPr>
            <p:cNvCxnSpPr>
              <a:stCxn id="37" idx="6"/>
              <a:endCxn id="42" idx="1"/>
            </p:cNvCxnSpPr>
            <p:nvPr/>
          </p:nvCxnSpPr>
          <p:spPr>
            <a:xfrm>
              <a:off x="5929349" y="3961703"/>
              <a:ext cx="522081" cy="350416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A6BCD18-A4D9-8ADF-F1D7-0A4BBF2DB37A}"/>
                </a:ext>
              </a:extLst>
            </p:cNvPr>
            <p:cNvSpPr/>
            <p:nvPr/>
          </p:nvSpPr>
          <p:spPr>
            <a:xfrm>
              <a:off x="4024422" y="4687558"/>
              <a:ext cx="182879" cy="182879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cumin Pro" panose="020B050402020202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801C045-7E98-418F-2F3D-C35FB6096CAA}"/>
                </a:ext>
              </a:extLst>
            </p:cNvPr>
            <p:cNvSpPr/>
            <p:nvPr/>
          </p:nvSpPr>
          <p:spPr>
            <a:xfrm>
              <a:off x="5146027" y="4876798"/>
              <a:ext cx="182879" cy="182879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cumin Pro" panose="020B0504020202020204" pitchFamily="34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8A68620-1C61-5F88-6087-17A3B8D73896}"/>
                </a:ext>
              </a:extLst>
            </p:cNvPr>
            <p:cNvSpPr/>
            <p:nvPr/>
          </p:nvSpPr>
          <p:spPr>
            <a:xfrm>
              <a:off x="4523916" y="5034800"/>
              <a:ext cx="182879" cy="182879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cumin Pro" panose="020B0504020202020204" pitchFamily="34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F1DA155-3036-ECB6-78D9-D5A18DA142D4}"/>
                </a:ext>
              </a:extLst>
            </p:cNvPr>
            <p:cNvSpPr/>
            <p:nvPr/>
          </p:nvSpPr>
          <p:spPr>
            <a:xfrm>
              <a:off x="3524653" y="5126242"/>
              <a:ext cx="182879" cy="182879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cumin Pro" panose="020B0504020202020204" pitchFamily="34" charset="0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10C8600-4A8F-C7CD-1DC1-62019F32A92D}"/>
                </a:ext>
              </a:extLst>
            </p:cNvPr>
            <p:cNvCxnSpPr>
              <a:stCxn id="34" idx="4"/>
              <a:endCxn id="43" idx="0"/>
            </p:cNvCxnSpPr>
            <p:nvPr/>
          </p:nvCxnSpPr>
          <p:spPr>
            <a:xfrm>
              <a:off x="4021147" y="3014855"/>
              <a:ext cx="0" cy="914401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C22FE75-D75E-36B7-DFC3-7F81599CF0A4}"/>
                </a:ext>
              </a:extLst>
            </p:cNvPr>
            <p:cNvCxnSpPr/>
            <p:nvPr/>
          </p:nvCxnSpPr>
          <p:spPr>
            <a:xfrm>
              <a:off x="4021147" y="4109153"/>
              <a:ext cx="0" cy="914401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209F3B32-DBEF-F74B-D4A8-BAEF06A58C90}"/>
                </a:ext>
              </a:extLst>
            </p:cNvPr>
            <p:cNvCxnSpPr>
              <a:cxnSpLocks/>
              <a:stCxn id="42" idx="4"/>
              <a:endCxn id="58" idx="0"/>
            </p:cNvCxnSpPr>
            <p:nvPr/>
          </p:nvCxnSpPr>
          <p:spPr>
            <a:xfrm>
              <a:off x="6516088" y="4468216"/>
              <a:ext cx="0" cy="914401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1DB1DE8-0CAD-68B4-6DAE-4ADF65835228}"/>
                </a:ext>
              </a:extLst>
            </p:cNvPr>
            <p:cNvCxnSpPr>
              <a:stCxn id="18" idx="7"/>
              <a:endCxn id="15" idx="3"/>
            </p:cNvCxnSpPr>
            <p:nvPr/>
          </p:nvCxnSpPr>
          <p:spPr>
            <a:xfrm flipV="1">
              <a:off x="3680749" y="4778998"/>
              <a:ext cx="343668" cy="3740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5EB1E7A-661D-0FE6-00A2-E7F7D68FB392}"/>
                </a:ext>
              </a:extLst>
            </p:cNvPr>
            <p:cNvCxnSpPr>
              <a:stCxn id="18" idx="6"/>
              <a:endCxn id="59" idx="3"/>
            </p:cNvCxnSpPr>
            <p:nvPr/>
          </p:nvCxnSpPr>
          <p:spPr>
            <a:xfrm flipV="1">
              <a:off x="3707535" y="5182634"/>
              <a:ext cx="248954" cy="3504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57D147B-3672-7E57-7430-468249196747}"/>
                </a:ext>
              </a:extLst>
            </p:cNvPr>
            <p:cNvCxnSpPr>
              <a:stCxn id="15" idx="6"/>
              <a:endCxn id="53" idx="1"/>
            </p:cNvCxnSpPr>
            <p:nvPr/>
          </p:nvCxnSpPr>
          <p:spPr>
            <a:xfrm flipV="1">
              <a:off x="4207301" y="4767702"/>
              <a:ext cx="384961" cy="1130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60AA404-EC69-FCB7-D5BD-B3ABE0B34D15}"/>
                </a:ext>
              </a:extLst>
            </p:cNvPr>
            <p:cNvCxnSpPr>
              <a:stCxn id="17" idx="0"/>
              <a:endCxn id="53" idx="4"/>
            </p:cNvCxnSpPr>
            <p:nvPr/>
          </p:nvCxnSpPr>
          <p:spPr>
            <a:xfrm flipV="1">
              <a:off x="4615354" y="4923799"/>
              <a:ext cx="41563" cy="11100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8EB6698-0D66-D002-736B-5C7FB47B0C0E}"/>
                </a:ext>
              </a:extLst>
            </p:cNvPr>
            <p:cNvCxnSpPr>
              <a:stCxn id="17" idx="2"/>
              <a:endCxn id="59" idx="6"/>
            </p:cNvCxnSpPr>
            <p:nvPr/>
          </p:nvCxnSpPr>
          <p:spPr>
            <a:xfrm flipH="1" flipV="1">
              <a:off x="4112585" y="5117982"/>
              <a:ext cx="411329" cy="826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050B886-B573-530D-AFDC-15EC0B826806}"/>
                </a:ext>
              </a:extLst>
            </p:cNvPr>
            <p:cNvCxnSpPr>
              <a:endCxn id="16" idx="1"/>
            </p:cNvCxnSpPr>
            <p:nvPr/>
          </p:nvCxnSpPr>
          <p:spPr>
            <a:xfrm>
              <a:off x="4758327" y="4826740"/>
              <a:ext cx="414481" cy="7684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40D7698-61D1-B966-BA72-60A3C5E30B06}"/>
                </a:ext>
              </a:extLst>
            </p:cNvPr>
            <p:cNvCxnSpPr>
              <a:stCxn id="16" idx="6"/>
              <a:endCxn id="52" idx="1"/>
            </p:cNvCxnSpPr>
            <p:nvPr/>
          </p:nvCxnSpPr>
          <p:spPr>
            <a:xfrm>
              <a:off x="5328906" y="4968245"/>
              <a:ext cx="444345" cy="260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75EB2A2-E99A-8DFE-73A4-7A086532EEE0}"/>
                </a:ext>
              </a:extLst>
            </p:cNvPr>
            <p:cNvCxnSpPr>
              <a:stCxn id="54" idx="0"/>
              <a:endCxn id="16" idx="4"/>
            </p:cNvCxnSpPr>
            <p:nvPr/>
          </p:nvCxnSpPr>
          <p:spPr>
            <a:xfrm flipV="1">
              <a:off x="5101267" y="5059673"/>
              <a:ext cx="136203" cy="1822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3EFB8BD4-BB49-F2F4-DEBF-499533AFCC36}"/>
              </a:ext>
            </a:extLst>
          </p:cNvPr>
          <p:cNvSpPr txBox="1"/>
          <p:nvPr/>
        </p:nvSpPr>
        <p:spPr>
          <a:xfrm>
            <a:off x="8540751" y="4114800"/>
            <a:ext cx="2380804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200" dirty="0">
                <a:latin typeface="Acumin Pro" panose="020B0504020202020204" pitchFamily="34" charset="0"/>
              </a:rPr>
              <a:t>Hierarchical Graph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AFAFC1B-F99D-81FD-E719-222AC5DA3948}"/>
              </a:ext>
            </a:extLst>
          </p:cNvPr>
          <p:cNvGrpSpPr>
            <a:grpSpLocks noChangeAspect="1"/>
          </p:cNvGrpSpPr>
          <p:nvPr/>
        </p:nvGrpSpPr>
        <p:grpSpPr>
          <a:xfrm>
            <a:off x="5181600" y="1828800"/>
            <a:ext cx="1600200" cy="1974375"/>
            <a:chOff x="0" y="3479736"/>
            <a:chExt cx="3219451" cy="3378264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5417A4A0-AFDD-4986-19EB-58734D17EFF9}"/>
                </a:ext>
              </a:extLst>
            </p:cNvPr>
            <p:cNvSpPr/>
            <p:nvPr/>
          </p:nvSpPr>
          <p:spPr>
            <a:xfrm>
              <a:off x="0" y="5029200"/>
              <a:ext cx="3219451" cy="18288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cumin Pro" panose="020B0504020202020204" pitchFamily="34" charset="0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199C1B39-945C-B49D-E6BA-4002C54DDB69}"/>
                </a:ext>
              </a:extLst>
            </p:cNvPr>
            <p:cNvSpPr/>
            <p:nvPr/>
          </p:nvSpPr>
          <p:spPr>
            <a:xfrm>
              <a:off x="897812" y="6038819"/>
              <a:ext cx="185754" cy="189356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cumin Pro" panose="020B0504020202020204" pitchFamily="34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C98A9391-3F23-5120-1461-0962F84E165A}"/>
                </a:ext>
              </a:extLst>
            </p:cNvPr>
            <p:cNvSpPr/>
            <p:nvPr/>
          </p:nvSpPr>
          <p:spPr>
            <a:xfrm>
              <a:off x="368040" y="5408993"/>
              <a:ext cx="1431052" cy="1266825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cumin Pro" panose="020B0504020202020204" pitchFamily="34" charset="0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0A86D034-0775-AE40-9AE4-3E43A7BA52FC}"/>
                </a:ext>
              </a:extLst>
            </p:cNvPr>
            <p:cNvSpPr/>
            <p:nvPr/>
          </p:nvSpPr>
          <p:spPr>
            <a:xfrm>
              <a:off x="1312147" y="5226811"/>
              <a:ext cx="1431052" cy="1266825"/>
            </a:xfrm>
            <a:prstGeom prst="rect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cumin Pro" panose="020B0504020202020204" pitchFamily="34" charset="0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40A6DAC6-8256-F1F0-E89E-680105129786}"/>
                </a:ext>
              </a:extLst>
            </p:cNvPr>
            <p:cNvSpPr/>
            <p:nvPr/>
          </p:nvSpPr>
          <p:spPr>
            <a:xfrm>
              <a:off x="942374" y="5591176"/>
              <a:ext cx="185754" cy="189356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cumin Pro" panose="020B0504020202020204" pitchFamily="34" charset="0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76795BEC-820C-7F87-2646-4316A0E56DB5}"/>
                </a:ext>
              </a:extLst>
            </p:cNvPr>
            <p:cNvSpPr/>
            <p:nvPr/>
          </p:nvSpPr>
          <p:spPr>
            <a:xfrm>
              <a:off x="1504669" y="6194173"/>
              <a:ext cx="185754" cy="189356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cumin Pro" panose="020B0504020202020204" pitchFamily="34" charset="0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653FC219-8F1F-2381-445F-2DBD79F076D7}"/>
                </a:ext>
              </a:extLst>
            </p:cNvPr>
            <p:cNvSpPr/>
            <p:nvPr/>
          </p:nvSpPr>
          <p:spPr>
            <a:xfrm>
              <a:off x="1836571" y="5943600"/>
              <a:ext cx="185754" cy="189356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cumin Pro" panose="020B0504020202020204" pitchFamily="34" charset="0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1ADFCC42-E110-25B1-2158-9CD68D4708CA}"/>
                </a:ext>
              </a:extLst>
            </p:cNvPr>
            <p:cNvSpPr/>
            <p:nvPr/>
          </p:nvSpPr>
          <p:spPr>
            <a:xfrm>
              <a:off x="1516708" y="5754244"/>
              <a:ext cx="185754" cy="189356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cumin Pro" panose="020B0504020202020204" pitchFamily="34" charset="0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8C9CFB17-9987-0069-26C6-AB654BD29744}"/>
                </a:ext>
              </a:extLst>
            </p:cNvPr>
            <p:cNvSpPr/>
            <p:nvPr/>
          </p:nvSpPr>
          <p:spPr>
            <a:xfrm>
              <a:off x="2151391" y="5531551"/>
              <a:ext cx="185754" cy="189356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cumin Pro" panose="020B0504020202020204" pitchFamily="34" charset="0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3E18FBCD-3083-9F83-248D-7CFCA11DBBA9}"/>
                </a:ext>
              </a:extLst>
            </p:cNvPr>
            <p:cNvSpPr/>
            <p:nvPr/>
          </p:nvSpPr>
          <p:spPr>
            <a:xfrm>
              <a:off x="2235987" y="6133497"/>
              <a:ext cx="185754" cy="189356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cumin Pro" panose="020B0504020202020204" pitchFamily="34" charset="0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73FC5716-99C8-EC6B-E910-5E6284D17D16}"/>
                </a:ext>
              </a:extLst>
            </p:cNvPr>
            <p:cNvSpPr/>
            <p:nvPr/>
          </p:nvSpPr>
          <p:spPr>
            <a:xfrm>
              <a:off x="1470811" y="3479736"/>
              <a:ext cx="365760" cy="36576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cumin Pro" panose="020B0504020202020204" pitchFamily="34" charset="0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F4732E3D-3C7B-3FBE-59AB-0302B3FF3D9A}"/>
                </a:ext>
              </a:extLst>
            </p:cNvPr>
            <p:cNvSpPr/>
            <p:nvPr/>
          </p:nvSpPr>
          <p:spPr>
            <a:xfrm>
              <a:off x="896477" y="4460875"/>
              <a:ext cx="365760" cy="365760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cumin Pro" panose="020B0504020202020204" pitchFamily="34" charset="0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BA4EAF74-C42E-309D-14C7-B071BD7A9381}"/>
                </a:ext>
              </a:extLst>
            </p:cNvPr>
            <p:cNvSpPr/>
            <p:nvPr/>
          </p:nvSpPr>
          <p:spPr>
            <a:xfrm>
              <a:off x="1970680" y="4460875"/>
              <a:ext cx="365760" cy="365760"/>
            </a:xfrm>
            <a:prstGeom prst="rect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cumin Pro" panose="020B0504020202020204" pitchFamily="34" charset="0"/>
              </a:endParaRPr>
            </a:p>
          </p:txBody>
        </p: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92773720-E0C0-D751-12FA-7E6275DEE298}"/>
                </a:ext>
              </a:extLst>
            </p:cNvPr>
            <p:cNvCxnSpPr>
              <a:stCxn id="81" idx="2"/>
              <a:endCxn id="82" idx="0"/>
            </p:cNvCxnSpPr>
            <p:nvPr/>
          </p:nvCxnSpPr>
          <p:spPr>
            <a:xfrm flipH="1">
              <a:off x="1079357" y="3845496"/>
              <a:ext cx="574334" cy="61537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F60B2384-1188-7791-5F87-75ECF1F05387}"/>
                </a:ext>
              </a:extLst>
            </p:cNvPr>
            <p:cNvCxnSpPr>
              <a:cxnSpLocks/>
              <a:stCxn id="81" idx="2"/>
              <a:endCxn id="83" idx="0"/>
            </p:cNvCxnSpPr>
            <p:nvPr/>
          </p:nvCxnSpPr>
          <p:spPr>
            <a:xfrm>
              <a:off x="1653691" y="3845496"/>
              <a:ext cx="499869" cy="61537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F700FD6F-5691-9D0E-D6E0-7C98B05B42D4}"/>
              </a:ext>
            </a:extLst>
          </p:cNvPr>
          <p:cNvSpPr txBox="1"/>
          <p:nvPr/>
        </p:nvSpPr>
        <p:spPr>
          <a:xfrm>
            <a:off x="5181600" y="4114800"/>
            <a:ext cx="1600200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dirty="0">
                <a:latin typeface="Acumin Pro" panose="020B0504020202020204" pitchFamily="34" charset="0"/>
              </a:rPr>
              <a:t>Bounding Volume Hierarchy</a:t>
            </a:r>
          </a:p>
        </p:txBody>
      </p:sp>
      <p:sp>
        <p:nvSpPr>
          <p:cNvPr id="87" name="Content Placeholder 3">
            <a:extLst>
              <a:ext uri="{FF2B5EF4-FFF2-40B4-BE49-F238E27FC236}">
                <a16:creationId xmlns:a16="http://schemas.microsoft.com/office/drawing/2014/main" id="{049C5EBE-74C3-CCF7-59EB-8919454DDE47}"/>
              </a:ext>
            </a:extLst>
          </p:cNvPr>
          <p:cNvSpPr txBox="1">
            <a:spLocks/>
          </p:cNvSpPr>
          <p:nvPr/>
        </p:nvSpPr>
        <p:spPr>
          <a:xfrm>
            <a:off x="5181600" y="5486400"/>
            <a:ext cx="1600200" cy="878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sz="1600" dirty="0">
                <a:latin typeface="Acumin Pro" panose="020B0504020202020204" pitchFamily="34" charset="0"/>
              </a:rPr>
              <a:t>Ray-Tracing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en-US" sz="1600" dirty="0">
                <a:latin typeface="Acumin Pro" panose="020B0504020202020204" pitchFamily="34" charset="0"/>
              </a:rPr>
              <a:t>(3 dimensions)</a:t>
            </a:r>
          </a:p>
        </p:txBody>
      </p:sp>
      <p:sp>
        <p:nvSpPr>
          <p:cNvPr id="91" name="Content Placeholder 3">
            <a:extLst>
              <a:ext uri="{FF2B5EF4-FFF2-40B4-BE49-F238E27FC236}">
                <a16:creationId xmlns:a16="http://schemas.microsoft.com/office/drawing/2014/main" id="{323EDFFD-8F00-12CD-E7CB-D8E1E51222E1}"/>
              </a:ext>
            </a:extLst>
          </p:cNvPr>
          <p:cNvSpPr txBox="1">
            <a:spLocks/>
          </p:cNvSpPr>
          <p:nvPr/>
        </p:nvSpPr>
        <p:spPr>
          <a:xfrm>
            <a:off x="743767" y="5486400"/>
            <a:ext cx="2471594" cy="878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sz="1600" dirty="0">
                <a:latin typeface="Acumin Pro" panose="020B0504020202020204" pitchFamily="34" charset="0"/>
              </a:rPr>
              <a:t>Database Queries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en-US" sz="1600" dirty="0">
                <a:latin typeface="Acumin Pro" panose="020B0504020202020204" pitchFamily="34" charset="0"/>
              </a:rPr>
              <a:t>(1 dimension)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121DAA7B-F3B2-367B-A0B3-B31A7845B147}"/>
              </a:ext>
            </a:extLst>
          </p:cNvPr>
          <p:cNvGrpSpPr/>
          <p:nvPr/>
        </p:nvGrpSpPr>
        <p:grpSpPr>
          <a:xfrm>
            <a:off x="743766" y="1828800"/>
            <a:ext cx="2471594" cy="1712049"/>
            <a:chOff x="440962" y="2084526"/>
            <a:chExt cx="3113362" cy="1778055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ED3CD78D-E0E6-80F6-0EAA-6F2A00BA1E0E}"/>
                </a:ext>
              </a:extLst>
            </p:cNvPr>
            <p:cNvGrpSpPr/>
            <p:nvPr/>
          </p:nvGrpSpPr>
          <p:grpSpPr>
            <a:xfrm>
              <a:off x="1231901" y="2084526"/>
              <a:ext cx="1371600" cy="457200"/>
              <a:chOff x="1060451" y="2177238"/>
              <a:chExt cx="1371600" cy="457200"/>
            </a:xfrm>
          </p:grpSpPr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AA843710-92CB-4606-1DDB-B84051634B6C}"/>
                  </a:ext>
                </a:extLst>
              </p:cNvPr>
              <p:cNvSpPr/>
              <p:nvPr/>
            </p:nvSpPr>
            <p:spPr>
              <a:xfrm>
                <a:off x="1060451" y="2177238"/>
                <a:ext cx="457200" cy="457200"/>
              </a:xfrm>
              <a:prstGeom prst="rect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432286AE-1329-1A1F-A4A8-B81EF70A52A1}"/>
                  </a:ext>
                </a:extLst>
              </p:cNvPr>
              <p:cNvSpPr/>
              <p:nvPr/>
            </p:nvSpPr>
            <p:spPr>
              <a:xfrm>
                <a:off x="1517651" y="2177238"/>
                <a:ext cx="457200" cy="457200"/>
              </a:xfrm>
              <a:prstGeom prst="rect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78B53176-E588-317B-5D9B-92A8A009EB67}"/>
                  </a:ext>
                </a:extLst>
              </p:cNvPr>
              <p:cNvSpPr/>
              <p:nvPr/>
            </p:nvSpPr>
            <p:spPr>
              <a:xfrm>
                <a:off x="1974851" y="2177238"/>
                <a:ext cx="457200" cy="457200"/>
              </a:xfrm>
              <a:prstGeom prst="rect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8D3A7599-E431-94CA-549A-FD4CFDFC3671}"/>
                </a:ext>
              </a:extLst>
            </p:cNvPr>
            <p:cNvGrpSpPr/>
            <p:nvPr/>
          </p:nvGrpSpPr>
          <p:grpSpPr>
            <a:xfrm>
              <a:off x="440962" y="3405381"/>
              <a:ext cx="1371600" cy="457200"/>
              <a:chOff x="1060451" y="2177238"/>
              <a:chExt cx="1371600" cy="457200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F5F7B118-7FCC-D523-3BF7-E503C043E49F}"/>
                  </a:ext>
                </a:extLst>
              </p:cNvPr>
              <p:cNvSpPr/>
              <p:nvPr/>
            </p:nvSpPr>
            <p:spPr>
              <a:xfrm>
                <a:off x="1060451" y="2177238"/>
                <a:ext cx="457200" cy="457200"/>
              </a:xfrm>
              <a:prstGeom prst="rect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7B708A2C-B1D0-8E55-D83A-9F82503AC150}"/>
                  </a:ext>
                </a:extLst>
              </p:cNvPr>
              <p:cNvSpPr/>
              <p:nvPr/>
            </p:nvSpPr>
            <p:spPr>
              <a:xfrm>
                <a:off x="1517651" y="2177238"/>
                <a:ext cx="457200" cy="457200"/>
              </a:xfrm>
              <a:prstGeom prst="rect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02032855-FD01-99C1-001C-0B933F87422F}"/>
                  </a:ext>
                </a:extLst>
              </p:cNvPr>
              <p:cNvSpPr/>
              <p:nvPr/>
            </p:nvSpPr>
            <p:spPr>
              <a:xfrm>
                <a:off x="1974851" y="2177238"/>
                <a:ext cx="457200" cy="457200"/>
              </a:xfrm>
              <a:prstGeom prst="rect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D1DC3C24-5B9E-16C4-2E00-C11E37207684}"/>
                </a:ext>
              </a:extLst>
            </p:cNvPr>
            <p:cNvGrpSpPr/>
            <p:nvPr/>
          </p:nvGrpSpPr>
          <p:grpSpPr>
            <a:xfrm>
              <a:off x="2182724" y="3405381"/>
              <a:ext cx="1371600" cy="457200"/>
              <a:chOff x="1060451" y="2177238"/>
              <a:chExt cx="1371600" cy="457200"/>
            </a:xfrm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74A51D37-4EBF-D473-BC8C-23BBA2E781A1}"/>
                  </a:ext>
                </a:extLst>
              </p:cNvPr>
              <p:cNvSpPr/>
              <p:nvPr/>
            </p:nvSpPr>
            <p:spPr>
              <a:xfrm>
                <a:off x="1060451" y="2177238"/>
                <a:ext cx="457200" cy="457200"/>
              </a:xfrm>
              <a:prstGeom prst="rect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CB7B0CF1-0088-5539-A219-3CE4F9844CD6}"/>
                  </a:ext>
                </a:extLst>
              </p:cNvPr>
              <p:cNvSpPr/>
              <p:nvPr/>
            </p:nvSpPr>
            <p:spPr>
              <a:xfrm>
                <a:off x="1517651" y="2177238"/>
                <a:ext cx="457200" cy="457200"/>
              </a:xfrm>
              <a:prstGeom prst="rect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CBB6C109-F473-9970-2EFC-F2504A276B78}"/>
                  </a:ext>
                </a:extLst>
              </p:cNvPr>
              <p:cNvSpPr/>
              <p:nvPr/>
            </p:nvSpPr>
            <p:spPr>
              <a:xfrm>
                <a:off x="1974851" y="2177238"/>
                <a:ext cx="457200" cy="457200"/>
              </a:xfrm>
              <a:prstGeom prst="rect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F308F5AB-372D-30FE-0771-81E9D7B2DC00}"/>
                </a:ext>
              </a:extLst>
            </p:cNvPr>
            <p:cNvCxnSpPr>
              <a:endCxn id="98" idx="0"/>
            </p:cNvCxnSpPr>
            <p:nvPr/>
          </p:nvCxnSpPr>
          <p:spPr>
            <a:xfrm flipH="1">
              <a:off x="1126762" y="2537883"/>
              <a:ext cx="562339" cy="86749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1C8456E1-E2DD-1DA5-D39A-0995C77CBF38}"/>
                </a:ext>
              </a:extLst>
            </p:cNvPr>
            <p:cNvCxnSpPr>
              <a:endCxn id="102" idx="0"/>
            </p:cNvCxnSpPr>
            <p:nvPr/>
          </p:nvCxnSpPr>
          <p:spPr>
            <a:xfrm>
              <a:off x="2149544" y="2539805"/>
              <a:ext cx="718980" cy="86557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9" name="TextBox 108">
            <a:extLst>
              <a:ext uri="{FF2B5EF4-FFF2-40B4-BE49-F238E27FC236}">
                <a16:creationId xmlns:a16="http://schemas.microsoft.com/office/drawing/2014/main" id="{6AF3433A-6B3B-E93A-0829-571A1F41D068}"/>
              </a:ext>
            </a:extLst>
          </p:cNvPr>
          <p:cNvSpPr txBox="1"/>
          <p:nvPr/>
        </p:nvSpPr>
        <p:spPr>
          <a:xfrm>
            <a:off x="743766" y="4114800"/>
            <a:ext cx="2471594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200" dirty="0">
                <a:latin typeface="Acumin Pro" panose="020B0504020202020204" pitchFamily="34" charset="0"/>
              </a:rPr>
              <a:t>B-Tree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BD1E9D-0071-588A-6652-82C4DB16D4DA}"/>
              </a:ext>
            </a:extLst>
          </p:cNvPr>
          <p:cNvSpPr/>
          <p:nvPr/>
        </p:nvSpPr>
        <p:spPr>
          <a:xfrm>
            <a:off x="4556653" y="984142"/>
            <a:ext cx="3099510" cy="52707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165F2128-2B3D-3DAD-D040-1EC78E3B3FF0}"/>
              </a:ext>
            </a:extLst>
          </p:cNvPr>
          <p:cNvSpPr txBox="1"/>
          <p:nvPr/>
        </p:nvSpPr>
        <p:spPr>
          <a:xfrm>
            <a:off x="4556653" y="1013305"/>
            <a:ext cx="3099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Dedicated GPU HW Unit</a:t>
            </a:r>
          </a:p>
        </p:txBody>
      </p:sp>
    </p:spTree>
    <p:extLst>
      <p:ext uri="{BB962C8B-B14F-4D97-AF65-F5344CB8AC3E}">
        <p14:creationId xmlns:p14="http://schemas.microsoft.com/office/powerpoint/2010/main" val="28824629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C273A-9E8B-C59A-4D5E-9CB9471EE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Unified Pipeline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56FB1C-A4BA-03C5-0566-10CA297F3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B5308-6B54-4E5B-8185-C4F567049C3B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0D18567-7C1F-2013-36AA-3476013AA8EC}"/>
              </a:ext>
            </a:extLst>
          </p:cNvPr>
          <p:cNvGrpSpPr/>
          <p:nvPr/>
        </p:nvGrpSpPr>
        <p:grpSpPr>
          <a:xfrm>
            <a:off x="250671" y="2538730"/>
            <a:ext cx="5389155" cy="403860"/>
            <a:chOff x="250671" y="2538730"/>
            <a:chExt cx="5389155" cy="40386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ECE2673-D2F6-647A-0B79-4BF17A396791}"/>
                </a:ext>
              </a:extLst>
            </p:cNvPr>
            <p:cNvSpPr/>
            <p:nvPr/>
          </p:nvSpPr>
          <p:spPr>
            <a:xfrm>
              <a:off x="250671" y="2538730"/>
              <a:ext cx="800100" cy="40386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ADD 4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A925617-3628-71B5-D3F0-ABD141BB7FD6}"/>
                </a:ext>
              </a:extLst>
            </p:cNvPr>
            <p:cNvSpPr/>
            <p:nvPr/>
          </p:nvSpPr>
          <p:spPr>
            <a:xfrm>
              <a:off x="1168026" y="2538730"/>
              <a:ext cx="800100" cy="40386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ADD 4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4CE3CC5-F43D-4CE3-3272-BC0F6BC905BF}"/>
                </a:ext>
              </a:extLst>
            </p:cNvPr>
            <p:cNvSpPr/>
            <p:nvPr/>
          </p:nvSpPr>
          <p:spPr>
            <a:xfrm>
              <a:off x="2085381" y="2538730"/>
              <a:ext cx="800100" cy="40386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ADD 4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ED660A2-0E83-4EF4-7EF3-9AD83BE9E154}"/>
                </a:ext>
              </a:extLst>
            </p:cNvPr>
            <p:cNvSpPr/>
            <p:nvPr/>
          </p:nvSpPr>
          <p:spPr>
            <a:xfrm>
              <a:off x="3003496" y="2538730"/>
              <a:ext cx="800100" cy="40386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ADD 4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1E89537-BD39-9F37-F966-9C40797D7154}"/>
                </a:ext>
              </a:extLst>
            </p:cNvPr>
            <p:cNvSpPr/>
            <p:nvPr/>
          </p:nvSpPr>
          <p:spPr>
            <a:xfrm>
              <a:off x="3921611" y="2538730"/>
              <a:ext cx="800100" cy="40386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ADD 4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37CBA7E-B1D2-86D5-AC6C-485156C4FA90}"/>
                </a:ext>
              </a:extLst>
            </p:cNvPr>
            <p:cNvSpPr/>
            <p:nvPr/>
          </p:nvSpPr>
          <p:spPr>
            <a:xfrm>
              <a:off x="4839726" y="2538730"/>
              <a:ext cx="800100" cy="40386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ADD 4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2F59B41E-0D1C-921A-1A17-54FE0F546C68}"/>
              </a:ext>
            </a:extLst>
          </p:cNvPr>
          <p:cNvSpPr/>
          <p:nvPr/>
        </p:nvSpPr>
        <p:spPr>
          <a:xfrm>
            <a:off x="251342" y="1502000"/>
            <a:ext cx="5366997" cy="4038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Pipeline Registers 0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32D92F7-B941-99F8-4F12-609917E9B48D}"/>
              </a:ext>
            </a:extLst>
          </p:cNvPr>
          <p:cNvGrpSpPr/>
          <p:nvPr/>
        </p:nvGrpSpPr>
        <p:grpSpPr>
          <a:xfrm>
            <a:off x="218983" y="3195474"/>
            <a:ext cx="5361456" cy="369332"/>
            <a:chOff x="-24284" y="930713"/>
            <a:chExt cx="1853084" cy="369332"/>
          </a:xfrm>
        </p:grpSpPr>
        <p:sp>
          <p:nvSpPr>
            <p:cNvPr id="29" name="Trapezoid 28">
              <a:extLst>
                <a:ext uri="{FF2B5EF4-FFF2-40B4-BE49-F238E27FC236}">
                  <a16:creationId xmlns:a16="http://schemas.microsoft.com/office/drawing/2014/main" id="{AAC6EECF-1396-6037-01AF-D33D7DD5BA5F}"/>
                </a:ext>
              </a:extLst>
            </p:cNvPr>
            <p:cNvSpPr/>
            <p:nvPr/>
          </p:nvSpPr>
          <p:spPr>
            <a:xfrm rot="10800000">
              <a:off x="0" y="978219"/>
              <a:ext cx="1828800" cy="274320"/>
            </a:xfrm>
            <a:prstGeom prst="trapezoid">
              <a:avLst>
                <a:gd name="adj" fmla="val 123412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B850A3C-AA25-5D8B-82FF-51D85E34EB9C}"/>
                </a:ext>
              </a:extLst>
            </p:cNvPr>
            <p:cNvSpPr txBox="1"/>
            <p:nvPr/>
          </p:nvSpPr>
          <p:spPr>
            <a:xfrm>
              <a:off x="-24284" y="930713"/>
              <a:ext cx="18097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Multiplexers</a:t>
              </a: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1A5CADC8-AB4B-6120-56A3-C92A14AB0347}"/>
              </a:ext>
            </a:extLst>
          </p:cNvPr>
          <p:cNvSpPr/>
          <p:nvPr/>
        </p:nvSpPr>
        <p:spPr>
          <a:xfrm>
            <a:off x="251343" y="1984675"/>
            <a:ext cx="5366996" cy="4038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24 Enable / Disable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620B388-1CF1-7D65-EA77-B8EB850F8C77}"/>
              </a:ext>
            </a:extLst>
          </p:cNvPr>
          <p:cNvGrpSpPr/>
          <p:nvPr/>
        </p:nvGrpSpPr>
        <p:grpSpPr>
          <a:xfrm>
            <a:off x="320931" y="4786259"/>
            <a:ext cx="5389155" cy="403860"/>
            <a:chOff x="250671" y="2538730"/>
            <a:chExt cx="5389155" cy="403860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680B023-A387-9504-B3AB-339092621D2F}"/>
                </a:ext>
              </a:extLst>
            </p:cNvPr>
            <p:cNvSpPr/>
            <p:nvPr/>
          </p:nvSpPr>
          <p:spPr>
            <a:xfrm>
              <a:off x="250671" y="2538730"/>
              <a:ext cx="800100" cy="4038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MUL 4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01D73DA-32E1-7A53-17C6-B48CF6446B28}"/>
                </a:ext>
              </a:extLst>
            </p:cNvPr>
            <p:cNvSpPr/>
            <p:nvPr/>
          </p:nvSpPr>
          <p:spPr>
            <a:xfrm>
              <a:off x="1168026" y="2538730"/>
              <a:ext cx="800100" cy="4038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MUL 4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2695538A-E91C-0438-CC87-A707F1F96AFA}"/>
                </a:ext>
              </a:extLst>
            </p:cNvPr>
            <p:cNvSpPr/>
            <p:nvPr/>
          </p:nvSpPr>
          <p:spPr>
            <a:xfrm>
              <a:off x="2085381" y="2538730"/>
              <a:ext cx="800100" cy="4038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MUL 4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E16D820-1707-1CEB-19F9-36DB085A2E96}"/>
                </a:ext>
              </a:extLst>
            </p:cNvPr>
            <p:cNvSpPr/>
            <p:nvPr/>
          </p:nvSpPr>
          <p:spPr>
            <a:xfrm>
              <a:off x="3003496" y="2538730"/>
              <a:ext cx="800100" cy="4038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MUL 4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8EDE920-FED3-5C77-C796-8357BA45F34B}"/>
                </a:ext>
              </a:extLst>
            </p:cNvPr>
            <p:cNvSpPr/>
            <p:nvPr/>
          </p:nvSpPr>
          <p:spPr>
            <a:xfrm>
              <a:off x="3921611" y="2538730"/>
              <a:ext cx="800100" cy="4038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MUL 4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26F88A5-A561-1CDA-BF14-B3F1BD953BE8}"/>
                </a:ext>
              </a:extLst>
            </p:cNvPr>
            <p:cNvSpPr/>
            <p:nvPr/>
          </p:nvSpPr>
          <p:spPr>
            <a:xfrm>
              <a:off x="4839726" y="2538730"/>
              <a:ext cx="800100" cy="4038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MUL 4</a:t>
              </a:r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61D1DA74-629B-A5EB-3676-F38467FF1529}"/>
              </a:ext>
            </a:extLst>
          </p:cNvPr>
          <p:cNvSpPr/>
          <p:nvPr/>
        </p:nvSpPr>
        <p:spPr>
          <a:xfrm>
            <a:off x="321602" y="3749529"/>
            <a:ext cx="5366997" cy="4038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Pipeline Registers 1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25CD018-7A2A-060B-1A73-86954B7FCB93}"/>
              </a:ext>
            </a:extLst>
          </p:cNvPr>
          <p:cNvGrpSpPr/>
          <p:nvPr/>
        </p:nvGrpSpPr>
        <p:grpSpPr>
          <a:xfrm>
            <a:off x="289243" y="5443003"/>
            <a:ext cx="5361456" cy="369332"/>
            <a:chOff x="-24284" y="930713"/>
            <a:chExt cx="1853084" cy="369332"/>
          </a:xfrm>
        </p:grpSpPr>
        <p:sp>
          <p:nvSpPr>
            <p:cNvPr id="47" name="Trapezoid 46">
              <a:extLst>
                <a:ext uri="{FF2B5EF4-FFF2-40B4-BE49-F238E27FC236}">
                  <a16:creationId xmlns:a16="http://schemas.microsoft.com/office/drawing/2014/main" id="{306F4CA8-0181-576F-8C5A-9565AC60096D}"/>
                </a:ext>
              </a:extLst>
            </p:cNvPr>
            <p:cNvSpPr/>
            <p:nvPr/>
          </p:nvSpPr>
          <p:spPr>
            <a:xfrm rot="10800000">
              <a:off x="0" y="978219"/>
              <a:ext cx="1828800" cy="274320"/>
            </a:xfrm>
            <a:prstGeom prst="trapezoid">
              <a:avLst>
                <a:gd name="adj" fmla="val 123412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B43626C-9C6F-5E14-9961-2AED1147DEBC}"/>
                </a:ext>
              </a:extLst>
            </p:cNvPr>
            <p:cNvSpPr txBox="1"/>
            <p:nvPr/>
          </p:nvSpPr>
          <p:spPr>
            <a:xfrm>
              <a:off x="-24284" y="930713"/>
              <a:ext cx="18097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Multiplexers</a:t>
              </a: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96E31E29-4EF4-4FBE-DDCB-C536E6743705}"/>
              </a:ext>
            </a:extLst>
          </p:cNvPr>
          <p:cNvSpPr/>
          <p:nvPr/>
        </p:nvSpPr>
        <p:spPr>
          <a:xfrm>
            <a:off x="321603" y="4232204"/>
            <a:ext cx="5366996" cy="4038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24 Enable / Disable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8084F9F-AD9D-6E06-045B-BE06917CF1E8}"/>
              </a:ext>
            </a:extLst>
          </p:cNvPr>
          <p:cNvSpPr/>
          <p:nvPr/>
        </p:nvSpPr>
        <p:spPr>
          <a:xfrm>
            <a:off x="319997" y="5863289"/>
            <a:ext cx="5366997" cy="4038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Pipeline Registers 2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14A2210-9FBA-1A8F-4BF7-534006431FE5}"/>
              </a:ext>
            </a:extLst>
          </p:cNvPr>
          <p:cNvCxnSpPr/>
          <p:nvPr/>
        </p:nvCxnSpPr>
        <p:spPr>
          <a:xfrm>
            <a:off x="218983" y="1346200"/>
            <a:ext cx="11528517" cy="0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70D92A3-DD43-E7A7-C85D-232E965321F5}"/>
              </a:ext>
            </a:extLst>
          </p:cNvPr>
          <p:cNvCxnSpPr/>
          <p:nvPr/>
        </p:nvCxnSpPr>
        <p:spPr>
          <a:xfrm>
            <a:off x="218983" y="3632200"/>
            <a:ext cx="11528517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788329B-9BF5-225C-4D5D-6E4524E8B549}"/>
              </a:ext>
            </a:extLst>
          </p:cNvPr>
          <p:cNvCxnSpPr/>
          <p:nvPr/>
        </p:nvCxnSpPr>
        <p:spPr>
          <a:xfrm>
            <a:off x="161833" y="5812335"/>
            <a:ext cx="11528517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AFE992FC-9837-9671-26D2-CB0584CF631B}"/>
              </a:ext>
            </a:extLst>
          </p:cNvPr>
          <p:cNvSpPr txBox="1"/>
          <p:nvPr/>
        </p:nvSpPr>
        <p:spPr>
          <a:xfrm>
            <a:off x="6096000" y="1356420"/>
            <a:ext cx="139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Stage 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59EA5B3-B97F-4E21-FD1B-5EBCEE64A0D4}"/>
              </a:ext>
            </a:extLst>
          </p:cNvPr>
          <p:cNvSpPr txBox="1"/>
          <p:nvPr/>
        </p:nvSpPr>
        <p:spPr>
          <a:xfrm>
            <a:off x="6096000" y="3644451"/>
            <a:ext cx="139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Stage 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779F640-D96C-0E5E-A58E-72AAFE501625}"/>
              </a:ext>
            </a:extLst>
          </p:cNvPr>
          <p:cNvSpPr txBox="1"/>
          <p:nvPr/>
        </p:nvSpPr>
        <p:spPr>
          <a:xfrm>
            <a:off x="6096000" y="5812335"/>
            <a:ext cx="139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Stage 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2DC3F20-7BA3-9682-57A4-77D3B1856055}"/>
              </a:ext>
            </a:extLst>
          </p:cNvPr>
          <p:cNvSpPr txBox="1"/>
          <p:nvPr/>
        </p:nvSpPr>
        <p:spPr>
          <a:xfrm>
            <a:off x="5983241" y="961115"/>
            <a:ext cx="2824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Operation Performed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3157D13-41BA-0139-0D99-E9CB581EC74C}"/>
              </a:ext>
            </a:extLst>
          </p:cNvPr>
          <p:cNvCxnSpPr>
            <a:cxnSpLocks/>
          </p:cNvCxnSpPr>
          <p:nvPr/>
        </p:nvCxnSpPr>
        <p:spPr>
          <a:xfrm>
            <a:off x="5983241" y="1346200"/>
            <a:ext cx="61959" cy="506174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712B7117-04C1-60EF-88A9-6DB4A54C20D6}"/>
              </a:ext>
            </a:extLst>
          </p:cNvPr>
          <p:cNvSpPr txBox="1"/>
          <p:nvPr/>
        </p:nvSpPr>
        <p:spPr>
          <a:xfrm>
            <a:off x="9172482" y="749771"/>
            <a:ext cx="3254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cumin Pro" panose="020B0504020202020204" pitchFamily="34" charset="0"/>
              </a:rPr>
              <a:t>CYCLE 0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6F3A9A4-4CA1-7CD8-F6AD-A3AD7849D8A1}"/>
              </a:ext>
            </a:extLst>
          </p:cNvPr>
          <p:cNvSpPr/>
          <p:nvPr/>
        </p:nvSpPr>
        <p:spPr>
          <a:xfrm>
            <a:off x="7448680" y="1408730"/>
            <a:ext cx="2717800" cy="34386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Ray-Box operation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EC80E05-E10A-21FD-6D91-3FF578082861}"/>
              </a:ext>
            </a:extLst>
          </p:cNvPr>
          <p:cNvSpPr/>
          <p:nvPr/>
        </p:nvSpPr>
        <p:spPr>
          <a:xfrm>
            <a:off x="7446229" y="3679706"/>
            <a:ext cx="2717800" cy="3438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46765BF1-5577-BAC1-BC33-7A8895260C90}"/>
              </a:ext>
            </a:extLst>
          </p:cNvPr>
          <p:cNvSpPr/>
          <p:nvPr/>
        </p:nvSpPr>
        <p:spPr>
          <a:xfrm>
            <a:off x="7446229" y="5893285"/>
            <a:ext cx="2717800" cy="3438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AA146DE-4086-AB62-34FD-DD8A3879D995}"/>
              </a:ext>
            </a:extLst>
          </p:cNvPr>
          <p:cNvSpPr txBox="1"/>
          <p:nvPr/>
        </p:nvSpPr>
        <p:spPr>
          <a:xfrm>
            <a:off x="7306730" y="1752735"/>
            <a:ext cx="336782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Cascadia Code Light" panose="020B0609020000020004" pitchFamily="49" charset="0"/>
                <a:ea typeface="Verdana" panose="020B0604030504040204" pitchFamily="34" charset="0"/>
                <a:cs typeface="Cascadia Code Light" panose="020B0609020000020004" pitchFamily="49" charset="0"/>
              </a:rPr>
              <a:t> // Translate 4 AABB relative to ray origin</a:t>
            </a:r>
          </a:p>
          <a:p>
            <a:r>
              <a:rPr lang="en-US" sz="900" dirty="0">
                <a:latin typeface="Cascadia Code Light" panose="020B0609020000020004" pitchFamily="49" charset="0"/>
                <a:ea typeface="Verdana" panose="020B0604030504040204" pitchFamily="34" charset="0"/>
                <a:cs typeface="Cascadia Code Light" panose="020B0609020000020004" pitchFamily="49" charset="0"/>
              </a:rPr>
              <a:t> box0.x_min = box0.x_min - </a:t>
            </a:r>
            <a:r>
              <a:rPr lang="en-US" sz="900" dirty="0" err="1">
                <a:latin typeface="Cascadia Code Light" panose="020B0609020000020004" pitchFamily="49" charset="0"/>
                <a:ea typeface="Verdana" panose="020B0604030504040204" pitchFamily="34" charset="0"/>
                <a:cs typeface="Cascadia Code Light" panose="020B0609020000020004" pitchFamily="49" charset="0"/>
              </a:rPr>
              <a:t>ray.origin.x</a:t>
            </a:r>
            <a:r>
              <a:rPr lang="en-US" sz="900" dirty="0">
                <a:latin typeface="Cascadia Code Light" panose="020B0609020000020004" pitchFamily="49" charset="0"/>
                <a:ea typeface="Verdana" panose="020B0604030504040204" pitchFamily="34" charset="0"/>
                <a:cs typeface="Cascadia Code Light" panose="020B0609020000020004" pitchFamily="49" charset="0"/>
              </a:rPr>
              <a:t>;</a:t>
            </a:r>
          </a:p>
          <a:p>
            <a:r>
              <a:rPr lang="en-US" sz="900" dirty="0">
                <a:latin typeface="Cascadia Code Light" panose="020B0609020000020004" pitchFamily="49" charset="0"/>
                <a:ea typeface="Verdana" panose="020B0604030504040204" pitchFamily="34" charset="0"/>
                <a:cs typeface="Cascadia Code Light" panose="020B0609020000020004" pitchFamily="49" charset="0"/>
              </a:rPr>
              <a:t> box0.y_min = box0.y_min - </a:t>
            </a:r>
            <a:r>
              <a:rPr lang="en-US" sz="900" dirty="0" err="1">
                <a:latin typeface="Cascadia Code Light" panose="020B0609020000020004" pitchFamily="49" charset="0"/>
                <a:ea typeface="Verdana" panose="020B0604030504040204" pitchFamily="34" charset="0"/>
                <a:cs typeface="Cascadia Code Light" panose="020B0609020000020004" pitchFamily="49" charset="0"/>
              </a:rPr>
              <a:t>ray.origin.y</a:t>
            </a:r>
            <a:r>
              <a:rPr lang="en-US" sz="900" dirty="0">
                <a:latin typeface="Cascadia Code Light" panose="020B0609020000020004" pitchFamily="49" charset="0"/>
                <a:ea typeface="Verdana" panose="020B0604030504040204" pitchFamily="34" charset="0"/>
                <a:cs typeface="Cascadia Code Light" panose="020B0609020000020004" pitchFamily="49" charset="0"/>
              </a:rPr>
              <a:t>;</a:t>
            </a:r>
          </a:p>
          <a:p>
            <a:r>
              <a:rPr lang="en-US" sz="900" dirty="0">
                <a:latin typeface="Cascadia Code Light" panose="020B0609020000020004" pitchFamily="49" charset="0"/>
                <a:ea typeface="Verdana" panose="020B0604030504040204" pitchFamily="34" charset="0"/>
                <a:cs typeface="Cascadia Code Light" panose="020B0609020000020004" pitchFamily="49" charset="0"/>
              </a:rPr>
              <a:t> box0.z_min = box0.z_min - </a:t>
            </a:r>
            <a:r>
              <a:rPr lang="en-US" sz="900" dirty="0" err="1">
                <a:latin typeface="Cascadia Code Light" panose="020B0609020000020004" pitchFamily="49" charset="0"/>
                <a:ea typeface="Verdana" panose="020B0604030504040204" pitchFamily="34" charset="0"/>
                <a:cs typeface="Cascadia Code Light" panose="020B0609020000020004" pitchFamily="49" charset="0"/>
              </a:rPr>
              <a:t>ray.origin.z</a:t>
            </a:r>
            <a:r>
              <a:rPr lang="en-US" sz="900" dirty="0">
                <a:latin typeface="Cascadia Code Light" panose="020B0609020000020004" pitchFamily="49" charset="0"/>
                <a:ea typeface="Verdana" panose="020B0604030504040204" pitchFamily="34" charset="0"/>
                <a:cs typeface="Cascadia Code Light" panose="020B0609020000020004" pitchFamily="49" charset="0"/>
              </a:rPr>
              <a:t>;</a:t>
            </a:r>
          </a:p>
          <a:p>
            <a:r>
              <a:rPr lang="en-US" sz="900" dirty="0">
                <a:latin typeface="Cascadia Code Light" panose="020B0609020000020004" pitchFamily="49" charset="0"/>
                <a:ea typeface="Verdana" panose="020B0604030504040204" pitchFamily="34" charset="0"/>
                <a:cs typeface="Cascadia Code Light" panose="020B0609020000020004" pitchFamily="49" charset="0"/>
              </a:rPr>
              <a:t> box0.x_max = box0.x_max - </a:t>
            </a:r>
            <a:r>
              <a:rPr lang="en-US" sz="900" dirty="0" err="1">
                <a:latin typeface="Cascadia Code Light" panose="020B0609020000020004" pitchFamily="49" charset="0"/>
                <a:ea typeface="Verdana" panose="020B0604030504040204" pitchFamily="34" charset="0"/>
                <a:cs typeface="Cascadia Code Light" panose="020B0609020000020004" pitchFamily="49" charset="0"/>
              </a:rPr>
              <a:t>ray.origin.x</a:t>
            </a:r>
            <a:r>
              <a:rPr lang="en-US" sz="900" dirty="0">
                <a:latin typeface="Cascadia Code Light" panose="020B0609020000020004" pitchFamily="49" charset="0"/>
                <a:ea typeface="Verdana" panose="020B0604030504040204" pitchFamily="34" charset="0"/>
                <a:cs typeface="Cascadia Code Light" panose="020B0609020000020004" pitchFamily="49" charset="0"/>
              </a:rPr>
              <a:t>;</a:t>
            </a:r>
          </a:p>
          <a:p>
            <a:r>
              <a:rPr lang="en-US" sz="900" dirty="0">
                <a:latin typeface="Cascadia Code Light" panose="020B0609020000020004" pitchFamily="49" charset="0"/>
                <a:ea typeface="Verdana" panose="020B0604030504040204" pitchFamily="34" charset="0"/>
                <a:cs typeface="Cascadia Code Light" panose="020B0609020000020004" pitchFamily="49" charset="0"/>
              </a:rPr>
              <a:t> box0.y_max = box0.y_max - </a:t>
            </a:r>
            <a:r>
              <a:rPr lang="en-US" sz="900" dirty="0" err="1">
                <a:latin typeface="Cascadia Code Light" panose="020B0609020000020004" pitchFamily="49" charset="0"/>
                <a:ea typeface="Verdana" panose="020B0604030504040204" pitchFamily="34" charset="0"/>
                <a:cs typeface="Cascadia Code Light" panose="020B0609020000020004" pitchFamily="49" charset="0"/>
              </a:rPr>
              <a:t>ray.origin.y</a:t>
            </a:r>
            <a:r>
              <a:rPr lang="en-US" sz="900" dirty="0">
                <a:latin typeface="Cascadia Code Light" panose="020B0609020000020004" pitchFamily="49" charset="0"/>
                <a:ea typeface="Verdana" panose="020B0604030504040204" pitchFamily="34" charset="0"/>
                <a:cs typeface="Cascadia Code Light" panose="020B0609020000020004" pitchFamily="49" charset="0"/>
              </a:rPr>
              <a:t>;</a:t>
            </a:r>
          </a:p>
          <a:p>
            <a:r>
              <a:rPr lang="en-US" sz="900" dirty="0">
                <a:latin typeface="Cascadia Code Light" panose="020B0609020000020004" pitchFamily="49" charset="0"/>
                <a:ea typeface="Verdana" panose="020B0604030504040204" pitchFamily="34" charset="0"/>
                <a:cs typeface="Cascadia Code Light" panose="020B0609020000020004" pitchFamily="49" charset="0"/>
              </a:rPr>
              <a:t> box0.z_max = box0.z_max - </a:t>
            </a:r>
            <a:r>
              <a:rPr lang="en-US" sz="900" dirty="0" err="1">
                <a:latin typeface="Cascadia Code Light" panose="020B0609020000020004" pitchFamily="49" charset="0"/>
                <a:ea typeface="Verdana" panose="020B0604030504040204" pitchFamily="34" charset="0"/>
                <a:cs typeface="Cascadia Code Light" panose="020B0609020000020004" pitchFamily="49" charset="0"/>
              </a:rPr>
              <a:t>ray.origin.z</a:t>
            </a:r>
            <a:r>
              <a:rPr lang="en-US" sz="900" dirty="0">
                <a:latin typeface="Cascadia Code Light" panose="020B0609020000020004" pitchFamily="49" charset="0"/>
                <a:ea typeface="Verdana" panose="020B0604030504040204" pitchFamily="34" charset="0"/>
                <a:cs typeface="Cascadia Code Light" panose="020B0609020000020004" pitchFamily="49" charset="0"/>
              </a:rPr>
              <a:t>;</a:t>
            </a:r>
          </a:p>
          <a:p>
            <a:pPr algn="ctr"/>
            <a:r>
              <a:rPr lang="en-US" sz="900" dirty="0">
                <a:latin typeface="Cascadia Code Light" panose="020B0609020000020004" pitchFamily="49" charset="0"/>
                <a:ea typeface="Verdana" panose="020B0604030504040204" pitchFamily="34" charset="0"/>
                <a:cs typeface="Cascadia Code Light" panose="020B0609020000020004" pitchFamily="49" charset="0"/>
              </a:rPr>
              <a:t>…</a:t>
            </a:r>
          </a:p>
          <a:p>
            <a:r>
              <a:rPr lang="en-US" sz="900" dirty="0">
                <a:latin typeface="Cascadia Code Light" panose="020B0609020000020004" pitchFamily="49" charset="0"/>
                <a:ea typeface="Verdana" panose="020B0604030504040204" pitchFamily="34" charset="0"/>
                <a:cs typeface="Cascadia Code Light" panose="020B0609020000020004" pitchFamily="49" charset="0"/>
              </a:rPr>
              <a:t> box3.z_max = box3.zmax – </a:t>
            </a:r>
            <a:r>
              <a:rPr lang="en-US" sz="900" dirty="0" err="1">
                <a:latin typeface="Cascadia Code Light" panose="020B0609020000020004" pitchFamily="49" charset="0"/>
                <a:ea typeface="Verdana" panose="020B0604030504040204" pitchFamily="34" charset="0"/>
                <a:cs typeface="Cascadia Code Light" panose="020B0609020000020004" pitchFamily="49" charset="0"/>
              </a:rPr>
              <a:t>ray.origin.z</a:t>
            </a:r>
            <a:r>
              <a:rPr lang="en-US" sz="900" dirty="0">
                <a:latin typeface="Cascadia Code Light" panose="020B0609020000020004" pitchFamily="49" charset="0"/>
                <a:ea typeface="Verdana" panose="020B0604030504040204" pitchFamily="34" charset="0"/>
                <a:cs typeface="Cascadia Code Light" panose="020B0609020000020004" pitchFamily="49" charset="0"/>
              </a:rPr>
              <a:t>;</a:t>
            </a:r>
          </a:p>
          <a:p>
            <a:r>
              <a:rPr lang="en-US" sz="900" dirty="0">
                <a:latin typeface="Cascadia Code Light" panose="020B0609020000020004" pitchFamily="49" charset="0"/>
                <a:ea typeface="Verdana" panose="020B0604030504040204" pitchFamily="34" charset="0"/>
                <a:cs typeface="Cascadia Code Light" panose="020B0609020000020004" pitchFamily="49" charset="0"/>
              </a:rPr>
              <a:t> </a:t>
            </a:r>
          </a:p>
          <a:p>
            <a:pPr algn="ctr"/>
            <a:r>
              <a:rPr lang="en-US" sz="1600" dirty="0">
                <a:latin typeface="Cascadia Code Light" panose="020B0609020000020004" pitchFamily="49" charset="0"/>
                <a:ea typeface="Verdana" panose="020B0604030504040204" pitchFamily="34" charset="0"/>
                <a:cs typeface="Cascadia Code Light" panose="020B0609020000020004" pitchFamily="49" charset="0"/>
              </a:rPr>
              <a:t>(24 Adds Required)</a:t>
            </a:r>
          </a:p>
        </p:txBody>
      </p:sp>
    </p:spTree>
    <p:extLst>
      <p:ext uri="{BB962C8B-B14F-4D97-AF65-F5344CB8AC3E}">
        <p14:creationId xmlns:p14="http://schemas.microsoft.com/office/powerpoint/2010/main" val="39544214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E47B22-8B5B-EEB4-4901-DACE8C3DF2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073AC-22D8-21BC-9935-8007793F1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Unified Pipeline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D89F3B-DB52-67D4-D217-D0D4EE5CA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B5308-6B54-4E5B-8185-C4F567049C3B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5A2148-E698-8D43-ACCC-522CC79AEA67}"/>
              </a:ext>
            </a:extLst>
          </p:cNvPr>
          <p:cNvSpPr/>
          <p:nvPr/>
        </p:nvSpPr>
        <p:spPr>
          <a:xfrm>
            <a:off x="250671" y="2538730"/>
            <a:ext cx="800100" cy="4038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ADD 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766118-E63F-14BB-C756-443F0D135E1B}"/>
              </a:ext>
            </a:extLst>
          </p:cNvPr>
          <p:cNvSpPr/>
          <p:nvPr/>
        </p:nvSpPr>
        <p:spPr>
          <a:xfrm>
            <a:off x="1168026" y="2538730"/>
            <a:ext cx="800100" cy="4038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ADD 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4CC03E-E425-ECA2-99C3-C126A82C9777}"/>
              </a:ext>
            </a:extLst>
          </p:cNvPr>
          <p:cNvSpPr/>
          <p:nvPr/>
        </p:nvSpPr>
        <p:spPr>
          <a:xfrm>
            <a:off x="2085381" y="2538730"/>
            <a:ext cx="800100" cy="4038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ADD 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D21E2E-6261-24C0-1D2C-31313D3BB611}"/>
              </a:ext>
            </a:extLst>
          </p:cNvPr>
          <p:cNvSpPr/>
          <p:nvPr/>
        </p:nvSpPr>
        <p:spPr>
          <a:xfrm>
            <a:off x="3003496" y="2538730"/>
            <a:ext cx="800100" cy="4038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ADD 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126884-BF68-DB09-8914-C4920C51321E}"/>
              </a:ext>
            </a:extLst>
          </p:cNvPr>
          <p:cNvSpPr/>
          <p:nvPr/>
        </p:nvSpPr>
        <p:spPr>
          <a:xfrm>
            <a:off x="3921611" y="2538730"/>
            <a:ext cx="800100" cy="4038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ADD 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EDA3AC-438C-236D-7C9F-DF574E54D6D0}"/>
              </a:ext>
            </a:extLst>
          </p:cNvPr>
          <p:cNvSpPr/>
          <p:nvPr/>
        </p:nvSpPr>
        <p:spPr>
          <a:xfrm>
            <a:off x="4839726" y="2538730"/>
            <a:ext cx="800100" cy="4038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ADD 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5C9E4F-35FE-74FE-5585-49C423F51CE2}"/>
              </a:ext>
            </a:extLst>
          </p:cNvPr>
          <p:cNvSpPr/>
          <p:nvPr/>
        </p:nvSpPr>
        <p:spPr>
          <a:xfrm>
            <a:off x="251342" y="1502000"/>
            <a:ext cx="5366997" cy="4038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Pipeline Registers 0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E8D86E6-EF61-E061-FBDD-7044F716F279}"/>
              </a:ext>
            </a:extLst>
          </p:cNvPr>
          <p:cNvGrpSpPr/>
          <p:nvPr/>
        </p:nvGrpSpPr>
        <p:grpSpPr>
          <a:xfrm>
            <a:off x="218983" y="3195474"/>
            <a:ext cx="5361456" cy="369332"/>
            <a:chOff x="-24284" y="930713"/>
            <a:chExt cx="1853084" cy="369332"/>
          </a:xfrm>
        </p:grpSpPr>
        <p:sp>
          <p:nvSpPr>
            <p:cNvPr id="29" name="Trapezoid 28">
              <a:extLst>
                <a:ext uri="{FF2B5EF4-FFF2-40B4-BE49-F238E27FC236}">
                  <a16:creationId xmlns:a16="http://schemas.microsoft.com/office/drawing/2014/main" id="{65B45FDE-95CE-2F29-2FC4-17C34C1A2597}"/>
                </a:ext>
              </a:extLst>
            </p:cNvPr>
            <p:cNvSpPr/>
            <p:nvPr/>
          </p:nvSpPr>
          <p:spPr>
            <a:xfrm rot="10800000">
              <a:off x="0" y="978219"/>
              <a:ext cx="1828800" cy="274320"/>
            </a:xfrm>
            <a:prstGeom prst="trapezoid">
              <a:avLst>
                <a:gd name="adj" fmla="val 123412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0947D54-2B4A-2D73-5A60-6CB4EA5E94A6}"/>
                </a:ext>
              </a:extLst>
            </p:cNvPr>
            <p:cNvSpPr txBox="1"/>
            <p:nvPr/>
          </p:nvSpPr>
          <p:spPr>
            <a:xfrm>
              <a:off x="-24284" y="930713"/>
              <a:ext cx="18097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Multiplexers</a:t>
              </a: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108D61DA-4BA5-133D-13E6-D991C37449CA}"/>
              </a:ext>
            </a:extLst>
          </p:cNvPr>
          <p:cNvSpPr/>
          <p:nvPr/>
        </p:nvSpPr>
        <p:spPr>
          <a:xfrm>
            <a:off x="251343" y="1984675"/>
            <a:ext cx="5366996" cy="4038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24 Enable / Disable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6D20FAA-9F15-A3F1-E76E-6635F527D241}"/>
              </a:ext>
            </a:extLst>
          </p:cNvPr>
          <p:cNvGrpSpPr/>
          <p:nvPr/>
        </p:nvGrpSpPr>
        <p:grpSpPr>
          <a:xfrm>
            <a:off x="320931" y="4786259"/>
            <a:ext cx="5389155" cy="403860"/>
            <a:chOff x="250671" y="2538730"/>
            <a:chExt cx="5389155" cy="403860"/>
          </a:xfrm>
          <a:solidFill>
            <a:srgbClr val="0070C0"/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1A690E4-29EE-78F2-CF56-9CFA172FB775}"/>
                </a:ext>
              </a:extLst>
            </p:cNvPr>
            <p:cNvSpPr/>
            <p:nvPr/>
          </p:nvSpPr>
          <p:spPr>
            <a:xfrm>
              <a:off x="250671" y="2538730"/>
              <a:ext cx="800100" cy="40386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MUL 4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56BC94B-2AF1-2BC8-E279-8437BBC4D6A1}"/>
                </a:ext>
              </a:extLst>
            </p:cNvPr>
            <p:cNvSpPr/>
            <p:nvPr/>
          </p:nvSpPr>
          <p:spPr>
            <a:xfrm>
              <a:off x="1168026" y="2538730"/>
              <a:ext cx="800100" cy="40386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MUL 4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6D5E783-7DCC-011D-8647-EB889119AF97}"/>
                </a:ext>
              </a:extLst>
            </p:cNvPr>
            <p:cNvSpPr/>
            <p:nvPr/>
          </p:nvSpPr>
          <p:spPr>
            <a:xfrm>
              <a:off x="2085381" y="2538730"/>
              <a:ext cx="800100" cy="40386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MUL 4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7D60D243-2180-3AFB-559D-7FA88D6D1E0C}"/>
                </a:ext>
              </a:extLst>
            </p:cNvPr>
            <p:cNvSpPr/>
            <p:nvPr/>
          </p:nvSpPr>
          <p:spPr>
            <a:xfrm>
              <a:off x="3003496" y="2538730"/>
              <a:ext cx="800100" cy="40386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MUL 4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605752F-6DCB-780A-43A8-B262DAB645EC}"/>
                </a:ext>
              </a:extLst>
            </p:cNvPr>
            <p:cNvSpPr/>
            <p:nvPr/>
          </p:nvSpPr>
          <p:spPr>
            <a:xfrm>
              <a:off x="3921611" y="2538730"/>
              <a:ext cx="800100" cy="40386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MUL 4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E928FC9-814F-3944-4712-8497D1B1BCCE}"/>
                </a:ext>
              </a:extLst>
            </p:cNvPr>
            <p:cNvSpPr/>
            <p:nvPr/>
          </p:nvSpPr>
          <p:spPr>
            <a:xfrm>
              <a:off x="4839726" y="2538730"/>
              <a:ext cx="800100" cy="40386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MUL 4</a:t>
              </a:r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BBE20413-4AA4-7895-2E0F-3D160E7E855D}"/>
              </a:ext>
            </a:extLst>
          </p:cNvPr>
          <p:cNvSpPr/>
          <p:nvPr/>
        </p:nvSpPr>
        <p:spPr>
          <a:xfrm>
            <a:off x="321602" y="3749529"/>
            <a:ext cx="5366997" cy="4038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Pipeline Registers 1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BE8CC17-C312-0059-B1B5-2802E3DAFF3F}"/>
              </a:ext>
            </a:extLst>
          </p:cNvPr>
          <p:cNvGrpSpPr/>
          <p:nvPr/>
        </p:nvGrpSpPr>
        <p:grpSpPr>
          <a:xfrm>
            <a:off x="289243" y="5443003"/>
            <a:ext cx="5361456" cy="369332"/>
            <a:chOff x="-24284" y="930713"/>
            <a:chExt cx="1853084" cy="369332"/>
          </a:xfrm>
        </p:grpSpPr>
        <p:sp>
          <p:nvSpPr>
            <p:cNvPr id="47" name="Trapezoid 46">
              <a:extLst>
                <a:ext uri="{FF2B5EF4-FFF2-40B4-BE49-F238E27FC236}">
                  <a16:creationId xmlns:a16="http://schemas.microsoft.com/office/drawing/2014/main" id="{251788D9-8D75-A1C8-63F9-6BD0BE46F3D2}"/>
                </a:ext>
              </a:extLst>
            </p:cNvPr>
            <p:cNvSpPr/>
            <p:nvPr/>
          </p:nvSpPr>
          <p:spPr>
            <a:xfrm rot="10800000">
              <a:off x="0" y="978219"/>
              <a:ext cx="1828800" cy="274320"/>
            </a:xfrm>
            <a:prstGeom prst="trapezoid">
              <a:avLst>
                <a:gd name="adj" fmla="val 123412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B081D6A-99A1-2D4A-AC8F-7FA6DE84DA53}"/>
                </a:ext>
              </a:extLst>
            </p:cNvPr>
            <p:cNvSpPr txBox="1"/>
            <p:nvPr/>
          </p:nvSpPr>
          <p:spPr>
            <a:xfrm>
              <a:off x="-24284" y="930713"/>
              <a:ext cx="18097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Multiplexers</a:t>
              </a: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2BEE260C-506A-B77A-7D83-3C024B985682}"/>
              </a:ext>
            </a:extLst>
          </p:cNvPr>
          <p:cNvSpPr/>
          <p:nvPr/>
        </p:nvSpPr>
        <p:spPr>
          <a:xfrm>
            <a:off x="321603" y="4232204"/>
            <a:ext cx="5366996" cy="4038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24 Enable / Disable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46F2788-156F-9D38-28E7-02C9947D5833}"/>
              </a:ext>
            </a:extLst>
          </p:cNvPr>
          <p:cNvSpPr/>
          <p:nvPr/>
        </p:nvSpPr>
        <p:spPr>
          <a:xfrm>
            <a:off x="319997" y="5863289"/>
            <a:ext cx="5366997" cy="4038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Pipeline Registers 2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C47B48A-7142-EB63-3AC1-CD8F8C929A88}"/>
              </a:ext>
            </a:extLst>
          </p:cNvPr>
          <p:cNvCxnSpPr/>
          <p:nvPr/>
        </p:nvCxnSpPr>
        <p:spPr>
          <a:xfrm>
            <a:off x="218983" y="1346200"/>
            <a:ext cx="11528517" cy="0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ECA6543-1CCE-2C4B-095E-1DC2F9339B66}"/>
              </a:ext>
            </a:extLst>
          </p:cNvPr>
          <p:cNvCxnSpPr/>
          <p:nvPr/>
        </p:nvCxnSpPr>
        <p:spPr>
          <a:xfrm>
            <a:off x="218983" y="3632200"/>
            <a:ext cx="11528517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2ED9B01-7A3B-1D41-02D8-2B0DCFEC1A1B}"/>
              </a:ext>
            </a:extLst>
          </p:cNvPr>
          <p:cNvCxnSpPr/>
          <p:nvPr/>
        </p:nvCxnSpPr>
        <p:spPr>
          <a:xfrm>
            <a:off x="161833" y="5812335"/>
            <a:ext cx="11528517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4B727AAC-2DC2-46E8-043B-EBCFED58C545}"/>
              </a:ext>
            </a:extLst>
          </p:cNvPr>
          <p:cNvSpPr txBox="1"/>
          <p:nvPr/>
        </p:nvSpPr>
        <p:spPr>
          <a:xfrm>
            <a:off x="6096000" y="1356420"/>
            <a:ext cx="139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Stage 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10B67E1-97A7-EBFE-AAEA-AC2DEB64CCAD}"/>
              </a:ext>
            </a:extLst>
          </p:cNvPr>
          <p:cNvSpPr txBox="1"/>
          <p:nvPr/>
        </p:nvSpPr>
        <p:spPr>
          <a:xfrm>
            <a:off x="6096000" y="3644451"/>
            <a:ext cx="139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Stage 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88213AF-4858-50A9-09AB-60CC8FCAB99A}"/>
              </a:ext>
            </a:extLst>
          </p:cNvPr>
          <p:cNvSpPr txBox="1"/>
          <p:nvPr/>
        </p:nvSpPr>
        <p:spPr>
          <a:xfrm>
            <a:off x="6096000" y="5812335"/>
            <a:ext cx="139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Stage 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8F625BE-0E3D-AF97-6FA2-B39D51F63590}"/>
              </a:ext>
            </a:extLst>
          </p:cNvPr>
          <p:cNvSpPr txBox="1"/>
          <p:nvPr/>
        </p:nvSpPr>
        <p:spPr>
          <a:xfrm>
            <a:off x="5983241" y="961115"/>
            <a:ext cx="2824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Operation Performed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8A740EDB-435A-7923-96B0-EA3413A739B3}"/>
              </a:ext>
            </a:extLst>
          </p:cNvPr>
          <p:cNvCxnSpPr>
            <a:cxnSpLocks/>
          </p:cNvCxnSpPr>
          <p:nvPr/>
        </p:nvCxnSpPr>
        <p:spPr>
          <a:xfrm>
            <a:off x="5983241" y="1346200"/>
            <a:ext cx="61959" cy="506174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48C66FE9-504D-7A24-60EF-30FC39A42C44}"/>
              </a:ext>
            </a:extLst>
          </p:cNvPr>
          <p:cNvSpPr txBox="1"/>
          <p:nvPr/>
        </p:nvSpPr>
        <p:spPr>
          <a:xfrm>
            <a:off x="9172482" y="749771"/>
            <a:ext cx="3254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cumin Pro" panose="020B0504020202020204" pitchFamily="34" charset="0"/>
              </a:rPr>
              <a:t>CYCLE 1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4762B46C-5469-E2CA-7D9E-0019A2ABDB34}"/>
              </a:ext>
            </a:extLst>
          </p:cNvPr>
          <p:cNvSpPr/>
          <p:nvPr/>
        </p:nvSpPr>
        <p:spPr>
          <a:xfrm>
            <a:off x="7448680" y="1408730"/>
            <a:ext cx="2717800" cy="34386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Point-Euclid operation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5C917A0-2321-83D2-232E-C02A6926047E}"/>
              </a:ext>
            </a:extLst>
          </p:cNvPr>
          <p:cNvSpPr/>
          <p:nvPr/>
        </p:nvSpPr>
        <p:spPr>
          <a:xfrm>
            <a:off x="7446229" y="3679706"/>
            <a:ext cx="2717800" cy="34386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Ray-Box operation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F120951-D030-DAD8-B1DB-BC67A627F085}"/>
              </a:ext>
            </a:extLst>
          </p:cNvPr>
          <p:cNvSpPr/>
          <p:nvPr/>
        </p:nvSpPr>
        <p:spPr>
          <a:xfrm>
            <a:off x="7446229" y="5893285"/>
            <a:ext cx="2717800" cy="3438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A631ECD-B330-E234-9DEC-79E827C76F61}"/>
              </a:ext>
            </a:extLst>
          </p:cNvPr>
          <p:cNvSpPr txBox="1"/>
          <p:nvPr/>
        </p:nvSpPr>
        <p:spPr>
          <a:xfrm>
            <a:off x="7361609" y="1752597"/>
            <a:ext cx="4526789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Cascadia Code Light" panose="020B0609020000020004" pitchFamily="49" charset="0"/>
                <a:ea typeface="Verdana" panose="020B0604030504040204" pitchFamily="34" charset="0"/>
                <a:cs typeface="Cascadia Code Light" panose="020B0609020000020004" pitchFamily="49" charset="0"/>
              </a:rPr>
              <a:t>// Calculate subtraction of candidate vector c and query q for 16 // dimensions</a:t>
            </a:r>
          </a:p>
          <a:p>
            <a:r>
              <a:rPr lang="en-US" sz="900" dirty="0">
                <a:latin typeface="Cascadia Code Light" panose="020B0609020000020004" pitchFamily="49" charset="0"/>
                <a:ea typeface="Verdana" panose="020B0604030504040204" pitchFamily="34" charset="0"/>
                <a:cs typeface="Cascadia Code Light" panose="020B0609020000020004" pitchFamily="49" charset="0"/>
              </a:rPr>
              <a:t>Res0 = q0 – c0;</a:t>
            </a:r>
          </a:p>
          <a:p>
            <a:r>
              <a:rPr lang="en-US" sz="900" dirty="0">
                <a:latin typeface="Cascadia Code Light" panose="020B0609020000020004" pitchFamily="49" charset="0"/>
                <a:ea typeface="Verdana" panose="020B0604030504040204" pitchFamily="34" charset="0"/>
                <a:cs typeface="Cascadia Code Light" panose="020B0609020000020004" pitchFamily="49" charset="0"/>
              </a:rPr>
              <a:t>Res1 = q1 – c1;</a:t>
            </a:r>
          </a:p>
          <a:p>
            <a:r>
              <a:rPr lang="en-US" sz="900" dirty="0">
                <a:latin typeface="Cascadia Code Light" panose="020B0609020000020004" pitchFamily="49" charset="0"/>
                <a:ea typeface="Verdana" panose="020B0604030504040204" pitchFamily="34" charset="0"/>
                <a:cs typeface="Cascadia Code Light" panose="020B0609020000020004" pitchFamily="49" charset="0"/>
              </a:rPr>
              <a:t>    …</a:t>
            </a:r>
          </a:p>
          <a:p>
            <a:r>
              <a:rPr lang="en-US" sz="900" dirty="0">
                <a:latin typeface="Cascadia Code Light" panose="020B0609020000020004" pitchFamily="49" charset="0"/>
                <a:ea typeface="Verdana" panose="020B0604030504040204" pitchFamily="34" charset="0"/>
                <a:cs typeface="Cascadia Code Light" panose="020B0609020000020004" pitchFamily="49" charset="0"/>
              </a:rPr>
              <a:t>Res15 = q15 – c15;</a:t>
            </a:r>
          </a:p>
          <a:p>
            <a:endParaRPr lang="en-US" sz="900" dirty="0">
              <a:latin typeface="Cascadia Code Light" panose="020B0609020000020004" pitchFamily="49" charset="0"/>
              <a:ea typeface="Verdana" panose="020B0604030504040204" pitchFamily="34" charset="0"/>
              <a:cs typeface="Cascadia Code Light" panose="020B0609020000020004" pitchFamily="49" charset="0"/>
            </a:endParaRPr>
          </a:p>
          <a:p>
            <a:r>
              <a:rPr lang="en-US" sz="1600" dirty="0">
                <a:latin typeface="Cascadia Code Light" panose="020B0609020000020004" pitchFamily="49" charset="0"/>
                <a:ea typeface="Verdana" panose="020B0604030504040204" pitchFamily="34" charset="0"/>
                <a:cs typeface="Cascadia Code Light" panose="020B0609020000020004" pitchFamily="49" charset="0"/>
              </a:rPr>
              <a:t>(16 Adds Required)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D69B44-C10D-16F5-E5FE-C063F6C00C51}"/>
              </a:ext>
            </a:extLst>
          </p:cNvPr>
          <p:cNvSpPr txBox="1"/>
          <p:nvPr/>
        </p:nvSpPr>
        <p:spPr>
          <a:xfrm>
            <a:off x="7395410" y="4043244"/>
            <a:ext cx="45267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Cascadia Code Light" panose="020B0609020000020004" pitchFamily="49" charset="0"/>
                <a:ea typeface="Verdana" panose="020B0604030504040204" pitchFamily="34" charset="0"/>
                <a:cs typeface="Cascadia Code Light" panose="020B0609020000020004" pitchFamily="49" charset="0"/>
              </a:rPr>
              <a:t>// Compute Time intervals of ray intersecting 3 planes for each // box</a:t>
            </a:r>
          </a:p>
          <a:p>
            <a:r>
              <a:rPr lang="en-US" sz="900" dirty="0">
                <a:latin typeface="Cascadia Code Light" panose="020B0609020000020004" pitchFamily="49" charset="0"/>
                <a:ea typeface="Verdana" panose="020B0604030504040204" pitchFamily="34" charset="0"/>
                <a:cs typeface="Cascadia Code Light" panose="020B0609020000020004" pitchFamily="49" charset="0"/>
              </a:rPr>
              <a:t>T_min_x0 = box0.x_min * </a:t>
            </a:r>
            <a:r>
              <a:rPr lang="en-US" sz="900" dirty="0" err="1">
                <a:latin typeface="Cascadia Code Light" panose="020B0609020000020004" pitchFamily="49" charset="0"/>
                <a:ea typeface="Verdana" panose="020B0604030504040204" pitchFamily="34" charset="0"/>
                <a:cs typeface="Cascadia Code Light" panose="020B0609020000020004" pitchFamily="49" charset="0"/>
              </a:rPr>
              <a:t>ray.inv.x</a:t>
            </a:r>
            <a:r>
              <a:rPr lang="en-US" sz="900" dirty="0">
                <a:latin typeface="Cascadia Code Light" panose="020B0609020000020004" pitchFamily="49" charset="0"/>
                <a:ea typeface="Verdana" panose="020B0604030504040204" pitchFamily="34" charset="0"/>
                <a:cs typeface="Cascadia Code Light" panose="020B0609020000020004" pitchFamily="49" charset="0"/>
              </a:rPr>
              <a:t>;</a:t>
            </a:r>
          </a:p>
          <a:p>
            <a:r>
              <a:rPr lang="en-US" sz="900" dirty="0">
                <a:latin typeface="Cascadia Code Light" panose="020B0609020000020004" pitchFamily="49" charset="0"/>
                <a:ea typeface="Verdana" panose="020B0604030504040204" pitchFamily="34" charset="0"/>
                <a:cs typeface="Cascadia Code Light" panose="020B0609020000020004" pitchFamily="49" charset="0"/>
              </a:rPr>
              <a:t>T_max_x0 = box0.x_max * </a:t>
            </a:r>
            <a:r>
              <a:rPr lang="en-US" sz="900" dirty="0" err="1">
                <a:latin typeface="Cascadia Code Light" panose="020B0609020000020004" pitchFamily="49" charset="0"/>
                <a:ea typeface="Verdana" panose="020B0604030504040204" pitchFamily="34" charset="0"/>
                <a:cs typeface="Cascadia Code Light" panose="020B0609020000020004" pitchFamily="49" charset="0"/>
              </a:rPr>
              <a:t>ray.inv.x</a:t>
            </a:r>
            <a:r>
              <a:rPr lang="en-US" sz="900" dirty="0">
                <a:latin typeface="Cascadia Code Light" panose="020B0609020000020004" pitchFamily="49" charset="0"/>
                <a:ea typeface="Verdana" panose="020B0604030504040204" pitchFamily="34" charset="0"/>
                <a:cs typeface="Cascadia Code Light" panose="020B0609020000020004" pitchFamily="49" charset="0"/>
              </a:rPr>
              <a:t>;</a:t>
            </a:r>
          </a:p>
          <a:p>
            <a:r>
              <a:rPr lang="en-US" sz="900" dirty="0">
                <a:latin typeface="Cascadia Code Light" panose="020B0609020000020004" pitchFamily="49" charset="0"/>
                <a:ea typeface="Verdana" panose="020B0604030504040204" pitchFamily="34" charset="0"/>
                <a:cs typeface="Cascadia Code Light" panose="020B0609020000020004" pitchFamily="49" charset="0"/>
              </a:rPr>
              <a:t>	…</a:t>
            </a:r>
          </a:p>
          <a:p>
            <a:r>
              <a:rPr lang="en-US" sz="900" dirty="0">
                <a:latin typeface="Cascadia Code Light" panose="020B0609020000020004" pitchFamily="49" charset="0"/>
                <a:ea typeface="Verdana" panose="020B0604030504040204" pitchFamily="34" charset="0"/>
                <a:cs typeface="Cascadia Code Light" panose="020B0609020000020004" pitchFamily="49" charset="0"/>
              </a:rPr>
              <a:t>T_max_z3 = box3.z_max * </a:t>
            </a:r>
            <a:r>
              <a:rPr lang="en-US" sz="900" dirty="0" err="1">
                <a:latin typeface="Cascadia Code Light" panose="020B0609020000020004" pitchFamily="49" charset="0"/>
                <a:ea typeface="Verdana" panose="020B0604030504040204" pitchFamily="34" charset="0"/>
                <a:cs typeface="Cascadia Code Light" panose="020B0609020000020004" pitchFamily="49" charset="0"/>
              </a:rPr>
              <a:t>ray.inv.z</a:t>
            </a:r>
            <a:r>
              <a:rPr lang="en-US" sz="900" dirty="0">
                <a:latin typeface="Cascadia Code Light" panose="020B0609020000020004" pitchFamily="49" charset="0"/>
                <a:ea typeface="Verdana" panose="020B0604030504040204" pitchFamily="34" charset="0"/>
                <a:cs typeface="Cascadia Code Light" panose="020B0609020000020004" pitchFamily="49" charset="0"/>
              </a:rPr>
              <a:t>;</a:t>
            </a:r>
          </a:p>
          <a:p>
            <a:endParaRPr lang="en-US" sz="900" dirty="0">
              <a:latin typeface="Cascadia Code Light" panose="020B0609020000020004" pitchFamily="49" charset="0"/>
              <a:ea typeface="Verdana" panose="020B0604030504040204" pitchFamily="34" charset="0"/>
              <a:cs typeface="Cascadia Code Light" panose="020B0609020000020004" pitchFamily="49" charset="0"/>
            </a:endParaRPr>
          </a:p>
          <a:p>
            <a:endParaRPr lang="en-US" sz="900" dirty="0">
              <a:latin typeface="Cascadia Code Light" panose="020B0609020000020004" pitchFamily="49" charset="0"/>
              <a:ea typeface="Verdana" panose="020B0604030504040204" pitchFamily="34" charset="0"/>
              <a:cs typeface="Cascadia Code Light" panose="020B0609020000020004" pitchFamily="49" charset="0"/>
            </a:endParaRPr>
          </a:p>
          <a:p>
            <a:r>
              <a:rPr lang="en-US" sz="1600" dirty="0">
                <a:latin typeface="Cascadia Code Light" panose="020B0609020000020004" pitchFamily="49" charset="0"/>
                <a:ea typeface="Verdana" panose="020B0604030504040204" pitchFamily="34" charset="0"/>
                <a:cs typeface="Cascadia Code Light" panose="020B0609020000020004" pitchFamily="49" charset="0"/>
              </a:rPr>
              <a:t>(24 Multiplies Required)</a:t>
            </a:r>
          </a:p>
        </p:txBody>
      </p:sp>
    </p:spTree>
    <p:extLst>
      <p:ext uri="{BB962C8B-B14F-4D97-AF65-F5344CB8AC3E}">
        <p14:creationId xmlns:p14="http://schemas.microsoft.com/office/powerpoint/2010/main" val="37877006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BA0E11-85C2-B33F-596A-3FC786102D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A648C-08B9-B3FE-9E37-37CED0710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Unified Pipeline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60C87B-9F7E-9E42-0967-1C10A6C58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B5308-6B54-4E5B-8185-C4F567049C3B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897031-1E28-4649-03FD-0072C3AFD728}"/>
              </a:ext>
            </a:extLst>
          </p:cNvPr>
          <p:cNvSpPr/>
          <p:nvPr/>
        </p:nvSpPr>
        <p:spPr>
          <a:xfrm>
            <a:off x="250671" y="2538730"/>
            <a:ext cx="800100" cy="4038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ADD 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23AFC0-2BA0-C00E-B51E-FCD06F7176D7}"/>
              </a:ext>
            </a:extLst>
          </p:cNvPr>
          <p:cNvSpPr/>
          <p:nvPr/>
        </p:nvSpPr>
        <p:spPr>
          <a:xfrm>
            <a:off x="1168026" y="2538730"/>
            <a:ext cx="800100" cy="4038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ADD 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8D3932-417C-C5CB-40A2-FFA0BD9B504F}"/>
              </a:ext>
            </a:extLst>
          </p:cNvPr>
          <p:cNvSpPr/>
          <p:nvPr/>
        </p:nvSpPr>
        <p:spPr>
          <a:xfrm>
            <a:off x="2085381" y="2538730"/>
            <a:ext cx="800100" cy="4038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ADD 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8BE139-7AE7-E578-0C89-5F18EB29B7AF}"/>
              </a:ext>
            </a:extLst>
          </p:cNvPr>
          <p:cNvSpPr/>
          <p:nvPr/>
        </p:nvSpPr>
        <p:spPr>
          <a:xfrm>
            <a:off x="3003496" y="2538730"/>
            <a:ext cx="800100" cy="4038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ADD 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0CC4EE-0D79-8147-3CD4-BACA0A3EB4AF}"/>
              </a:ext>
            </a:extLst>
          </p:cNvPr>
          <p:cNvSpPr/>
          <p:nvPr/>
        </p:nvSpPr>
        <p:spPr>
          <a:xfrm>
            <a:off x="3921611" y="2538730"/>
            <a:ext cx="800100" cy="4038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ADD 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774FC1-82D6-C385-E93E-2C66073DA0A7}"/>
              </a:ext>
            </a:extLst>
          </p:cNvPr>
          <p:cNvSpPr/>
          <p:nvPr/>
        </p:nvSpPr>
        <p:spPr>
          <a:xfrm>
            <a:off x="4839726" y="2538730"/>
            <a:ext cx="800100" cy="4038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ADD 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AA0196-4018-BBDD-D124-4F0D468DC812}"/>
              </a:ext>
            </a:extLst>
          </p:cNvPr>
          <p:cNvSpPr/>
          <p:nvPr/>
        </p:nvSpPr>
        <p:spPr>
          <a:xfrm>
            <a:off x="251342" y="1502000"/>
            <a:ext cx="5366997" cy="4038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Pipeline Registers 0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BB98742-28D0-681A-C69E-8FC9BA98EB97}"/>
              </a:ext>
            </a:extLst>
          </p:cNvPr>
          <p:cNvGrpSpPr/>
          <p:nvPr/>
        </p:nvGrpSpPr>
        <p:grpSpPr>
          <a:xfrm>
            <a:off x="218983" y="3195474"/>
            <a:ext cx="5361456" cy="369332"/>
            <a:chOff x="-24284" y="930713"/>
            <a:chExt cx="1853084" cy="369332"/>
          </a:xfrm>
        </p:grpSpPr>
        <p:sp>
          <p:nvSpPr>
            <p:cNvPr id="29" name="Trapezoid 28">
              <a:extLst>
                <a:ext uri="{FF2B5EF4-FFF2-40B4-BE49-F238E27FC236}">
                  <a16:creationId xmlns:a16="http://schemas.microsoft.com/office/drawing/2014/main" id="{4E5668B8-7E37-B9CA-74CE-1AB0B60E99E2}"/>
                </a:ext>
              </a:extLst>
            </p:cNvPr>
            <p:cNvSpPr/>
            <p:nvPr/>
          </p:nvSpPr>
          <p:spPr>
            <a:xfrm rot="10800000">
              <a:off x="0" y="978219"/>
              <a:ext cx="1828800" cy="274320"/>
            </a:xfrm>
            <a:prstGeom prst="trapezoid">
              <a:avLst>
                <a:gd name="adj" fmla="val 123412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E364227-8C53-FE04-8F2E-C732A91B451D}"/>
                </a:ext>
              </a:extLst>
            </p:cNvPr>
            <p:cNvSpPr txBox="1"/>
            <p:nvPr/>
          </p:nvSpPr>
          <p:spPr>
            <a:xfrm>
              <a:off x="-24284" y="930713"/>
              <a:ext cx="18097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Multiplexers</a:t>
              </a: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76769A0-FBAF-E2DB-6E3F-8568DC08A471}"/>
              </a:ext>
            </a:extLst>
          </p:cNvPr>
          <p:cNvSpPr/>
          <p:nvPr/>
        </p:nvSpPr>
        <p:spPr>
          <a:xfrm>
            <a:off x="251343" y="1984675"/>
            <a:ext cx="5366996" cy="4038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24 Enable / Disable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D366DA5-29DF-C4AA-F036-9798E9C4F47F}"/>
              </a:ext>
            </a:extLst>
          </p:cNvPr>
          <p:cNvSpPr/>
          <p:nvPr/>
        </p:nvSpPr>
        <p:spPr>
          <a:xfrm>
            <a:off x="320931" y="4786259"/>
            <a:ext cx="800100" cy="4038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MUL 4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BD8D96B-949A-EFAE-0EEB-0243A7F7ABD9}"/>
              </a:ext>
            </a:extLst>
          </p:cNvPr>
          <p:cNvSpPr/>
          <p:nvPr/>
        </p:nvSpPr>
        <p:spPr>
          <a:xfrm>
            <a:off x="1238286" y="4786259"/>
            <a:ext cx="800100" cy="4038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MUL 4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615DD07-2960-AB9A-B7C8-11C43226AFBB}"/>
              </a:ext>
            </a:extLst>
          </p:cNvPr>
          <p:cNvSpPr/>
          <p:nvPr/>
        </p:nvSpPr>
        <p:spPr>
          <a:xfrm>
            <a:off x="2155641" y="4786259"/>
            <a:ext cx="800100" cy="4038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MUL 4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913BA88-04A4-1A8D-A5C3-9DC2847005DD}"/>
              </a:ext>
            </a:extLst>
          </p:cNvPr>
          <p:cNvSpPr/>
          <p:nvPr/>
        </p:nvSpPr>
        <p:spPr>
          <a:xfrm>
            <a:off x="3073756" y="4786259"/>
            <a:ext cx="800100" cy="4038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MUL 4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9F1705E-4FB8-986E-FB75-CEB071405B1B}"/>
              </a:ext>
            </a:extLst>
          </p:cNvPr>
          <p:cNvSpPr/>
          <p:nvPr/>
        </p:nvSpPr>
        <p:spPr>
          <a:xfrm>
            <a:off x="3991871" y="4786259"/>
            <a:ext cx="800100" cy="4038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MUL 4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AB9EE91-2375-A4BB-30B3-593C338D9BE1}"/>
              </a:ext>
            </a:extLst>
          </p:cNvPr>
          <p:cNvSpPr/>
          <p:nvPr/>
        </p:nvSpPr>
        <p:spPr>
          <a:xfrm>
            <a:off x="4909986" y="4786259"/>
            <a:ext cx="800100" cy="4038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MUL 4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C5376C4-D7A4-526F-BA92-BF49B043EAC8}"/>
              </a:ext>
            </a:extLst>
          </p:cNvPr>
          <p:cNvSpPr/>
          <p:nvPr/>
        </p:nvSpPr>
        <p:spPr>
          <a:xfrm>
            <a:off x="321602" y="3749529"/>
            <a:ext cx="5366997" cy="4038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Pipeline Registers 1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7B6C44F-09B1-A394-7B89-96ECDEFE070D}"/>
              </a:ext>
            </a:extLst>
          </p:cNvPr>
          <p:cNvGrpSpPr/>
          <p:nvPr/>
        </p:nvGrpSpPr>
        <p:grpSpPr>
          <a:xfrm>
            <a:off x="289243" y="5443003"/>
            <a:ext cx="5361456" cy="369332"/>
            <a:chOff x="-24284" y="930713"/>
            <a:chExt cx="1853084" cy="369332"/>
          </a:xfrm>
        </p:grpSpPr>
        <p:sp>
          <p:nvSpPr>
            <p:cNvPr id="47" name="Trapezoid 46">
              <a:extLst>
                <a:ext uri="{FF2B5EF4-FFF2-40B4-BE49-F238E27FC236}">
                  <a16:creationId xmlns:a16="http://schemas.microsoft.com/office/drawing/2014/main" id="{FE915D42-5B02-DE90-A197-A13BD43B3144}"/>
                </a:ext>
              </a:extLst>
            </p:cNvPr>
            <p:cNvSpPr/>
            <p:nvPr/>
          </p:nvSpPr>
          <p:spPr>
            <a:xfrm rot="10800000">
              <a:off x="0" y="978219"/>
              <a:ext cx="1828800" cy="274320"/>
            </a:xfrm>
            <a:prstGeom prst="trapezoid">
              <a:avLst>
                <a:gd name="adj" fmla="val 123412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AD1C646-3C0E-0572-C9E9-EC7425FE130E}"/>
                </a:ext>
              </a:extLst>
            </p:cNvPr>
            <p:cNvSpPr txBox="1"/>
            <p:nvPr/>
          </p:nvSpPr>
          <p:spPr>
            <a:xfrm>
              <a:off x="-24284" y="930713"/>
              <a:ext cx="18097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Multiplexers</a:t>
              </a: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40CAFA06-77F5-9DB9-ACFB-8EC6D6DCB75C}"/>
              </a:ext>
            </a:extLst>
          </p:cNvPr>
          <p:cNvSpPr/>
          <p:nvPr/>
        </p:nvSpPr>
        <p:spPr>
          <a:xfrm>
            <a:off x="321603" y="4232204"/>
            <a:ext cx="5366996" cy="4038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24 Enable / Disable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ACA4F5F-4B90-8389-14CD-BC1C872ADD0D}"/>
              </a:ext>
            </a:extLst>
          </p:cNvPr>
          <p:cNvSpPr/>
          <p:nvPr/>
        </p:nvSpPr>
        <p:spPr>
          <a:xfrm>
            <a:off x="319997" y="5863289"/>
            <a:ext cx="5366997" cy="4038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Pipeline Registers 2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3E4BEAB-CC56-B74A-5BC2-79466DCC3C51}"/>
              </a:ext>
            </a:extLst>
          </p:cNvPr>
          <p:cNvCxnSpPr/>
          <p:nvPr/>
        </p:nvCxnSpPr>
        <p:spPr>
          <a:xfrm>
            <a:off x="218983" y="1346200"/>
            <a:ext cx="11528517" cy="0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2870BD4-D4FD-D927-3457-A46EF248F9C6}"/>
              </a:ext>
            </a:extLst>
          </p:cNvPr>
          <p:cNvCxnSpPr/>
          <p:nvPr/>
        </p:nvCxnSpPr>
        <p:spPr>
          <a:xfrm>
            <a:off x="218983" y="3632200"/>
            <a:ext cx="11528517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D88F693-4B09-22C4-31C1-1792769584A9}"/>
              </a:ext>
            </a:extLst>
          </p:cNvPr>
          <p:cNvCxnSpPr/>
          <p:nvPr/>
        </p:nvCxnSpPr>
        <p:spPr>
          <a:xfrm>
            <a:off x="161833" y="5812335"/>
            <a:ext cx="11528517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53E24BB5-79DB-0ACB-8FBA-FB1B0782F1B1}"/>
              </a:ext>
            </a:extLst>
          </p:cNvPr>
          <p:cNvSpPr txBox="1"/>
          <p:nvPr/>
        </p:nvSpPr>
        <p:spPr>
          <a:xfrm>
            <a:off x="6096000" y="1356420"/>
            <a:ext cx="139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Stage 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231349B-D21E-939E-E133-AC3B7B2AA43E}"/>
              </a:ext>
            </a:extLst>
          </p:cNvPr>
          <p:cNvSpPr txBox="1"/>
          <p:nvPr/>
        </p:nvSpPr>
        <p:spPr>
          <a:xfrm>
            <a:off x="6096000" y="3644451"/>
            <a:ext cx="139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Stage 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6359C26-BE60-FE37-1D8F-F49A65E41444}"/>
              </a:ext>
            </a:extLst>
          </p:cNvPr>
          <p:cNvSpPr txBox="1"/>
          <p:nvPr/>
        </p:nvSpPr>
        <p:spPr>
          <a:xfrm>
            <a:off x="6096000" y="5812335"/>
            <a:ext cx="139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Stage 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64F5C8F-AA59-BCE3-17B8-209A7720460D}"/>
              </a:ext>
            </a:extLst>
          </p:cNvPr>
          <p:cNvSpPr txBox="1"/>
          <p:nvPr/>
        </p:nvSpPr>
        <p:spPr>
          <a:xfrm>
            <a:off x="5983241" y="961115"/>
            <a:ext cx="2824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Operation Performed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3764705-84D3-0B6C-2847-B153F4C18866}"/>
              </a:ext>
            </a:extLst>
          </p:cNvPr>
          <p:cNvCxnSpPr>
            <a:cxnSpLocks/>
          </p:cNvCxnSpPr>
          <p:nvPr/>
        </p:nvCxnSpPr>
        <p:spPr>
          <a:xfrm>
            <a:off x="5983241" y="1346200"/>
            <a:ext cx="61959" cy="506174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DF1E2A3A-2CF9-649F-3C1A-8EF3310CD36A}"/>
              </a:ext>
            </a:extLst>
          </p:cNvPr>
          <p:cNvSpPr txBox="1"/>
          <p:nvPr/>
        </p:nvSpPr>
        <p:spPr>
          <a:xfrm>
            <a:off x="9172482" y="749771"/>
            <a:ext cx="3254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cumin Pro" panose="020B0504020202020204" pitchFamily="34" charset="0"/>
              </a:rPr>
              <a:t>CYCLE 2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24216188-7C2C-B392-D458-01C20B3CBE55}"/>
              </a:ext>
            </a:extLst>
          </p:cNvPr>
          <p:cNvSpPr/>
          <p:nvPr/>
        </p:nvSpPr>
        <p:spPr>
          <a:xfrm>
            <a:off x="7448680" y="1408730"/>
            <a:ext cx="2717800" cy="343867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Point-Angular operation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DEE97E4-9618-5C72-2D30-9CC7DE4C1DB5}"/>
              </a:ext>
            </a:extLst>
          </p:cNvPr>
          <p:cNvSpPr/>
          <p:nvPr/>
        </p:nvSpPr>
        <p:spPr>
          <a:xfrm>
            <a:off x="7446229" y="3679706"/>
            <a:ext cx="2717800" cy="34386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Point Euclid operation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B558AAB-4812-212E-5C83-864AF7B41BD2}"/>
              </a:ext>
            </a:extLst>
          </p:cNvPr>
          <p:cNvSpPr/>
          <p:nvPr/>
        </p:nvSpPr>
        <p:spPr>
          <a:xfrm>
            <a:off x="7446229" y="5893285"/>
            <a:ext cx="2717800" cy="34386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Ray-Box operation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5FDCC95-A62B-9F02-4896-BA56A4B03BB3}"/>
              </a:ext>
            </a:extLst>
          </p:cNvPr>
          <p:cNvSpPr txBox="1"/>
          <p:nvPr/>
        </p:nvSpPr>
        <p:spPr>
          <a:xfrm>
            <a:off x="7361609" y="1752597"/>
            <a:ext cx="452678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Cascadia Code Light" panose="020B0609020000020004" pitchFamily="49" charset="0"/>
                <a:ea typeface="Verdana" panose="020B0604030504040204" pitchFamily="34" charset="0"/>
                <a:cs typeface="Cascadia Code Light" panose="020B0609020000020004" pitchFamily="49" charset="0"/>
              </a:rPr>
              <a:t>// No computation this stage, all Functional units disabled and </a:t>
            </a:r>
          </a:p>
          <a:p>
            <a:r>
              <a:rPr lang="en-US" sz="900" dirty="0">
                <a:latin typeface="Cascadia Code Light" panose="020B0609020000020004" pitchFamily="49" charset="0"/>
                <a:ea typeface="Verdana" panose="020B0604030504040204" pitchFamily="34" charset="0"/>
                <a:cs typeface="Cascadia Code Light" panose="020B0609020000020004" pitchFamily="49" charset="0"/>
              </a:rPr>
              <a:t>// data is passed unchanged to next stage</a:t>
            </a:r>
          </a:p>
          <a:p>
            <a:r>
              <a:rPr lang="en-US" sz="1600" dirty="0">
                <a:latin typeface="Cascadia Code Light" panose="020B0609020000020004" pitchFamily="49" charset="0"/>
                <a:ea typeface="Verdana" panose="020B0604030504040204" pitchFamily="34" charset="0"/>
                <a:cs typeface="Cascadia Code Light" panose="020B0609020000020004" pitchFamily="49" charset="0"/>
              </a:rPr>
              <a:t>(0 Adds Required)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D4E0E6-250D-EDF2-1F41-D6DE85219CCF}"/>
              </a:ext>
            </a:extLst>
          </p:cNvPr>
          <p:cNvSpPr txBox="1"/>
          <p:nvPr/>
        </p:nvSpPr>
        <p:spPr>
          <a:xfrm>
            <a:off x="7395410" y="4043244"/>
            <a:ext cx="452678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Cascadia Code Light" panose="020B0609020000020004" pitchFamily="49" charset="0"/>
                <a:ea typeface="Verdana" panose="020B0604030504040204" pitchFamily="34" charset="0"/>
                <a:cs typeface="Cascadia Code Light" panose="020B0609020000020004" pitchFamily="49" charset="0"/>
              </a:rPr>
              <a:t>// Intermediate results are squared</a:t>
            </a:r>
          </a:p>
          <a:p>
            <a:r>
              <a:rPr lang="en-US" sz="900" dirty="0">
                <a:latin typeface="Cascadia Code Light" panose="020B0609020000020004" pitchFamily="49" charset="0"/>
                <a:ea typeface="Verdana" panose="020B0604030504040204" pitchFamily="34" charset="0"/>
                <a:cs typeface="Cascadia Code Light" panose="020B0609020000020004" pitchFamily="49" charset="0"/>
              </a:rPr>
              <a:t>S0 = Res0 * Res0;</a:t>
            </a:r>
          </a:p>
          <a:p>
            <a:r>
              <a:rPr lang="en-US" sz="900" dirty="0">
                <a:latin typeface="Cascadia Code Light" panose="020B0609020000020004" pitchFamily="49" charset="0"/>
                <a:ea typeface="Verdana" panose="020B0604030504040204" pitchFamily="34" charset="0"/>
                <a:cs typeface="Cascadia Code Light" panose="020B0609020000020004" pitchFamily="49" charset="0"/>
              </a:rPr>
              <a:t>S1 = Res1 * Res1;</a:t>
            </a:r>
          </a:p>
          <a:p>
            <a:r>
              <a:rPr lang="en-US" sz="900" dirty="0">
                <a:latin typeface="Cascadia Code Light" panose="020B0609020000020004" pitchFamily="49" charset="0"/>
                <a:ea typeface="Verdana" panose="020B0604030504040204" pitchFamily="34" charset="0"/>
                <a:cs typeface="Cascadia Code Light" panose="020B0609020000020004" pitchFamily="49" charset="0"/>
              </a:rPr>
              <a:t>…</a:t>
            </a:r>
          </a:p>
          <a:p>
            <a:r>
              <a:rPr lang="en-US" sz="900" dirty="0">
                <a:latin typeface="Cascadia Code Light" panose="020B0609020000020004" pitchFamily="49" charset="0"/>
                <a:ea typeface="Verdana" panose="020B0604030504040204" pitchFamily="34" charset="0"/>
                <a:cs typeface="Cascadia Code Light" panose="020B0609020000020004" pitchFamily="49" charset="0"/>
              </a:rPr>
              <a:t>S15 = Res15 * Res15;</a:t>
            </a:r>
          </a:p>
          <a:p>
            <a:endParaRPr lang="en-US" sz="900" dirty="0">
              <a:latin typeface="Cascadia Code Light" panose="020B0609020000020004" pitchFamily="49" charset="0"/>
              <a:ea typeface="Verdana" panose="020B0604030504040204" pitchFamily="34" charset="0"/>
              <a:cs typeface="Cascadia Code Light" panose="020B0609020000020004" pitchFamily="49" charset="0"/>
            </a:endParaRPr>
          </a:p>
          <a:p>
            <a:r>
              <a:rPr lang="en-US" sz="1600" dirty="0">
                <a:latin typeface="Cascadia Code Light" panose="020B0609020000020004" pitchFamily="49" charset="0"/>
                <a:ea typeface="Verdana" panose="020B0604030504040204" pitchFamily="34" charset="0"/>
                <a:cs typeface="Cascadia Code Light" panose="020B0609020000020004" pitchFamily="49" charset="0"/>
              </a:rPr>
              <a:t>(16 Multiplies Required)</a:t>
            </a:r>
          </a:p>
        </p:txBody>
      </p:sp>
    </p:spTree>
    <p:extLst>
      <p:ext uri="{BB962C8B-B14F-4D97-AF65-F5344CB8AC3E}">
        <p14:creationId xmlns:p14="http://schemas.microsoft.com/office/powerpoint/2010/main" val="11651379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F35409-415C-11E6-7D16-DEA1AD38BD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2D743-54DE-2D9E-7593-514A9B7CA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Unified Pipeline : FU Reuse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B95514-9F29-A912-C14A-4BD0B1767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B5308-6B54-4E5B-8185-C4F567049C3B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8C6FF0C-C165-1999-8821-42FB695F099A}"/>
              </a:ext>
            </a:extLst>
          </p:cNvPr>
          <p:cNvGraphicFramePr>
            <a:graphicFrameLocks noGrp="1"/>
          </p:cNvGraphicFramePr>
          <p:nvPr/>
        </p:nvGraphicFramePr>
        <p:xfrm>
          <a:off x="6439166" y="1348591"/>
          <a:ext cx="5480005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6001">
                  <a:extLst>
                    <a:ext uri="{9D8B030D-6E8A-4147-A177-3AD203B41FA5}">
                      <a16:colId xmlns:a16="http://schemas.microsoft.com/office/drawing/2014/main" val="2832093315"/>
                    </a:ext>
                  </a:extLst>
                </a:gridCol>
                <a:gridCol w="1096001">
                  <a:extLst>
                    <a:ext uri="{9D8B030D-6E8A-4147-A177-3AD203B41FA5}">
                      <a16:colId xmlns:a16="http://schemas.microsoft.com/office/drawing/2014/main" val="661074114"/>
                    </a:ext>
                  </a:extLst>
                </a:gridCol>
                <a:gridCol w="1096001">
                  <a:extLst>
                    <a:ext uri="{9D8B030D-6E8A-4147-A177-3AD203B41FA5}">
                      <a16:colId xmlns:a16="http://schemas.microsoft.com/office/drawing/2014/main" val="4098541574"/>
                    </a:ext>
                  </a:extLst>
                </a:gridCol>
                <a:gridCol w="1096001">
                  <a:extLst>
                    <a:ext uri="{9D8B030D-6E8A-4147-A177-3AD203B41FA5}">
                      <a16:colId xmlns:a16="http://schemas.microsoft.com/office/drawing/2014/main" val="4172464022"/>
                    </a:ext>
                  </a:extLst>
                </a:gridCol>
                <a:gridCol w="1096001">
                  <a:extLst>
                    <a:ext uri="{9D8B030D-6E8A-4147-A177-3AD203B41FA5}">
                      <a16:colId xmlns:a16="http://schemas.microsoft.com/office/drawing/2014/main" val="43539288"/>
                    </a:ext>
                  </a:extLst>
                </a:gridCol>
              </a:tblGrid>
              <a:tr h="31692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Ray-Box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Ray-Triangle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Euclidean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Angular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5531079"/>
                  </a:ext>
                </a:extLst>
              </a:tr>
              <a:tr h="31692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 Adds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 Adds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 Adds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2013871"/>
                  </a:ext>
                </a:extLst>
              </a:tr>
              <a:tr h="31692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 </a:t>
                      </a:r>
                      <a:r>
                        <a:rPr lang="en-US" b="1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Muls</a:t>
                      </a:r>
                      <a:endParaRPr lang="en-US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 </a:t>
                      </a:r>
                      <a:r>
                        <a:rPr lang="en-US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Muls</a:t>
                      </a:r>
                      <a:endParaRPr lang="en-US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 </a:t>
                      </a:r>
                      <a:r>
                        <a:rPr lang="en-US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Muls</a:t>
                      </a:r>
                      <a:endParaRPr lang="en-US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 </a:t>
                      </a:r>
                      <a:r>
                        <a:rPr lang="en-US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Muls</a:t>
                      </a:r>
                      <a:endParaRPr lang="en-US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1104334"/>
                  </a:ext>
                </a:extLst>
              </a:tr>
              <a:tr h="31692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 </a:t>
                      </a:r>
                      <a:r>
                        <a:rPr lang="en-US" b="1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Cmps</a:t>
                      </a:r>
                      <a:endParaRPr lang="en-US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 Adds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 Adds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 Adds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042982"/>
                  </a:ext>
                </a:extLst>
              </a:tr>
              <a:tr h="31692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 </a:t>
                      </a:r>
                      <a:r>
                        <a:rPr lang="en-US" b="1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Cmps</a:t>
                      </a:r>
                      <a:endParaRPr lang="en-US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 </a:t>
                      </a:r>
                      <a:r>
                        <a:rPr lang="en-US" b="1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Muls</a:t>
                      </a:r>
                      <a:endParaRPr lang="en-US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255709"/>
                  </a:ext>
                </a:extLst>
              </a:tr>
              <a:tr h="31692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Adds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 Adds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 Adds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07127"/>
                  </a:ext>
                </a:extLst>
              </a:tr>
              <a:tr h="31692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</a:t>
                      </a:r>
                      <a:r>
                        <a:rPr lang="en-US" b="1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Muls</a:t>
                      </a:r>
                      <a:endParaRPr lang="en-US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018596"/>
                  </a:ext>
                </a:extLst>
              </a:tr>
              <a:tr h="31692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Adds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Adds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Adds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4836955"/>
                  </a:ext>
                </a:extLst>
              </a:tr>
              <a:tr h="31692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Adds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Add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Adds (</a:t>
                      </a:r>
                      <a:r>
                        <a:rPr lang="en-US" b="1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accum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9601233"/>
                  </a:ext>
                </a:extLst>
              </a:tr>
              <a:tr h="31692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</a:t>
                      </a:r>
                      <a:r>
                        <a:rPr lang="en-US" b="1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Quadsort</a:t>
                      </a:r>
                      <a:endParaRPr lang="en-US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 </a:t>
                      </a:r>
                      <a:r>
                        <a:rPr lang="en-US" b="1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Cmp</a:t>
                      </a:r>
                      <a:endParaRPr lang="en-US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Add (</a:t>
                      </a:r>
                      <a:r>
                        <a:rPr lang="en-US" b="1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accum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9797897"/>
                  </a:ext>
                </a:extLst>
              </a:tr>
            </a:tbl>
          </a:graphicData>
        </a:graphic>
      </p:graphicFrame>
      <p:pic>
        <p:nvPicPr>
          <p:cNvPr id="102" name="Picture 101">
            <a:extLst>
              <a:ext uri="{FF2B5EF4-FFF2-40B4-BE49-F238E27FC236}">
                <a16:creationId xmlns:a16="http://schemas.microsoft.com/office/drawing/2014/main" id="{A1DA6391-A380-F52E-7376-2319C9B8A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095" y="1381192"/>
            <a:ext cx="3157952" cy="409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9550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BC7102-6280-4C46-DE2C-59A5606A24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133FC8-674F-F97A-341D-0FA142700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A44A28-EC1F-F9F9-DD5F-F55F476B8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B5308-6B54-4E5B-8185-C4F567049C3B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9DC00E-F578-5CA0-FE1B-AF3EC0BBADC3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t>Motivation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t>Introduction to Hierarchical Search Unit (HSU)</a:t>
            </a:r>
          </a:p>
          <a:p>
            <a:pPr>
              <a:defRPr/>
            </a:pPr>
            <a:r>
              <a:rPr lang="en-US" dirty="0">
                <a:solidFill>
                  <a:schemeClr val="accent6"/>
                </a:solidFill>
              </a:rPr>
              <a:t>Background</a:t>
            </a:r>
          </a:p>
          <a:p>
            <a:pPr lvl="1">
              <a:defRPr/>
            </a:pPr>
            <a:r>
              <a:rPr lang="en-US" dirty="0">
                <a:solidFill>
                  <a:schemeClr val="accent6"/>
                </a:solidFill>
              </a:rPr>
              <a:t>Ray Tracing</a:t>
            </a:r>
          </a:p>
          <a:p>
            <a:pPr lvl="1">
              <a:defRPr/>
            </a:pPr>
            <a:r>
              <a:rPr lang="en-US" dirty="0">
                <a:solidFill>
                  <a:schemeClr val="accent6"/>
                </a:solidFill>
              </a:rPr>
              <a:t>Bounding Volume Hierarchies (BVH)</a:t>
            </a:r>
          </a:p>
          <a:p>
            <a:pPr>
              <a:defRPr/>
            </a:pPr>
            <a:r>
              <a:rPr lang="en-US" dirty="0">
                <a:solidFill>
                  <a:schemeClr val="accent6"/>
                </a:solidFill>
              </a:rPr>
              <a:t>Design</a:t>
            </a:r>
          </a:p>
          <a:p>
            <a:pPr lvl="1">
              <a:defRPr/>
            </a:pPr>
            <a:r>
              <a:rPr lang="en-US" dirty="0">
                <a:solidFill>
                  <a:schemeClr val="accent6"/>
                </a:solidFill>
              </a:rPr>
              <a:t>Programming Interface</a:t>
            </a:r>
          </a:p>
          <a:p>
            <a:pPr lvl="1">
              <a:defRPr/>
            </a:pPr>
            <a:r>
              <a:rPr lang="en-US" dirty="0">
                <a:solidFill>
                  <a:schemeClr val="accent6"/>
                </a:solidFill>
              </a:rPr>
              <a:t>Hardware</a:t>
            </a:r>
          </a:p>
          <a:p>
            <a:pPr>
              <a:defRPr/>
            </a:pPr>
            <a:r>
              <a:rPr lang="en-US" b="1" dirty="0"/>
              <a:t>Results</a:t>
            </a:r>
          </a:p>
          <a:p>
            <a:pPr>
              <a:defRPr/>
            </a:pPr>
            <a:r>
              <a:rPr lang="en-US" b="1" dirty="0"/>
              <a:t>Conclusion</a:t>
            </a:r>
          </a:p>
          <a:p>
            <a:pPr lvl="1"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2782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E601B-5801-940B-CA99-64B247E97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3FAC59-A2FD-F12D-6A9C-5BD8837D6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B5308-6B54-4E5B-8185-C4F567049C3B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2A7788-C766-2BCD-2592-EE4F14ADE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Datasets: </a:t>
            </a:r>
          </a:p>
          <a:p>
            <a:pPr lvl="1"/>
            <a:r>
              <a:rPr lang="en-US" dirty="0"/>
              <a:t>GGNN – State of the art GPU Approximate Nearest Neighbors (ANN) implementation with high dimension datasets</a:t>
            </a:r>
          </a:p>
          <a:p>
            <a:pPr lvl="1"/>
            <a:r>
              <a:rPr lang="en-US" dirty="0"/>
              <a:t>FLANN – K-D tree 3-D ANN</a:t>
            </a:r>
          </a:p>
          <a:p>
            <a:pPr lvl="1"/>
            <a:r>
              <a:rPr lang="en-US" dirty="0"/>
              <a:t>BVH-NN – CUDA BVH ANN implementation similar to RTNN</a:t>
            </a:r>
          </a:p>
          <a:p>
            <a:pPr lvl="1"/>
            <a:r>
              <a:rPr lang="en-US" dirty="0"/>
              <a:t>B-Tree index search from </a:t>
            </a:r>
            <a:r>
              <a:rPr lang="en-US" dirty="0" err="1"/>
              <a:t>Rodinia</a:t>
            </a:r>
            <a:endParaRPr lang="en-US" dirty="0"/>
          </a:p>
          <a:p>
            <a:r>
              <a:rPr lang="en-US" dirty="0"/>
              <a:t>Simulation Infrastructure</a:t>
            </a:r>
          </a:p>
          <a:p>
            <a:pPr lvl="1"/>
            <a:r>
              <a:rPr lang="en-US" dirty="0"/>
              <a:t>Accel-Sim + </a:t>
            </a:r>
            <a:r>
              <a:rPr lang="en-US" dirty="0" err="1"/>
              <a:t>GPGPUSim</a:t>
            </a:r>
            <a:r>
              <a:rPr lang="en-US" dirty="0"/>
              <a:t> 4.0 Volta model with RT Unit adapted from Vulkan-Sim to perform per-instruction intersection tests</a:t>
            </a:r>
          </a:p>
          <a:p>
            <a:pPr lvl="1"/>
            <a:r>
              <a:rPr lang="en-US" dirty="0"/>
              <a:t>Trace post processor to replace sequences of SASS instructions with HSU instructions</a:t>
            </a:r>
          </a:p>
          <a:p>
            <a:r>
              <a:rPr lang="en-US" dirty="0"/>
              <a:t>RTL Infrastructure for area and power</a:t>
            </a:r>
          </a:p>
          <a:p>
            <a:pPr lvl="1"/>
            <a:r>
              <a:rPr lang="en-US" dirty="0"/>
              <a:t>Details are in the paper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5647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0FDEA-284B-0C58-AA8D-871A9ABEF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Design Performance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65ACE3-D131-D5F3-F160-E4A92C1BB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B5308-6B54-4E5B-8185-C4F567049C3B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DF88B030-0BA1-A689-94FC-92BD016D22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4498999"/>
              </p:ext>
            </p:extLst>
          </p:nvPr>
        </p:nvGraphicFramePr>
        <p:xfrm>
          <a:off x="838202" y="1354914"/>
          <a:ext cx="10515598" cy="2892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8EC9AA0-85A6-5EBE-3C90-97DA3A32B9B8}"/>
              </a:ext>
            </a:extLst>
          </p:cNvPr>
          <p:cNvSpPr txBox="1"/>
          <p:nvPr/>
        </p:nvSpPr>
        <p:spPr>
          <a:xfrm>
            <a:off x="4559300" y="2171462"/>
            <a:ext cx="984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1.25</a:t>
            </a:r>
          </a:p>
        </p:txBody>
      </p:sp>
    </p:spTree>
    <p:extLst>
      <p:ext uri="{BB962C8B-B14F-4D97-AF65-F5344CB8AC3E}">
        <p14:creationId xmlns:p14="http://schemas.microsoft.com/office/powerpoint/2010/main" val="36973068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FEDBC8-6CED-F6C2-7F48-E1E0C3E67E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3D7F5-C734-3666-FE21-380250A85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Design Performance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E0C0E5-0AEB-B2EA-BDD9-1E7AF060B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B5308-6B54-4E5B-8185-C4F567049C3B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D9621AFF-E024-2754-0332-17D307116B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0846428"/>
              </p:ext>
            </p:extLst>
          </p:nvPr>
        </p:nvGraphicFramePr>
        <p:xfrm>
          <a:off x="838202" y="1354914"/>
          <a:ext cx="10515598" cy="2892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68F7155-4F89-C5A4-3669-AE20CD68CA9F}"/>
              </a:ext>
            </a:extLst>
          </p:cNvPr>
          <p:cNvSpPr txBox="1"/>
          <p:nvPr/>
        </p:nvSpPr>
        <p:spPr>
          <a:xfrm>
            <a:off x="4559300" y="2171462"/>
            <a:ext cx="984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79A4EE-D401-DA43-FBA1-224E1DE64230}"/>
              </a:ext>
            </a:extLst>
          </p:cNvPr>
          <p:cNvSpPr txBox="1"/>
          <p:nvPr/>
        </p:nvSpPr>
        <p:spPr>
          <a:xfrm>
            <a:off x="6997700" y="1908334"/>
            <a:ext cx="984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1.34</a:t>
            </a:r>
          </a:p>
        </p:txBody>
      </p:sp>
    </p:spTree>
    <p:extLst>
      <p:ext uri="{BB962C8B-B14F-4D97-AF65-F5344CB8AC3E}">
        <p14:creationId xmlns:p14="http://schemas.microsoft.com/office/powerpoint/2010/main" val="36151994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B836F0-A98D-75B1-5417-9A4D9DF1D6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FEB61-9F91-8B3D-D03F-A3E274572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Design Performance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3084A1-896C-8707-0589-46B08E528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B5308-6B54-4E5B-8185-C4F567049C3B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F539A834-F053-70CD-FA48-CCD8D7076C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17311"/>
              </p:ext>
            </p:extLst>
          </p:nvPr>
        </p:nvGraphicFramePr>
        <p:xfrm>
          <a:off x="838202" y="1354914"/>
          <a:ext cx="10515598" cy="2892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C82776C-3A60-BAD7-F919-02F9A13A1564}"/>
              </a:ext>
            </a:extLst>
          </p:cNvPr>
          <p:cNvSpPr txBox="1"/>
          <p:nvPr/>
        </p:nvSpPr>
        <p:spPr>
          <a:xfrm>
            <a:off x="4559300" y="2171462"/>
            <a:ext cx="984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04923B-B6FF-9C27-D31E-4F3E68118D7C}"/>
              </a:ext>
            </a:extLst>
          </p:cNvPr>
          <p:cNvSpPr txBox="1"/>
          <p:nvPr/>
        </p:nvSpPr>
        <p:spPr>
          <a:xfrm>
            <a:off x="9436100" y="2371884"/>
            <a:ext cx="984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1.16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197774-2772-EFB7-A07B-F6C88168E627}"/>
              </a:ext>
            </a:extLst>
          </p:cNvPr>
          <p:cNvSpPr txBox="1"/>
          <p:nvPr/>
        </p:nvSpPr>
        <p:spPr>
          <a:xfrm>
            <a:off x="6997700" y="1908334"/>
            <a:ext cx="984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1.34</a:t>
            </a:r>
          </a:p>
        </p:txBody>
      </p:sp>
    </p:spTree>
    <p:extLst>
      <p:ext uri="{BB962C8B-B14F-4D97-AF65-F5344CB8AC3E}">
        <p14:creationId xmlns:p14="http://schemas.microsoft.com/office/powerpoint/2010/main" val="34488985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AA4C3B-24C6-F948-FF02-FD3B2C871E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659D0-0A6A-9BE8-FB91-6A9EEAB1B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Design Performance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CF24D1-FFCF-8DA1-7532-BA2A1DCAF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B5308-6B54-4E5B-8185-C4F567049C3B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00EAC34B-43E5-A428-1412-195280C4A5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5862355"/>
              </p:ext>
            </p:extLst>
          </p:nvPr>
        </p:nvGraphicFramePr>
        <p:xfrm>
          <a:off x="838202" y="1354914"/>
          <a:ext cx="10515598" cy="2892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D1ECF5C-51BC-AAFB-3887-36D55F3E63A0}"/>
              </a:ext>
            </a:extLst>
          </p:cNvPr>
          <p:cNvSpPr txBox="1"/>
          <p:nvPr/>
        </p:nvSpPr>
        <p:spPr>
          <a:xfrm>
            <a:off x="4559300" y="2171462"/>
            <a:ext cx="984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0934CC-6B52-7925-4182-D1412AC86C66}"/>
              </a:ext>
            </a:extLst>
          </p:cNvPr>
          <p:cNvSpPr txBox="1"/>
          <p:nvPr/>
        </p:nvSpPr>
        <p:spPr>
          <a:xfrm>
            <a:off x="9436100" y="2371884"/>
            <a:ext cx="984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1.16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C8B334-F493-A989-5936-405B340FCD9B}"/>
              </a:ext>
            </a:extLst>
          </p:cNvPr>
          <p:cNvSpPr txBox="1"/>
          <p:nvPr/>
        </p:nvSpPr>
        <p:spPr>
          <a:xfrm>
            <a:off x="6997700" y="1908334"/>
            <a:ext cx="984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1.34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82BEE5-976A-D7F1-4A75-9B47C213B512}"/>
              </a:ext>
            </a:extLst>
          </p:cNvPr>
          <p:cNvSpPr txBox="1"/>
          <p:nvPr/>
        </p:nvSpPr>
        <p:spPr>
          <a:xfrm>
            <a:off x="10788650" y="2493015"/>
            <a:ext cx="984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1.135</a:t>
            </a:r>
          </a:p>
        </p:txBody>
      </p:sp>
    </p:spTree>
    <p:extLst>
      <p:ext uri="{BB962C8B-B14F-4D97-AF65-F5344CB8AC3E}">
        <p14:creationId xmlns:p14="http://schemas.microsoft.com/office/powerpoint/2010/main" val="1567696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EFA91F3-9E0B-BA56-8B16-1B5DE58942E6}"/>
              </a:ext>
            </a:extLst>
          </p:cNvPr>
          <p:cNvSpPr/>
          <p:nvPr/>
        </p:nvSpPr>
        <p:spPr>
          <a:xfrm>
            <a:off x="0" y="1184565"/>
            <a:ext cx="12192000" cy="1043355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cumin Pro" panose="020B0504020202020204" pitchFamily="34" charset="0"/>
              </a:rPr>
              <a:t>Hierarchical Search Applications on GPUs are limited by </a:t>
            </a:r>
            <a:r>
              <a:rPr lang="en-US" sz="2400" dirty="0">
                <a:solidFill>
                  <a:srgbClr val="FF0000"/>
                </a:solidFill>
                <a:latin typeface="Acumin Pro" panose="020B0504020202020204" pitchFamily="34" charset="0"/>
              </a:rPr>
              <a:t>extensive branching</a:t>
            </a:r>
            <a:r>
              <a:rPr lang="en-US" sz="2400" dirty="0">
                <a:solidFill>
                  <a:schemeClr val="tx1"/>
                </a:solidFill>
                <a:latin typeface="Acumin Pro" panose="020B0504020202020204" pitchFamily="34" charset="0"/>
              </a:rPr>
              <a:t> and </a:t>
            </a:r>
            <a:r>
              <a:rPr lang="en-US" sz="2400" dirty="0">
                <a:solidFill>
                  <a:srgbClr val="FF0000"/>
                </a:solidFill>
                <a:latin typeface="Acumin Pro" panose="020B0504020202020204" pitchFamily="34" charset="0"/>
              </a:rPr>
              <a:t>expensive computation </a:t>
            </a:r>
            <a:r>
              <a:rPr lang="en-US" sz="2400" dirty="0">
                <a:solidFill>
                  <a:schemeClr val="tx1"/>
                </a:solidFill>
                <a:latin typeface="Acumin Pro" panose="020B0504020202020204" pitchFamily="34" charset="0"/>
              </a:rPr>
              <a:t>at each node during traversal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2669A1-A30B-55AE-4D24-710A27B05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Common Problem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4DDAB9-F42B-4836-23A0-250255214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B5308-6B54-4E5B-8185-C4F567049C3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E5F74C7-E72A-2873-7683-AD45188FC50E}"/>
              </a:ext>
            </a:extLst>
          </p:cNvPr>
          <p:cNvGrpSpPr/>
          <p:nvPr/>
        </p:nvGrpSpPr>
        <p:grpSpPr>
          <a:xfrm>
            <a:off x="1993903" y="3182848"/>
            <a:ext cx="2384323" cy="2657454"/>
            <a:chOff x="3733800" y="2429068"/>
            <a:chExt cx="4305300" cy="282873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3C9711C-E6C8-664C-12FA-FA47C56AA841}"/>
                </a:ext>
              </a:extLst>
            </p:cNvPr>
            <p:cNvGrpSpPr/>
            <p:nvPr/>
          </p:nvGrpSpPr>
          <p:grpSpPr>
            <a:xfrm>
              <a:off x="3733800" y="2897980"/>
              <a:ext cx="990600" cy="1445420"/>
              <a:chOff x="3733800" y="2897980"/>
              <a:chExt cx="990600" cy="1445420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E0DA73C-6745-F89C-78C7-88E7863C7620}"/>
                  </a:ext>
                </a:extLst>
              </p:cNvPr>
              <p:cNvSpPr/>
              <p:nvPr/>
            </p:nvSpPr>
            <p:spPr>
              <a:xfrm>
                <a:off x="3733800" y="2897980"/>
                <a:ext cx="990600" cy="144542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cumin Pro" panose="020B0504020202020204" pitchFamily="34" charset="0"/>
                </a:endParaRPr>
              </a:p>
            </p:txBody>
          </p:sp>
          <p:sp>
            <p:nvSpPr>
              <p:cNvPr id="32" name="Arrow: Right 31">
                <a:extLst>
                  <a:ext uri="{FF2B5EF4-FFF2-40B4-BE49-F238E27FC236}">
                    <a16:creationId xmlns:a16="http://schemas.microsoft.com/office/drawing/2014/main" id="{304179CD-901B-7551-133D-3CDC7B3FB779}"/>
                  </a:ext>
                </a:extLst>
              </p:cNvPr>
              <p:cNvSpPr/>
              <p:nvPr/>
            </p:nvSpPr>
            <p:spPr>
              <a:xfrm>
                <a:off x="3848100" y="2930529"/>
                <a:ext cx="762000" cy="304800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cumin Pro" panose="020B0504020202020204" pitchFamily="34" charset="0"/>
                </a:endParaRPr>
              </a:p>
            </p:txBody>
          </p:sp>
          <p:sp>
            <p:nvSpPr>
              <p:cNvPr id="33" name="Arrow: Right 32">
                <a:extLst>
                  <a:ext uri="{FF2B5EF4-FFF2-40B4-BE49-F238E27FC236}">
                    <a16:creationId xmlns:a16="http://schemas.microsoft.com/office/drawing/2014/main" id="{ADA3B084-E24A-469E-FB14-DF347AFE3DB2}"/>
                  </a:ext>
                </a:extLst>
              </p:cNvPr>
              <p:cNvSpPr/>
              <p:nvPr/>
            </p:nvSpPr>
            <p:spPr>
              <a:xfrm>
                <a:off x="3848100" y="3289749"/>
                <a:ext cx="762000" cy="304800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cumin Pro" panose="020B0504020202020204" pitchFamily="34" charset="0"/>
                </a:endParaRPr>
              </a:p>
            </p:txBody>
          </p:sp>
          <p:sp>
            <p:nvSpPr>
              <p:cNvPr id="34" name="Arrow: Right 33">
                <a:extLst>
                  <a:ext uri="{FF2B5EF4-FFF2-40B4-BE49-F238E27FC236}">
                    <a16:creationId xmlns:a16="http://schemas.microsoft.com/office/drawing/2014/main" id="{8847E7B1-8B00-86E8-727F-2ECB3B749CA1}"/>
                  </a:ext>
                </a:extLst>
              </p:cNvPr>
              <p:cNvSpPr/>
              <p:nvPr/>
            </p:nvSpPr>
            <p:spPr>
              <a:xfrm>
                <a:off x="3848100" y="3648970"/>
                <a:ext cx="762000" cy="304800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cumin Pro" panose="020B0504020202020204" pitchFamily="34" charset="0"/>
                </a:endParaRPr>
              </a:p>
            </p:txBody>
          </p:sp>
          <p:sp>
            <p:nvSpPr>
              <p:cNvPr id="35" name="Arrow: Right 34">
                <a:extLst>
                  <a:ext uri="{FF2B5EF4-FFF2-40B4-BE49-F238E27FC236}">
                    <a16:creationId xmlns:a16="http://schemas.microsoft.com/office/drawing/2014/main" id="{AA85D8F8-28A8-B6DA-228B-44813697E5DD}"/>
                  </a:ext>
                </a:extLst>
              </p:cNvPr>
              <p:cNvSpPr/>
              <p:nvPr/>
            </p:nvSpPr>
            <p:spPr>
              <a:xfrm>
                <a:off x="3848100" y="3988716"/>
                <a:ext cx="762000" cy="304800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cumin Pro" panose="020B0504020202020204" pitchFamily="34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9822494-A781-4652-2D7C-B37D89FAEFFA}"/>
                </a:ext>
              </a:extLst>
            </p:cNvPr>
            <p:cNvGrpSpPr/>
            <p:nvPr/>
          </p:nvGrpSpPr>
          <p:grpSpPr>
            <a:xfrm>
              <a:off x="4838700" y="2897980"/>
              <a:ext cx="990600" cy="1445420"/>
              <a:chOff x="4838700" y="2897980"/>
              <a:chExt cx="990600" cy="1445420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8A041BE-A4FF-38CD-4D34-8E9FE69A17BA}"/>
                  </a:ext>
                </a:extLst>
              </p:cNvPr>
              <p:cNvSpPr/>
              <p:nvPr/>
            </p:nvSpPr>
            <p:spPr>
              <a:xfrm>
                <a:off x="4838700" y="2897980"/>
                <a:ext cx="990600" cy="144542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cumin Pro" panose="020B0504020202020204" pitchFamily="34" charset="0"/>
                </a:endParaRPr>
              </a:p>
            </p:txBody>
          </p:sp>
          <p:sp>
            <p:nvSpPr>
              <p:cNvPr id="27" name="Arrow: Right 26">
                <a:extLst>
                  <a:ext uri="{FF2B5EF4-FFF2-40B4-BE49-F238E27FC236}">
                    <a16:creationId xmlns:a16="http://schemas.microsoft.com/office/drawing/2014/main" id="{83C0E442-BED1-86E6-22CF-A59D6D47E569}"/>
                  </a:ext>
                </a:extLst>
              </p:cNvPr>
              <p:cNvSpPr/>
              <p:nvPr/>
            </p:nvSpPr>
            <p:spPr>
              <a:xfrm>
                <a:off x="4953000" y="2930529"/>
                <a:ext cx="762000" cy="304800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cumin Pro" panose="020B0504020202020204" pitchFamily="34" charset="0"/>
                </a:endParaRPr>
              </a:p>
            </p:txBody>
          </p:sp>
          <p:sp>
            <p:nvSpPr>
              <p:cNvPr id="28" name="Arrow: Right 27">
                <a:extLst>
                  <a:ext uri="{FF2B5EF4-FFF2-40B4-BE49-F238E27FC236}">
                    <a16:creationId xmlns:a16="http://schemas.microsoft.com/office/drawing/2014/main" id="{31AD1AF1-5E87-B371-2E5B-664F17752BBF}"/>
                  </a:ext>
                </a:extLst>
              </p:cNvPr>
              <p:cNvSpPr/>
              <p:nvPr/>
            </p:nvSpPr>
            <p:spPr>
              <a:xfrm>
                <a:off x="4953000" y="3289749"/>
                <a:ext cx="762000" cy="304800"/>
              </a:xfrm>
              <a:prstGeom prst="rightArrow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cumin Pro" panose="020B0504020202020204" pitchFamily="34" charset="0"/>
                </a:endParaRPr>
              </a:p>
            </p:txBody>
          </p:sp>
          <p:sp>
            <p:nvSpPr>
              <p:cNvPr id="29" name="Arrow: Right 28">
                <a:extLst>
                  <a:ext uri="{FF2B5EF4-FFF2-40B4-BE49-F238E27FC236}">
                    <a16:creationId xmlns:a16="http://schemas.microsoft.com/office/drawing/2014/main" id="{DD254DF8-12A9-B8E6-BE3C-ACF5C31DA5A5}"/>
                  </a:ext>
                </a:extLst>
              </p:cNvPr>
              <p:cNvSpPr/>
              <p:nvPr/>
            </p:nvSpPr>
            <p:spPr>
              <a:xfrm>
                <a:off x="4953000" y="3648970"/>
                <a:ext cx="762000" cy="304800"/>
              </a:xfrm>
              <a:prstGeom prst="rightArrow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cumin Pro" panose="020B0504020202020204" pitchFamily="34" charset="0"/>
                </a:endParaRPr>
              </a:p>
            </p:txBody>
          </p:sp>
          <p:sp>
            <p:nvSpPr>
              <p:cNvPr id="30" name="Arrow: Right 29">
                <a:extLst>
                  <a:ext uri="{FF2B5EF4-FFF2-40B4-BE49-F238E27FC236}">
                    <a16:creationId xmlns:a16="http://schemas.microsoft.com/office/drawing/2014/main" id="{0BFEBD1D-3D69-B818-49BD-42CEA2DC2D57}"/>
                  </a:ext>
                </a:extLst>
              </p:cNvPr>
              <p:cNvSpPr/>
              <p:nvPr/>
            </p:nvSpPr>
            <p:spPr>
              <a:xfrm>
                <a:off x="4953000" y="3988716"/>
                <a:ext cx="762000" cy="304800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cumin Pro" panose="020B0504020202020204" pitchFamily="34" charset="0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A6C1C18-E353-1BBF-BA2C-F1190A9CEDCF}"/>
                </a:ext>
              </a:extLst>
            </p:cNvPr>
            <p:cNvGrpSpPr/>
            <p:nvPr/>
          </p:nvGrpSpPr>
          <p:grpSpPr>
            <a:xfrm>
              <a:off x="5943600" y="2897980"/>
              <a:ext cx="990600" cy="1445420"/>
              <a:chOff x="5943600" y="2871839"/>
              <a:chExt cx="990600" cy="144542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5BC47C4-1679-39B7-C69C-072B7A1FF695}"/>
                  </a:ext>
                </a:extLst>
              </p:cNvPr>
              <p:cNvSpPr/>
              <p:nvPr/>
            </p:nvSpPr>
            <p:spPr>
              <a:xfrm>
                <a:off x="5943600" y="2871839"/>
                <a:ext cx="990600" cy="144542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cumin Pro" panose="020B0504020202020204" pitchFamily="34" charset="0"/>
                </a:endParaRPr>
              </a:p>
            </p:txBody>
          </p:sp>
          <p:sp>
            <p:nvSpPr>
              <p:cNvPr id="22" name="Arrow: Right 21">
                <a:extLst>
                  <a:ext uri="{FF2B5EF4-FFF2-40B4-BE49-F238E27FC236}">
                    <a16:creationId xmlns:a16="http://schemas.microsoft.com/office/drawing/2014/main" id="{5B7187D5-FB00-3F3A-64BF-E384139D0227}"/>
                  </a:ext>
                </a:extLst>
              </p:cNvPr>
              <p:cNvSpPr/>
              <p:nvPr/>
            </p:nvSpPr>
            <p:spPr>
              <a:xfrm>
                <a:off x="6057900" y="2904388"/>
                <a:ext cx="762000" cy="304800"/>
              </a:xfrm>
              <a:prstGeom prst="rightArrow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cumin Pro" panose="020B0504020202020204" pitchFamily="34" charset="0"/>
                </a:endParaRPr>
              </a:p>
            </p:txBody>
          </p:sp>
          <p:sp>
            <p:nvSpPr>
              <p:cNvPr id="23" name="Arrow: Right 22">
                <a:extLst>
                  <a:ext uri="{FF2B5EF4-FFF2-40B4-BE49-F238E27FC236}">
                    <a16:creationId xmlns:a16="http://schemas.microsoft.com/office/drawing/2014/main" id="{8B1E9263-54FF-AF98-D969-86D341746F78}"/>
                  </a:ext>
                </a:extLst>
              </p:cNvPr>
              <p:cNvSpPr/>
              <p:nvPr/>
            </p:nvSpPr>
            <p:spPr>
              <a:xfrm>
                <a:off x="6057900" y="3263608"/>
                <a:ext cx="762000" cy="304800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cumin Pro" panose="020B0504020202020204" pitchFamily="34" charset="0"/>
                </a:endParaRPr>
              </a:p>
            </p:txBody>
          </p:sp>
          <p:sp>
            <p:nvSpPr>
              <p:cNvPr id="24" name="Arrow: Right 23">
                <a:extLst>
                  <a:ext uri="{FF2B5EF4-FFF2-40B4-BE49-F238E27FC236}">
                    <a16:creationId xmlns:a16="http://schemas.microsoft.com/office/drawing/2014/main" id="{5CB1A4BB-2A0B-7F9C-F1F3-F9DC8148AD76}"/>
                  </a:ext>
                </a:extLst>
              </p:cNvPr>
              <p:cNvSpPr/>
              <p:nvPr/>
            </p:nvSpPr>
            <p:spPr>
              <a:xfrm>
                <a:off x="6057900" y="3622829"/>
                <a:ext cx="762000" cy="304800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cumin Pro" panose="020B0504020202020204" pitchFamily="34" charset="0"/>
                </a:endParaRPr>
              </a:p>
            </p:txBody>
          </p:sp>
          <p:sp>
            <p:nvSpPr>
              <p:cNvPr id="25" name="Arrow: Right 24">
                <a:extLst>
                  <a:ext uri="{FF2B5EF4-FFF2-40B4-BE49-F238E27FC236}">
                    <a16:creationId xmlns:a16="http://schemas.microsoft.com/office/drawing/2014/main" id="{3F5A4266-B8C1-E5F1-FA22-120E66007813}"/>
                  </a:ext>
                </a:extLst>
              </p:cNvPr>
              <p:cNvSpPr/>
              <p:nvPr/>
            </p:nvSpPr>
            <p:spPr>
              <a:xfrm>
                <a:off x="6057900" y="3962575"/>
                <a:ext cx="762000" cy="304800"/>
              </a:xfrm>
              <a:prstGeom prst="rightArrow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cumin Pro" panose="020B0504020202020204" pitchFamily="34" charset="0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770224A-3CDD-5A09-788F-970196A42125}"/>
                </a:ext>
              </a:extLst>
            </p:cNvPr>
            <p:cNvGrpSpPr/>
            <p:nvPr/>
          </p:nvGrpSpPr>
          <p:grpSpPr>
            <a:xfrm>
              <a:off x="7048500" y="2897980"/>
              <a:ext cx="990600" cy="1445420"/>
              <a:chOff x="3733800" y="2897980"/>
              <a:chExt cx="990600" cy="144542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CA2FD56-678A-B347-FA28-49CDA80DC6D2}"/>
                  </a:ext>
                </a:extLst>
              </p:cNvPr>
              <p:cNvSpPr/>
              <p:nvPr/>
            </p:nvSpPr>
            <p:spPr>
              <a:xfrm>
                <a:off x="3733800" y="2897980"/>
                <a:ext cx="990600" cy="144542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cumin Pro" panose="020B0504020202020204" pitchFamily="34" charset="0"/>
                </a:endParaRPr>
              </a:p>
            </p:txBody>
          </p:sp>
          <p:sp>
            <p:nvSpPr>
              <p:cNvPr id="17" name="Arrow: Right 16">
                <a:extLst>
                  <a:ext uri="{FF2B5EF4-FFF2-40B4-BE49-F238E27FC236}">
                    <a16:creationId xmlns:a16="http://schemas.microsoft.com/office/drawing/2014/main" id="{D1C78561-6A60-0E4D-B04C-2B38918C6DE7}"/>
                  </a:ext>
                </a:extLst>
              </p:cNvPr>
              <p:cNvSpPr/>
              <p:nvPr/>
            </p:nvSpPr>
            <p:spPr>
              <a:xfrm>
                <a:off x="3848100" y="2930529"/>
                <a:ext cx="762000" cy="304800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cumin Pro" panose="020B0504020202020204" pitchFamily="34" charset="0"/>
                </a:endParaRPr>
              </a:p>
            </p:txBody>
          </p:sp>
          <p:sp>
            <p:nvSpPr>
              <p:cNvPr id="18" name="Arrow: Right 17">
                <a:extLst>
                  <a:ext uri="{FF2B5EF4-FFF2-40B4-BE49-F238E27FC236}">
                    <a16:creationId xmlns:a16="http://schemas.microsoft.com/office/drawing/2014/main" id="{96B6A3A7-A712-1113-9E46-45DAEC0FA7B4}"/>
                  </a:ext>
                </a:extLst>
              </p:cNvPr>
              <p:cNvSpPr/>
              <p:nvPr/>
            </p:nvSpPr>
            <p:spPr>
              <a:xfrm>
                <a:off x="3848100" y="3289749"/>
                <a:ext cx="762000" cy="304800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cumin Pro" panose="020B0504020202020204" pitchFamily="34" charset="0"/>
                </a:endParaRPr>
              </a:p>
            </p:txBody>
          </p:sp>
          <p:sp>
            <p:nvSpPr>
              <p:cNvPr id="19" name="Arrow: Right 18">
                <a:extLst>
                  <a:ext uri="{FF2B5EF4-FFF2-40B4-BE49-F238E27FC236}">
                    <a16:creationId xmlns:a16="http://schemas.microsoft.com/office/drawing/2014/main" id="{BD3B31E0-FB2F-6E80-1C3D-27431CC27A9A}"/>
                  </a:ext>
                </a:extLst>
              </p:cNvPr>
              <p:cNvSpPr/>
              <p:nvPr/>
            </p:nvSpPr>
            <p:spPr>
              <a:xfrm>
                <a:off x="3848100" y="3648970"/>
                <a:ext cx="762000" cy="304800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cumin Pro" panose="020B0504020202020204" pitchFamily="34" charset="0"/>
                </a:endParaRPr>
              </a:p>
            </p:txBody>
          </p:sp>
          <p:sp>
            <p:nvSpPr>
              <p:cNvPr id="20" name="Arrow: Right 19">
                <a:extLst>
                  <a:ext uri="{FF2B5EF4-FFF2-40B4-BE49-F238E27FC236}">
                    <a16:creationId xmlns:a16="http://schemas.microsoft.com/office/drawing/2014/main" id="{3EA7D446-11DC-D61D-7D7F-E8D9AB4D91C9}"/>
                  </a:ext>
                </a:extLst>
              </p:cNvPr>
              <p:cNvSpPr/>
              <p:nvPr/>
            </p:nvSpPr>
            <p:spPr>
              <a:xfrm>
                <a:off x="3848100" y="3988716"/>
                <a:ext cx="762000" cy="304800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cumin Pro" panose="020B0504020202020204" pitchFamily="34" charset="0"/>
                </a:endParaRPr>
              </a:p>
            </p:txBody>
          </p:sp>
        </p:grp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8BAB0886-227C-F638-78DE-AE992C89BA23}"/>
                </a:ext>
              </a:extLst>
            </p:cNvPr>
            <p:cNvSpPr/>
            <p:nvPr/>
          </p:nvSpPr>
          <p:spPr>
            <a:xfrm>
              <a:off x="3733800" y="4572000"/>
              <a:ext cx="4305300" cy="685800"/>
            </a:xfrm>
            <a:prstGeom prst="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cumin Pro" panose="020B0504020202020204" pitchFamily="34" charset="0"/>
                </a:rPr>
                <a:t>Time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26B3079-9054-D2B9-1252-1C19DCE6AE91}"/>
                </a:ext>
              </a:extLst>
            </p:cNvPr>
            <p:cNvSpPr txBox="1"/>
            <p:nvPr/>
          </p:nvSpPr>
          <p:spPr>
            <a:xfrm>
              <a:off x="3829049" y="2433670"/>
              <a:ext cx="800099" cy="570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cumin Pro" panose="020B0504020202020204" pitchFamily="34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3A18754-C661-38DD-7508-3460B8227633}"/>
                </a:ext>
              </a:extLst>
            </p:cNvPr>
            <p:cNvSpPr txBox="1"/>
            <p:nvPr/>
          </p:nvSpPr>
          <p:spPr>
            <a:xfrm>
              <a:off x="4933950" y="2429069"/>
              <a:ext cx="800099" cy="570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cumin Pro" panose="020B0504020202020204" pitchFamily="34" charset="0"/>
                  <a:cs typeface="Courier New" panose="02070309020205020404" pitchFamily="49" charset="0"/>
                </a:rPr>
                <a:t>B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cumin Pro" panose="020B0504020202020204" pitchFamily="34" charset="0"/>
                <a:cs typeface="Courier New" panose="02070309020205020404" pitchFamily="49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00A696E-31FE-5F62-EB3E-4B4F23F1F675}"/>
                </a:ext>
              </a:extLst>
            </p:cNvPr>
            <p:cNvSpPr txBox="1"/>
            <p:nvPr/>
          </p:nvSpPr>
          <p:spPr>
            <a:xfrm>
              <a:off x="6038850" y="2436804"/>
              <a:ext cx="800099" cy="570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cumin Pro" panose="020B0504020202020204" pitchFamily="34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CF5C587-7317-FC2B-C02B-1FAC6D3CFBB8}"/>
                </a:ext>
              </a:extLst>
            </p:cNvPr>
            <p:cNvSpPr txBox="1"/>
            <p:nvPr/>
          </p:nvSpPr>
          <p:spPr>
            <a:xfrm>
              <a:off x="7147561" y="2429068"/>
              <a:ext cx="800099" cy="570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cumin Pro" panose="020B0504020202020204" pitchFamily="34" charset="0"/>
                  <a:cs typeface="Courier New" panose="02070309020205020404" pitchFamily="49" charset="0"/>
                </a:rPr>
                <a:t>D</a:t>
              </a:r>
            </a:p>
          </p:txBody>
        </p: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8EB1C881-7DE0-B1BD-A040-6F490D704060}"/>
              </a:ext>
            </a:extLst>
          </p:cNvPr>
          <p:cNvSpPr/>
          <p:nvPr/>
        </p:nvSpPr>
        <p:spPr>
          <a:xfrm>
            <a:off x="1993903" y="2279045"/>
            <a:ext cx="2384323" cy="85267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cumin Pro" panose="020B0504020202020204" pitchFamily="34" charset="0"/>
              </a:rPr>
              <a:t>Poor SIMT efficiency and memory utilization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5070B59-86BE-8E3B-D2B5-1D81E01263CB}"/>
              </a:ext>
            </a:extLst>
          </p:cNvPr>
          <p:cNvSpPr/>
          <p:nvPr/>
        </p:nvSpPr>
        <p:spPr>
          <a:xfrm>
            <a:off x="7813776" y="2279045"/>
            <a:ext cx="2384323" cy="52356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cumin Pro" panose="020B0504020202020204" pitchFamily="34" charset="0"/>
              </a:rPr>
              <a:t>Expensive traversal Operations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0F94D9E4-6CF3-2BF7-920D-72BC62EAF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1635" y="4589669"/>
            <a:ext cx="3328599" cy="783200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EF8FD66E-F888-BBA8-FDC1-0FCD1D1BA8EA}"/>
              </a:ext>
            </a:extLst>
          </p:cNvPr>
          <p:cNvSpPr txBox="1"/>
          <p:nvPr/>
        </p:nvSpPr>
        <p:spPr>
          <a:xfrm>
            <a:off x="7341635" y="6168734"/>
            <a:ext cx="51609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AABB image source: [Schneider et al.] in </a:t>
            </a:r>
            <a:r>
              <a:rPr lang="en-US" sz="700" i="1" dirty="0"/>
              <a:t>Geometric Tools for Computer Graphics, </a:t>
            </a:r>
            <a:r>
              <a:rPr lang="en-US" sz="700" dirty="0"/>
              <a:t>2003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7420E896-F27D-7866-DB2F-6344503CE5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3776" y="5349351"/>
            <a:ext cx="2384322" cy="745973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8D238624-A880-7ECC-861D-A06A983A93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3794" y="3060157"/>
            <a:ext cx="2504303" cy="131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23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  <p:bldP spid="5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A4363-BA2C-4EE6-4849-2BAAD0F99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Related Work: </a:t>
            </a:r>
            <a:r>
              <a:rPr lang="en-US" dirty="0" err="1"/>
              <a:t>RTIndex</a:t>
            </a:r>
            <a:r>
              <a:rPr lang="en-US" dirty="0"/>
              <a:t> [J. </a:t>
            </a:r>
            <a:r>
              <a:rPr lang="en-US" dirty="0" err="1"/>
              <a:t>Henneberg</a:t>
            </a:r>
            <a:r>
              <a:rPr lang="en-US" dirty="0"/>
              <a:t> et al, VLDB ‘23]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0ADF77-070E-3CDF-6FB6-C8BEF30C4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B5308-6B54-4E5B-8185-C4F567049C3B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DF2DF9-7D24-33DE-16D3-48BB5BD365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0517"/>
          <a:stretch/>
        </p:blipFill>
        <p:spPr>
          <a:xfrm>
            <a:off x="0" y="1381836"/>
            <a:ext cx="12192000" cy="284486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9524FD9-1F45-3067-2BEB-B7816393D62F}"/>
              </a:ext>
            </a:extLst>
          </p:cNvPr>
          <p:cNvSpPr/>
          <p:nvPr/>
        </p:nvSpPr>
        <p:spPr>
          <a:xfrm>
            <a:off x="0" y="4335547"/>
            <a:ext cx="12192000" cy="104335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cumin Pro" panose="020B0504020202020204" pitchFamily="34" charset="0"/>
              </a:rPr>
              <a:t>HSU provides </a:t>
            </a:r>
            <a:r>
              <a:rPr lang="en-US" sz="2400" dirty="0">
                <a:solidFill>
                  <a:srgbClr val="FF0000"/>
                </a:solidFill>
                <a:latin typeface="Acumin Pro" panose="020B0504020202020204" pitchFamily="34" charset="0"/>
              </a:rPr>
              <a:t>36.6% speedup </a:t>
            </a:r>
            <a:r>
              <a:rPr lang="en-US" sz="2400" dirty="0">
                <a:solidFill>
                  <a:schemeClr val="tx1"/>
                </a:solidFill>
                <a:latin typeface="Acumin Pro" panose="020B0504020202020204" pitchFamily="34" charset="0"/>
              </a:rPr>
              <a:t>over </a:t>
            </a:r>
            <a:r>
              <a:rPr lang="en-US" sz="2400" dirty="0" err="1">
                <a:solidFill>
                  <a:schemeClr val="tx1"/>
                </a:solidFill>
                <a:latin typeface="Acumin Pro" panose="020B0504020202020204" pitchFamily="34" charset="0"/>
              </a:rPr>
              <a:t>RTIndex</a:t>
            </a:r>
            <a:r>
              <a:rPr lang="en-US" sz="2400" dirty="0">
                <a:solidFill>
                  <a:schemeClr val="tx1"/>
                </a:solidFill>
                <a:latin typeface="Acumin Pro" panose="020B0504020202020204" pitchFamily="34" charset="0"/>
              </a:rPr>
              <a:t> RT-Unit baseline, and uses </a:t>
            </a:r>
            <a:r>
              <a:rPr lang="en-US" sz="2400" dirty="0">
                <a:solidFill>
                  <a:srgbClr val="FF0000"/>
                </a:solidFill>
                <a:latin typeface="Acumin Pro" panose="020B0504020202020204" pitchFamily="34" charset="0"/>
              </a:rPr>
              <a:t>1/9 the memory </a:t>
            </a:r>
            <a:r>
              <a:rPr lang="en-US" sz="2400" dirty="0">
                <a:solidFill>
                  <a:schemeClr val="tx1"/>
                </a:solidFill>
                <a:latin typeface="Acumin Pro" panose="020B0504020202020204" pitchFamily="34" charset="0"/>
              </a:rPr>
              <a:t>for the key-store</a:t>
            </a:r>
            <a:endParaRPr lang="en-US" sz="2400" dirty="0">
              <a:solidFill>
                <a:srgbClr val="FF0000"/>
              </a:solidFill>
              <a:latin typeface="Acumin Pro" panose="020B0504020202020204" pitchFamily="34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3562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D4D15-1BCC-38F5-5AFA-59E494BBF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002319-1175-8795-67A7-AB0AD45E6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B5308-6B54-4E5B-8185-C4F567049C3B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FB2D5B-3DB6-5899-BC07-936E6BDE2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Goals</a:t>
            </a:r>
          </a:p>
          <a:p>
            <a:pPr lvl="1"/>
            <a:r>
              <a:rPr lang="en-US" dirty="0"/>
              <a:t>Expand the RT Unit to accelerate a broader class of GPU search applications</a:t>
            </a:r>
          </a:p>
          <a:p>
            <a:pPr lvl="1"/>
            <a:r>
              <a:rPr lang="en-US" dirty="0"/>
              <a:t>Develop a simple HSU programming interface to allow workload-tailored data structures</a:t>
            </a:r>
          </a:p>
          <a:p>
            <a:pPr lvl="1"/>
            <a:endParaRPr lang="en-US" dirty="0"/>
          </a:p>
          <a:p>
            <a:r>
              <a:rPr lang="en-US" dirty="0"/>
              <a:t>Design</a:t>
            </a:r>
          </a:p>
          <a:p>
            <a:pPr lvl="1"/>
            <a:r>
              <a:rPr lang="en-US" dirty="0"/>
              <a:t>Reuses functional units and structure of the RT unit while providing additional utility for key GPU search workloads</a:t>
            </a:r>
          </a:p>
          <a:p>
            <a:pPr lvl="1"/>
            <a:r>
              <a:rPr lang="en-US" dirty="0"/>
              <a:t>Programming interface provides support for common GPU data structures with the flexibility to adapt to emerging workloads</a:t>
            </a:r>
          </a:p>
          <a:p>
            <a:pPr lvl="1"/>
            <a:endParaRPr lang="en-US" dirty="0"/>
          </a:p>
          <a:p>
            <a:r>
              <a:rPr lang="en-US" dirty="0"/>
              <a:t>Key Results</a:t>
            </a:r>
          </a:p>
          <a:p>
            <a:pPr lvl="1"/>
            <a:r>
              <a:rPr lang="en-US" dirty="0"/>
              <a:t>Improves state of the art GPU Approximate Nearest Neighbors </a:t>
            </a:r>
            <a:r>
              <a:rPr lang="en-US" b="1" dirty="0"/>
              <a:t>24.8% </a:t>
            </a:r>
            <a:r>
              <a:rPr lang="en-US" dirty="0"/>
              <a:t>on average</a:t>
            </a:r>
          </a:p>
          <a:p>
            <a:pPr lvl="1"/>
            <a:r>
              <a:rPr lang="en-US" dirty="0"/>
              <a:t>Maintains equivalent baseline performance for existing raytracing applications</a:t>
            </a:r>
          </a:p>
          <a:p>
            <a:pPr lvl="1"/>
            <a:r>
              <a:rPr lang="en-US" dirty="0"/>
              <a:t>Improves key search by </a:t>
            </a:r>
            <a:r>
              <a:rPr lang="en-US" b="1" dirty="0"/>
              <a:t>36.6% </a:t>
            </a:r>
            <a:r>
              <a:rPr lang="en-US" dirty="0"/>
              <a:t>over an algorithm using only software to execute on the RT Unit</a:t>
            </a:r>
            <a:endParaRPr lang="en-US" b="1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87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21C74-1565-D06E-DC10-173D3BF3F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EACCBB-6946-A23A-0787-082EF23B3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B5308-6B54-4E5B-8185-C4F567049C3B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008D49-B3A8-ACDF-8D4D-D35530C47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49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46104-9BB5-38F0-1CDF-03A945494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Proportion of non-RT V100 GPU applications that can be accelerated with HSU operations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D0784B-1C63-A7FE-C3B5-66ACDB6C4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B5308-6B54-4E5B-8185-C4F567049C3B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DA68F07-6B34-DEAB-301C-875B90B1DF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9142" y="1406525"/>
            <a:ext cx="6433716" cy="4351338"/>
          </a:xfrm>
        </p:spPr>
      </p:pic>
    </p:spTree>
    <p:extLst>
      <p:ext uri="{BB962C8B-B14F-4D97-AF65-F5344CB8AC3E}">
        <p14:creationId xmlns:p14="http://schemas.microsoft.com/office/powerpoint/2010/main" val="26071654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64127-8255-B9B4-FD8B-EE8529293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Roofline Analysis of HSU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1A3086-44D4-F61A-9681-99C8E8CB7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B5308-6B54-4E5B-8185-C4F567049C3B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A6C454A-D522-464C-8E51-898824377C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7368" y="1406525"/>
            <a:ext cx="6997264" cy="4351338"/>
          </a:xfrm>
        </p:spPr>
      </p:pic>
    </p:spTree>
    <p:extLst>
      <p:ext uri="{BB962C8B-B14F-4D97-AF65-F5344CB8AC3E}">
        <p14:creationId xmlns:p14="http://schemas.microsoft.com/office/powerpoint/2010/main" val="38072554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6D27C-105A-1AD6-E1DA-CFAC689A8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Datapath Normalized Area and Dynamic Power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32680D-5142-DDAE-6C69-C60B68FA3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B5308-6B54-4E5B-8185-C4F567049C3B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75A4965-2F9E-7F56-4393-637EC330B9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9607252"/>
              </p:ext>
            </p:extLst>
          </p:nvPr>
        </p:nvGraphicFramePr>
        <p:xfrm>
          <a:off x="838200" y="1406525"/>
          <a:ext cx="52578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3FE45D8-55B0-E11D-1F4E-240FBD725C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2130976"/>
              </p:ext>
            </p:extLst>
          </p:nvPr>
        </p:nvGraphicFramePr>
        <p:xfrm>
          <a:off x="6423273" y="1406524"/>
          <a:ext cx="4930527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113112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40C79-C87E-7223-6BB6-604AFE7F2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Speedup of HSU at Different Datapath Widths (Euclidean)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A31395-BD02-F095-7074-2761B5DF5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B5308-6B54-4E5B-8185-C4F567049C3B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BBD31C7-8AFC-0D5A-8669-4C5EE78BD1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7207213"/>
              </p:ext>
            </p:extLst>
          </p:nvPr>
        </p:nvGraphicFramePr>
        <p:xfrm>
          <a:off x="838200" y="14065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785441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B3985-7E53-95BA-2000-753CBD66A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HSU L1D Cache Accesses normalized to non-RT Baseline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3DCD27-8417-71BD-2D86-50D793C21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B5308-6B54-4E5B-8185-C4F567049C3B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AE50E7C-F433-F75B-6CF8-F492CECC30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9030565"/>
              </p:ext>
            </p:extLst>
          </p:nvPr>
        </p:nvGraphicFramePr>
        <p:xfrm>
          <a:off x="838200" y="14065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48070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21715-A297-6621-14B1-F58635F48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Speedup of HSU at different Warp Buffer sizes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C73406-A82D-17A7-E9AB-93DEFD39A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B5308-6B54-4E5B-8185-C4F567049C3B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B35912A-0CC4-37FE-B038-61F1A8DF13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346698"/>
              </p:ext>
            </p:extLst>
          </p:nvPr>
        </p:nvGraphicFramePr>
        <p:xfrm>
          <a:off x="838201" y="4129701"/>
          <a:ext cx="10515599" cy="1256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33EC6C9-E871-C7C3-4EEB-BB0870A23A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7383109"/>
              </p:ext>
            </p:extLst>
          </p:nvPr>
        </p:nvGraphicFramePr>
        <p:xfrm>
          <a:off x="838201" y="1602730"/>
          <a:ext cx="10297008" cy="1098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E64AB56-8551-1B15-CD5D-7BB1E78429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597624"/>
              </p:ext>
            </p:extLst>
          </p:nvPr>
        </p:nvGraphicFramePr>
        <p:xfrm>
          <a:off x="838202" y="2926080"/>
          <a:ext cx="10297007" cy="1005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026290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AA066-E1BE-5D17-30CB-E7CB06B26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HSU L1D Cache Miss Rate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540938-81C5-2B00-E3BE-1C053E80C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B5308-6B54-4E5B-8185-C4F567049C3B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C92724A-3C64-A93D-3133-74A71407AC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3408237"/>
              </p:ext>
            </p:extLst>
          </p:nvPr>
        </p:nvGraphicFramePr>
        <p:xfrm>
          <a:off x="838200" y="14065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3435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B1F76-EEAC-5D16-7804-BF074669A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Insight: RT Unit already addresses these issues!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D35C48-A9DE-BE2C-5110-C03CFAB0D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B5308-6B54-4E5B-8185-C4F567049C3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52194F-62C1-D06F-0BB0-231956D91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1" y="1889311"/>
            <a:ext cx="6096000" cy="14626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F413A4-1B70-86A3-0EEC-F6416433D9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7659" y="3625625"/>
            <a:ext cx="1637083" cy="2362733"/>
          </a:xfrm>
          <a:prstGeom prst="rect">
            <a:avLst/>
          </a:prstGeom>
        </p:spPr>
      </p:pic>
      <p:pic>
        <p:nvPicPr>
          <p:cNvPr id="15" name="Picture 1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9F163B8-1E90-0C23-B246-F717256ADA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080" y="2173844"/>
            <a:ext cx="2263620" cy="893557"/>
          </a:xfrm>
          <a:prstGeom prst="rect">
            <a:avLst/>
          </a:prstGeom>
        </p:spPr>
      </p:pic>
      <p:pic>
        <p:nvPicPr>
          <p:cNvPr id="17" name="Picture 16" descr="A person standing in front of a green background&#10;&#10;Description automatically generated">
            <a:extLst>
              <a:ext uri="{FF2B5EF4-FFF2-40B4-BE49-F238E27FC236}">
                <a16:creationId xmlns:a16="http://schemas.microsoft.com/office/drawing/2014/main" id="{C2D4A44B-7FCE-06BA-0C9A-875C718A08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080" y="4060489"/>
            <a:ext cx="2804124" cy="149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1100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68E43-297E-7A40-832F-F79BB4A07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Row Locality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0BF6F2-07B4-0865-E70A-072E3C72D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B5308-6B54-4E5B-8185-C4F567049C3B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BE4133D-E615-482C-3689-4E0DBD79DB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650435"/>
              </p:ext>
            </p:extLst>
          </p:nvPr>
        </p:nvGraphicFramePr>
        <p:xfrm>
          <a:off x="838200" y="14065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9100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24036-1224-95B2-705F-E34DC3DAD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benefit does RT Unit Provide?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3583B-9B50-7B95-EB14-DF22362A9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B5308-6B54-4E5B-8185-C4F567049C3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E5D8FC-1AE7-8A3D-BA6C-B8A6F2C8E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5050"/>
            <a:ext cx="5257800" cy="345356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Loads data from memory and performs several operations a single CISC-like instruction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Fixed function logic to compute intersection operations without writing back intermediate results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Improves throughput in highly thread-divergent workloads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EA29E42-58B8-E44F-55D6-FC7914DCFB1E}"/>
              </a:ext>
            </a:extLst>
          </p:cNvPr>
          <p:cNvSpPr/>
          <p:nvPr/>
        </p:nvSpPr>
        <p:spPr>
          <a:xfrm>
            <a:off x="838200" y="1631950"/>
            <a:ext cx="5257800" cy="58677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cumin Pro" panose="020B0504020202020204" pitchFamily="34" charset="0"/>
              </a:rPr>
              <a:t>Ray-Tracing (RT) Unit Advantages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279B446-0DAD-545E-C2F7-4188C1840397}"/>
              </a:ext>
            </a:extLst>
          </p:cNvPr>
          <p:cNvSpPr/>
          <p:nvPr/>
        </p:nvSpPr>
        <p:spPr>
          <a:xfrm>
            <a:off x="6096000" y="1631950"/>
            <a:ext cx="5257800" cy="58677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cumin Pro" panose="020B0504020202020204" pitchFamily="34" charset="0"/>
              </a:rPr>
              <a:t>RT Unit Limitations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2165C4F-0DE4-83C5-2D32-2CDA3AD890E6}"/>
              </a:ext>
            </a:extLst>
          </p:cNvPr>
          <p:cNvSpPr txBox="1">
            <a:spLocks/>
          </p:cNvSpPr>
          <p:nvPr/>
        </p:nvSpPr>
        <p:spPr>
          <a:xfrm>
            <a:off x="6096000" y="2305050"/>
            <a:ext cx="5257800" cy="3453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dirty="0"/>
              <a:t>Accessible only through rigid graphics APIs like </a:t>
            </a:r>
            <a:r>
              <a:rPr lang="en-US" dirty="0" err="1"/>
              <a:t>Optix</a:t>
            </a:r>
            <a:r>
              <a:rPr lang="en-US" dirty="0"/>
              <a:t>, Vulkan, or DirectX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Underlying data structure is hidden from programmer and hardware is not compatible with non-BVH structures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Limited to a strict subset of data types and 3-dimensions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08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69A47-B11A-6E9C-4390-92DD631F5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Solution: Hierarchical Search Unit (HSU)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5DD8CD-A870-1EF5-4F5E-A56FE865D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B5308-6B54-4E5B-8185-C4F567049C3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84FB59-E49D-C7D9-671B-2F4AB88A5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8232" y="1407272"/>
            <a:ext cx="7455568" cy="4351338"/>
          </a:xfrm>
        </p:spPr>
        <p:txBody>
          <a:bodyPr/>
          <a:lstStyle/>
          <a:p>
            <a:r>
              <a:rPr lang="en-US" dirty="0"/>
              <a:t>Flexible programming interface for hardware accelerated GPU search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New instructions to support a small set of common search operations</a:t>
            </a:r>
          </a:p>
          <a:p>
            <a:pPr marL="0" indent="0">
              <a:buNone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Graphic 5" descr="Programmer male with solid fill">
            <a:extLst>
              <a:ext uri="{FF2B5EF4-FFF2-40B4-BE49-F238E27FC236}">
                <a16:creationId xmlns:a16="http://schemas.microsoft.com/office/drawing/2014/main" id="{406E5321-62F0-7917-3DEE-78BFB25BD3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33890" y="1488055"/>
            <a:ext cx="1212176" cy="121217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2629E86-0D2C-CAC9-7A91-1C58DAA0640E}"/>
              </a:ext>
            </a:extLst>
          </p:cNvPr>
          <p:cNvGrpSpPr/>
          <p:nvPr/>
        </p:nvGrpSpPr>
        <p:grpSpPr>
          <a:xfrm>
            <a:off x="1410559" y="3182640"/>
            <a:ext cx="1464987" cy="1464987"/>
            <a:chOff x="1752600" y="2818254"/>
            <a:chExt cx="1464987" cy="1464987"/>
          </a:xfrm>
        </p:grpSpPr>
        <p:pic>
          <p:nvPicPr>
            <p:cNvPr id="8" name="Graphic 7" descr="Recycle with solid fill">
              <a:extLst>
                <a:ext uri="{FF2B5EF4-FFF2-40B4-BE49-F238E27FC236}">
                  <a16:creationId xmlns:a16="http://schemas.microsoft.com/office/drawing/2014/main" id="{88F0DDF8-4677-B80F-8696-FE4CCBDEDF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235583" y="3300090"/>
              <a:ext cx="500742" cy="500742"/>
            </a:xfrm>
            <a:prstGeom prst="rect">
              <a:avLst/>
            </a:prstGeom>
          </p:spPr>
        </p:pic>
        <p:pic>
          <p:nvPicPr>
            <p:cNvPr id="10" name="Graphic 9" descr="Processor outline">
              <a:extLst>
                <a:ext uri="{FF2B5EF4-FFF2-40B4-BE49-F238E27FC236}">
                  <a16:creationId xmlns:a16="http://schemas.microsoft.com/office/drawing/2014/main" id="{B27F7362-871B-CF54-F11C-85D9D038B1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752600" y="2818254"/>
              <a:ext cx="1464987" cy="1464987"/>
            </a:xfrm>
            <a:prstGeom prst="rect">
              <a:avLst/>
            </a:prstGeom>
          </p:spPr>
        </p:pic>
      </p:grp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16BD91C2-A120-6E0A-8D22-074F600DF579}"/>
              </a:ext>
            </a:extLst>
          </p:cNvPr>
          <p:cNvSpPr txBox="1">
            <a:spLocks/>
          </p:cNvSpPr>
          <p:nvPr/>
        </p:nvSpPr>
        <p:spPr>
          <a:xfrm>
            <a:off x="3898232" y="3429000"/>
            <a:ext cx="7455568" cy="2954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0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Maximize reuse of existing RT unit functional units while extending the hardware to perform high-dimension distance calculations and key comparisons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51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ABEAE1-BD84-4547-89FD-F10407FAF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842DA1-50D6-E9B9-70FC-FBA345620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379A2E-8C8A-550E-368B-7DC3EAA63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B5308-6B54-4E5B-8185-C4F567049C3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4509FF9-DD32-F9C2-AA55-062894E69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t>Motivation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t>Introduction to Hierarchical Search Unit (HSU)</a:t>
            </a:r>
          </a:p>
          <a:p>
            <a:pPr>
              <a:defRPr/>
            </a:pPr>
            <a:r>
              <a:rPr lang="en-US" b="1" dirty="0">
                <a:solidFill>
                  <a:srgbClr val="000000"/>
                </a:solidFill>
              </a:rPr>
              <a:t>Background</a:t>
            </a:r>
          </a:p>
          <a:p>
            <a:pPr lvl="1">
              <a:defRPr/>
            </a:pPr>
            <a:r>
              <a:rPr lang="en-US" b="1" dirty="0">
                <a:solidFill>
                  <a:srgbClr val="000000"/>
                </a:solidFill>
              </a:rPr>
              <a:t>Ray Tracing</a:t>
            </a:r>
          </a:p>
          <a:p>
            <a:pPr lvl="1">
              <a:defRPr/>
            </a:pPr>
            <a:r>
              <a:rPr lang="en-US" b="1" dirty="0">
                <a:solidFill>
                  <a:srgbClr val="000000"/>
                </a:solidFill>
              </a:rPr>
              <a:t>Bounding Volume Hierarchies (BVH)</a:t>
            </a:r>
          </a:p>
          <a:p>
            <a:pPr>
              <a:defRPr/>
            </a:pPr>
            <a:r>
              <a:rPr lang="en-US" b="1" dirty="0"/>
              <a:t>Design</a:t>
            </a:r>
          </a:p>
          <a:p>
            <a:pPr lvl="1">
              <a:defRPr/>
            </a:pPr>
            <a:r>
              <a:rPr lang="en-US" b="1" dirty="0"/>
              <a:t>Programming Interface</a:t>
            </a:r>
          </a:p>
          <a:p>
            <a:pPr lvl="1">
              <a:defRPr/>
            </a:pPr>
            <a:r>
              <a:rPr lang="en-US" b="1" dirty="0"/>
              <a:t>Hardware</a:t>
            </a:r>
          </a:p>
          <a:p>
            <a:pPr>
              <a:defRPr/>
            </a:pPr>
            <a:r>
              <a:rPr lang="en-US" dirty="0">
                <a:solidFill>
                  <a:schemeClr val="accent6"/>
                </a:solidFill>
              </a:rPr>
              <a:t>Results</a:t>
            </a:r>
          </a:p>
          <a:p>
            <a:pPr>
              <a:defRPr/>
            </a:pPr>
            <a:r>
              <a:rPr lang="en-US" dirty="0">
                <a:solidFill>
                  <a:schemeClr val="accent6"/>
                </a:solidFill>
              </a:rPr>
              <a:t>Conclusion</a:t>
            </a:r>
          </a:p>
          <a:p>
            <a:pPr lvl="1"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389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812BA-4429-081F-6C01-6CD0292CD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Ray Tracing Problem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817C91-C417-E60B-B7B9-52EA7654B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B5308-6B54-4E5B-8185-C4F567049C3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32" name="Content Placeholder 31" descr="A low poly dolphin with low polygons&#10;&#10;Description automatically generated">
            <a:extLst>
              <a:ext uri="{FF2B5EF4-FFF2-40B4-BE49-F238E27FC236}">
                <a16:creationId xmlns:a16="http://schemas.microsoft.com/office/drawing/2014/main" id="{84951044-DF5E-1401-6C37-AA4E361CD5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636" y="2377635"/>
            <a:ext cx="1266771" cy="781242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F84C551-E72A-051B-0870-F6B722FD1E82}"/>
                  </a:ext>
                </a:extLst>
              </p:cNvPr>
              <p:cNvSpPr txBox="1"/>
              <p:nvPr/>
            </p:nvSpPr>
            <p:spPr>
              <a:xfrm>
                <a:off x="1963799" y="4790612"/>
                <a:ext cx="198005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Acumin Pro" panose="020B0504020202020204" pitchFamily="34" charset="0"/>
                  </a:rPr>
                  <a:t>Ray</a:t>
                </a:r>
                <a:endParaRPr lang="en-US" b="0" dirty="0">
                  <a:latin typeface="Acumin Pro" panose="020B05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𝒅</m:t>
                      </m:r>
                    </m:oMath>
                  </m:oMathPara>
                </a14:m>
                <a:endParaRPr lang="en-US" dirty="0"/>
              </a:p>
              <a:p>
                <a:pPr algn="ctr"/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[t</a:t>
                </a:r>
                <a:r>
                  <a:rPr lang="en-US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  <a:r>
                  <a:rPr lang="en-US" baseline="-25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f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]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F84C551-E72A-051B-0870-F6B722FD1E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799" y="4790612"/>
                <a:ext cx="1980054" cy="923330"/>
              </a:xfrm>
              <a:prstGeom prst="rect">
                <a:avLst/>
              </a:prstGeom>
              <a:blipFill>
                <a:blip r:embed="rId3"/>
                <a:stretch>
                  <a:fillRect t="-3974" b="-9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 descr="A group of glasses with different colored liquid&#10;&#10;Description automatically generated">
            <a:extLst>
              <a:ext uri="{FF2B5EF4-FFF2-40B4-BE49-F238E27FC236}">
                <a16:creationId xmlns:a16="http://schemas.microsoft.com/office/drawing/2014/main" id="{3E29F5F2-F1D1-7E82-D8E2-CB11716BF3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314" y="1824153"/>
            <a:ext cx="3209484" cy="2407114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0B2C9B36-959C-4FEE-8801-D561B7C9D9E0}"/>
              </a:ext>
            </a:extLst>
          </p:cNvPr>
          <p:cNvGrpSpPr/>
          <p:nvPr/>
        </p:nvGrpSpPr>
        <p:grpSpPr>
          <a:xfrm>
            <a:off x="1141280" y="2115590"/>
            <a:ext cx="3768190" cy="2315746"/>
            <a:chOff x="1141280" y="2115590"/>
            <a:chExt cx="3768190" cy="2315746"/>
          </a:xfrm>
        </p:grpSpPr>
        <p:pic>
          <p:nvPicPr>
            <p:cNvPr id="7" name="Graphic 6" descr="Camera with solid fill">
              <a:extLst>
                <a:ext uri="{FF2B5EF4-FFF2-40B4-BE49-F238E27FC236}">
                  <a16:creationId xmlns:a16="http://schemas.microsoft.com/office/drawing/2014/main" id="{860CC9B0-E4DD-A928-4C61-5DF3DCAB48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483444" y="2665477"/>
              <a:ext cx="461665" cy="461665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0DFF1D3-472D-7D64-0593-602538B31F88}"/>
                </a:ext>
              </a:extLst>
            </p:cNvPr>
            <p:cNvGrpSpPr/>
            <p:nvPr/>
          </p:nvGrpSpPr>
          <p:grpSpPr>
            <a:xfrm rot="1180878">
              <a:off x="2422374" y="2287242"/>
              <a:ext cx="1013372" cy="1141760"/>
              <a:chOff x="1625600" y="4337050"/>
              <a:chExt cx="1829241" cy="1826131"/>
            </a:xfrm>
            <a:scene3d>
              <a:camera prst="isometricLeftDown"/>
              <a:lightRig rig="threePt" dir="t"/>
            </a:scene3d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F9661BD-DF49-7E87-1A79-6ACAFEDEF9F7}"/>
                  </a:ext>
                </a:extLst>
              </p:cNvPr>
              <p:cNvSpPr/>
              <p:nvPr/>
            </p:nvSpPr>
            <p:spPr>
              <a:xfrm>
                <a:off x="1625600" y="4337050"/>
                <a:ext cx="457200" cy="4572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7916F65-CB7F-8FEA-A1EA-131ABAFE0583}"/>
                  </a:ext>
                </a:extLst>
              </p:cNvPr>
              <p:cNvSpPr/>
              <p:nvPr/>
            </p:nvSpPr>
            <p:spPr>
              <a:xfrm>
                <a:off x="2082800" y="4337050"/>
                <a:ext cx="457200" cy="4572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FCC7A29-B1B9-3473-EE6C-9FA41FEAED2F}"/>
                  </a:ext>
                </a:extLst>
              </p:cNvPr>
              <p:cNvSpPr/>
              <p:nvPr/>
            </p:nvSpPr>
            <p:spPr>
              <a:xfrm>
                <a:off x="2540000" y="4337050"/>
                <a:ext cx="457200" cy="4572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55D548F-DA5A-C321-7E46-2CC846D1B653}"/>
                  </a:ext>
                </a:extLst>
              </p:cNvPr>
              <p:cNvSpPr/>
              <p:nvPr/>
            </p:nvSpPr>
            <p:spPr>
              <a:xfrm>
                <a:off x="2997200" y="4337050"/>
                <a:ext cx="457200" cy="4572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E8A2D137-1191-69EA-3F33-0D26E8782ABC}"/>
                  </a:ext>
                </a:extLst>
              </p:cNvPr>
              <p:cNvGrpSpPr/>
              <p:nvPr/>
            </p:nvGrpSpPr>
            <p:grpSpPr>
              <a:xfrm>
                <a:off x="1625600" y="4791259"/>
                <a:ext cx="1828800" cy="457200"/>
                <a:chOff x="1625600" y="4791259"/>
                <a:chExt cx="1828800" cy="457200"/>
              </a:xfrm>
            </p:grpSpPr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38321F39-F5EE-61C0-2DB6-B2D6861B516B}"/>
                    </a:ext>
                  </a:extLst>
                </p:cNvPr>
                <p:cNvSpPr/>
                <p:nvPr/>
              </p:nvSpPr>
              <p:spPr>
                <a:xfrm>
                  <a:off x="1625600" y="4791259"/>
                  <a:ext cx="457200" cy="457200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E2EF1B43-ACC9-6823-FDF5-B3BB47081F6E}"/>
                    </a:ext>
                  </a:extLst>
                </p:cNvPr>
                <p:cNvSpPr/>
                <p:nvPr/>
              </p:nvSpPr>
              <p:spPr>
                <a:xfrm>
                  <a:off x="2082800" y="4791259"/>
                  <a:ext cx="457200" cy="457200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3E99255F-F3C4-AA2C-84B7-B46E49E92863}"/>
                    </a:ext>
                  </a:extLst>
                </p:cNvPr>
                <p:cNvSpPr/>
                <p:nvPr/>
              </p:nvSpPr>
              <p:spPr>
                <a:xfrm>
                  <a:off x="2540000" y="4791259"/>
                  <a:ext cx="457200" cy="457200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9964F52E-8C10-EA39-5E04-B1FF87D0EFAF}"/>
                    </a:ext>
                  </a:extLst>
                </p:cNvPr>
                <p:cNvSpPr/>
                <p:nvPr/>
              </p:nvSpPr>
              <p:spPr>
                <a:xfrm>
                  <a:off x="2997200" y="4791259"/>
                  <a:ext cx="457200" cy="457200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B3B97079-864C-94EF-6E85-62E4817F0556}"/>
                  </a:ext>
                </a:extLst>
              </p:cNvPr>
              <p:cNvGrpSpPr/>
              <p:nvPr/>
            </p:nvGrpSpPr>
            <p:grpSpPr>
              <a:xfrm>
                <a:off x="1625600" y="5249954"/>
                <a:ext cx="1828800" cy="457200"/>
                <a:chOff x="1625600" y="4791259"/>
                <a:chExt cx="1828800" cy="457200"/>
              </a:xfrm>
            </p:grpSpPr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3FC09AB4-3032-01B9-E585-3C698CF5CB1F}"/>
                    </a:ext>
                  </a:extLst>
                </p:cNvPr>
                <p:cNvSpPr/>
                <p:nvPr/>
              </p:nvSpPr>
              <p:spPr>
                <a:xfrm>
                  <a:off x="1625600" y="4791259"/>
                  <a:ext cx="457200" cy="457200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86A1A103-0973-88E6-ABB8-E01A7A29A144}"/>
                    </a:ext>
                  </a:extLst>
                </p:cNvPr>
                <p:cNvSpPr/>
                <p:nvPr/>
              </p:nvSpPr>
              <p:spPr>
                <a:xfrm>
                  <a:off x="2082800" y="4791259"/>
                  <a:ext cx="457200" cy="457200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211DBE1E-805B-8513-5B75-CEBF4627EAC0}"/>
                    </a:ext>
                  </a:extLst>
                </p:cNvPr>
                <p:cNvSpPr/>
                <p:nvPr/>
              </p:nvSpPr>
              <p:spPr>
                <a:xfrm>
                  <a:off x="2540000" y="4791259"/>
                  <a:ext cx="457200" cy="457200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FC25989-D014-5F5F-3157-B8F6ADE93DC0}"/>
                    </a:ext>
                  </a:extLst>
                </p:cNvPr>
                <p:cNvSpPr/>
                <p:nvPr/>
              </p:nvSpPr>
              <p:spPr>
                <a:xfrm>
                  <a:off x="2997200" y="4791259"/>
                  <a:ext cx="457200" cy="457200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08D22B35-E6AA-D252-D3DA-FABAF17F965F}"/>
                  </a:ext>
                </a:extLst>
              </p:cNvPr>
              <p:cNvGrpSpPr/>
              <p:nvPr/>
            </p:nvGrpSpPr>
            <p:grpSpPr>
              <a:xfrm>
                <a:off x="1626041" y="5705981"/>
                <a:ext cx="1828800" cy="457200"/>
                <a:chOff x="1625600" y="4791259"/>
                <a:chExt cx="1828800" cy="457200"/>
              </a:xfrm>
            </p:grpSpPr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A2C01F31-ABB1-BF09-53D4-0CA9A6DF3D13}"/>
                    </a:ext>
                  </a:extLst>
                </p:cNvPr>
                <p:cNvSpPr/>
                <p:nvPr/>
              </p:nvSpPr>
              <p:spPr>
                <a:xfrm>
                  <a:off x="1625600" y="4791259"/>
                  <a:ext cx="457200" cy="457200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4F7ED2AE-433B-3211-8698-7DFAB4F85FEA}"/>
                    </a:ext>
                  </a:extLst>
                </p:cNvPr>
                <p:cNvSpPr/>
                <p:nvPr/>
              </p:nvSpPr>
              <p:spPr>
                <a:xfrm>
                  <a:off x="2082800" y="4791259"/>
                  <a:ext cx="457200" cy="457200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1328684A-BFAD-A9FF-48D0-FB161C8BAED8}"/>
                    </a:ext>
                  </a:extLst>
                </p:cNvPr>
                <p:cNvSpPr/>
                <p:nvPr/>
              </p:nvSpPr>
              <p:spPr>
                <a:xfrm>
                  <a:off x="2540000" y="4791259"/>
                  <a:ext cx="457200" cy="457200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874BD05A-FB09-C530-0806-34360C644CE7}"/>
                    </a:ext>
                  </a:extLst>
                </p:cNvPr>
                <p:cNvSpPr/>
                <p:nvPr/>
              </p:nvSpPr>
              <p:spPr>
                <a:xfrm>
                  <a:off x="2997200" y="4791259"/>
                  <a:ext cx="457200" cy="457200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2B4D0975-5CF9-F66A-2ECE-4AD094FF88C6}"/>
                </a:ext>
              </a:extLst>
            </p:cNvPr>
            <p:cNvCxnSpPr/>
            <p:nvPr/>
          </p:nvCxnSpPr>
          <p:spPr>
            <a:xfrm>
              <a:off x="1816637" y="2919942"/>
              <a:ext cx="2025304" cy="551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C0CE778-5559-711F-6E00-305E2AB98AF0}"/>
                </a:ext>
              </a:extLst>
            </p:cNvPr>
            <p:cNvCxnSpPr/>
            <p:nvPr/>
          </p:nvCxnSpPr>
          <p:spPr>
            <a:xfrm flipH="1" flipV="1">
              <a:off x="3355094" y="2115590"/>
              <a:ext cx="428552" cy="8268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D4795525-BABC-11CD-7120-9026C0C126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16637" y="2710997"/>
              <a:ext cx="2177847" cy="2314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FD32D5D-DE9D-8803-52CD-CD5A3F916966}"/>
                </a:ext>
              </a:extLst>
            </p:cNvPr>
            <p:cNvSpPr txBox="1"/>
            <p:nvPr/>
          </p:nvSpPr>
          <p:spPr>
            <a:xfrm>
              <a:off x="1141280" y="3698205"/>
              <a:ext cx="9944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cumin Pro" panose="020B0504020202020204" pitchFamily="34" charset="0"/>
                  <a:ea typeface="Cambria Math" panose="02040503050406030204" pitchFamily="18" charset="0"/>
                </a:rPr>
                <a:t>Camera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AD55F81-B1C3-45F4-AA46-AABDF985A38D}"/>
                </a:ext>
              </a:extLst>
            </p:cNvPr>
            <p:cNvSpPr txBox="1"/>
            <p:nvPr/>
          </p:nvSpPr>
          <p:spPr>
            <a:xfrm>
              <a:off x="2650782" y="3785005"/>
              <a:ext cx="6593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cumin Pro" panose="020B0504020202020204" pitchFamily="34" charset="0"/>
                  <a:ea typeface="Cambria Math" panose="02040503050406030204" pitchFamily="18" charset="0"/>
                </a:rPr>
                <a:t>Pixel Grid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B30F4A4-3AE6-5B21-AD89-B2DBD57AA9DB}"/>
                </a:ext>
              </a:extLst>
            </p:cNvPr>
            <p:cNvSpPr txBox="1"/>
            <p:nvPr/>
          </p:nvSpPr>
          <p:spPr>
            <a:xfrm>
              <a:off x="4020571" y="3785005"/>
              <a:ext cx="8888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cumin Pro" panose="020B0504020202020204" pitchFamily="34" charset="0"/>
                  <a:ea typeface="Cambria Math" panose="02040503050406030204" pitchFamily="18" charset="0"/>
                </a:rPr>
                <a:t>3-D Mesh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639610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purdueTheme">
  <a:themeElements>
    <a:clrScheme name="Custom 1">
      <a:dk1>
        <a:srgbClr val="000000"/>
      </a:dk1>
      <a:lt1>
        <a:srgbClr val="FEFFFF"/>
      </a:lt1>
      <a:dk2>
        <a:srgbClr val="55585F"/>
      </a:dk2>
      <a:lt2>
        <a:srgbClr val="CECACB"/>
      </a:lt2>
      <a:accent1>
        <a:srgbClr val="CFB891"/>
      </a:accent1>
      <a:accent2>
        <a:srgbClr val="555960"/>
      </a:accent2>
      <a:accent3>
        <a:srgbClr val="8D6F3D"/>
      </a:accent3>
      <a:accent4>
        <a:srgbClr val="FFFFFF"/>
      </a:accent4>
      <a:accent5>
        <a:srgbClr val="DAAA00"/>
      </a:accent5>
      <a:accent6>
        <a:srgbClr val="9D9694"/>
      </a:accent6>
      <a:hlink>
        <a:srgbClr val="000000"/>
      </a:hlink>
      <a:folHlink>
        <a:srgbClr val="FEFFFF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urdueTheme" id="{5908B267-4501-43E2-812D-ECD4753AD2BE}" vid="{79B6542F-638E-4CB8-A68E-86DDC1088C5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lipstream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Slipstream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Slipstream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Slipstream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Slipstream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Slipstream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Slipstream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Slipstream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Slipstream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Slipstream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Slipstream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Slipstream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Slipstream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6463</TotalTime>
  <Words>2278</Words>
  <Application>Microsoft Office PowerPoint</Application>
  <PresentationFormat>Widescreen</PresentationFormat>
  <Paragraphs>717</Paragraphs>
  <Slides>50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66" baseType="lpstr">
      <vt:lpstr>Acumin Pro</vt:lpstr>
      <vt:lpstr>Acumin Pro Condensed Semibold</vt:lpstr>
      <vt:lpstr>Acumin Pro Medium</vt:lpstr>
      <vt:lpstr>Acumin Pro Semibold</vt:lpstr>
      <vt:lpstr>Aptos</vt:lpstr>
      <vt:lpstr>Aptos Display</vt:lpstr>
      <vt:lpstr>Arial</vt:lpstr>
      <vt:lpstr>Calibri</vt:lpstr>
      <vt:lpstr>Cambria Math</vt:lpstr>
      <vt:lpstr>Cascadia Code Light</vt:lpstr>
      <vt:lpstr>Franklin Gothic Book</vt:lpstr>
      <vt:lpstr>Franklin Gothic Medium</vt:lpstr>
      <vt:lpstr>Franklin Gothic Medium Cond</vt:lpstr>
      <vt:lpstr>Wingdings</vt:lpstr>
      <vt:lpstr>Custom Design</vt:lpstr>
      <vt:lpstr>purdueTheme</vt:lpstr>
      <vt:lpstr>Extending GPU Ray-Tracing Units for Hierarchical Search Acceleration</vt:lpstr>
      <vt:lpstr>Hierarchical Search is important for GPUs</vt:lpstr>
      <vt:lpstr>Hierarchical Search Data Structures</vt:lpstr>
      <vt:lpstr>A Common Problem</vt:lpstr>
      <vt:lpstr>Key Insight: RT Unit already addresses these issues!</vt:lpstr>
      <vt:lpstr>What benefit does RT Unit Provide?</vt:lpstr>
      <vt:lpstr>Solution: Hierarchical Search Unit (HSU)</vt:lpstr>
      <vt:lpstr>Outline</vt:lpstr>
      <vt:lpstr>The Ray Tracing Problem</vt:lpstr>
      <vt:lpstr>Bounding Volume Hierarchy (BVH)</vt:lpstr>
      <vt:lpstr>Programming Interface: Baseline RT Unit</vt:lpstr>
      <vt:lpstr>Programming Interface: Baseline RT Unit</vt:lpstr>
      <vt:lpstr>Programming Interface: Baseline RT Unit</vt:lpstr>
      <vt:lpstr>Programming Interface: Baseline RT Unit</vt:lpstr>
      <vt:lpstr>Programming Interface: HSU</vt:lpstr>
      <vt:lpstr>Instruction Set</vt:lpstr>
      <vt:lpstr>Hardware: Baseline Ray Tracing Unit</vt:lpstr>
      <vt:lpstr>Hardware: Baseline Ray Tracing Unit</vt:lpstr>
      <vt:lpstr>Hardware: Baseline Ray Tracing Unit</vt:lpstr>
      <vt:lpstr>Hardware: Hierarchical Search Unit (HSU)</vt:lpstr>
      <vt:lpstr>Single-Lane Scheduling Example</vt:lpstr>
      <vt:lpstr>Single-Lane Scheduling Example</vt:lpstr>
      <vt:lpstr>Single-Lane Scheduling Example</vt:lpstr>
      <vt:lpstr>Single-Lane Scheduling Example</vt:lpstr>
      <vt:lpstr>Single-Lane Scheduling Example</vt:lpstr>
      <vt:lpstr>Single-Lane Scheduling Example</vt:lpstr>
      <vt:lpstr>Single-Lane Scheduling Example</vt:lpstr>
      <vt:lpstr>Single-Lane Scheduling Example</vt:lpstr>
      <vt:lpstr>Single-Lane Scheduling : HSU</vt:lpstr>
      <vt:lpstr>Unified Pipeline Example</vt:lpstr>
      <vt:lpstr>Unified Pipeline Example</vt:lpstr>
      <vt:lpstr>Unified Pipeline Example</vt:lpstr>
      <vt:lpstr>Unified Pipeline : FU Reuse</vt:lpstr>
      <vt:lpstr>Outline</vt:lpstr>
      <vt:lpstr>Methodology</vt:lpstr>
      <vt:lpstr>Summary Design Performance</vt:lpstr>
      <vt:lpstr>Summary Design Performance</vt:lpstr>
      <vt:lpstr>Summary Design Performance</vt:lpstr>
      <vt:lpstr>Summary Design Performance</vt:lpstr>
      <vt:lpstr>Related Work: RTIndex [J. Henneberg et al, VLDB ‘23]</vt:lpstr>
      <vt:lpstr>Conclusion</vt:lpstr>
      <vt:lpstr>Backup Slides</vt:lpstr>
      <vt:lpstr>Proportion of non-RT V100 GPU applications that can be accelerated with HSU operations</vt:lpstr>
      <vt:lpstr>Roofline Analysis of HSU</vt:lpstr>
      <vt:lpstr>Datapath Normalized Area and Dynamic Power</vt:lpstr>
      <vt:lpstr>Speedup of HSU at Different Datapath Widths (Euclidean)</vt:lpstr>
      <vt:lpstr>HSU L1D Cache Accesses normalized to non-RT Baseline</vt:lpstr>
      <vt:lpstr>Speedup of HSU at different Warp Buffer sizes</vt:lpstr>
      <vt:lpstr>HSU L1D Cache Miss Rate</vt:lpstr>
      <vt:lpstr>Memory Row Locality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Aaron Barnes Preliminary Exam</dc:title>
  <dc:creator>Aaron M Barnes</dc:creator>
  <cp:lastModifiedBy>Aaron B</cp:lastModifiedBy>
  <cp:revision>239</cp:revision>
  <dcterms:created xsi:type="dcterms:W3CDTF">2022-08-02T15:43:28Z</dcterms:created>
  <dcterms:modified xsi:type="dcterms:W3CDTF">2025-03-07T08:01:11Z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2023-02-05T23:16:27Z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a97780bb-76c7-401d-8e6b-85371422c88e</vt:lpwstr>
  </property>
  <property fmtid="{D5CDD505-2E9C-101B-9397-08002B2CF9AE}" pid="8" name="MSIP_Label_4044bd30-2ed7-4c9d-9d12-46200872a97b_ContentBits">
    <vt:lpwstr>0</vt:lpwstr>
  </property>
  <property fmtid="{D5CDD505-2E9C-101B-9397-08002B2CF9AE}" pid="9" name="ClassificationContentMarkingHeaderLocations">
    <vt:lpwstr>Office Theme:11</vt:lpwstr>
  </property>
  <property fmtid="{D5CDD505-2E9C-101B-9397-08002B2CF9AE}" pid="10" name="ClassificationContentMarkingHeaderText">
    <vt:lpwstr>[AMD Official Use Only - General]</vt:lpwstr>
  </property>
  <property fmtid="{D5CDD505-2E9C-101B-9397-08002B2CF9AE}" pid="11" name="MSIP_Label_64e4cbe8-b4f6-45dc-bcba-6123dfd2d8bf_Enabled">
    <vt:lpwstr>true</vt:lpwstr>
  </property>
  <property fmtid="{D5CDD505-2E9C-101B-9397-08002B2CF9AE}" pid="12" name="MSIP_Label_64e4cbe8-b4f6-45dc-bcba-6123dfd2d8bf_SetDate">
    <vt:lpwstr>2023-02-09T19:45:51Z</vt:lpwstr>
  </property>
  <property fmtid="{D5CDD505-2E9C-101B-9397-08002B2CF9AE}" pid="13" name="MSIP_Label_64e4cbe8-b4f6-45dc-bcba-6123dfd2d8bf_Method">
    <vt:lpwstr>Privileged</vt:lpwstr>
  </property>
  <property fmtid="{D5CDD505-2E9C-101B-9397-08002B2CF9AE}" pid="14" name="MSIP_Label_64e4cbe8-b4f6-45dc-bcba-6123dfd2d8bf_Name">
    <vt:lpwstr>Non-Business-AIP 2.0</vt:lpwstr>
  </property>
  <property fmtid="{D5CDD505-2E9C-101B-9397-08002B2CF9AE}" pid="15" name="MSIP_Label_64e4cbe8-b4f6-45dc-bcba-6123dfd2d8bf_SiteId">
    <vt:lpwstr>3dd8961f-e488-4e60-8e11-a82d994e183d</vt:lpwstr>
  </property>
  <property fmtid="{D5CDD505-2E9C-101B-9397-08002B2CF9AE}" pid="16" name="MSIP_Label_64e4cbe8-b4f6-45dc-bcba-6123dfd2d8bf_ActionId">
    <vt:lpwstr>f4acc893-5a58-4781-a80d-9d0cab0a2573</vt:lpwstr>
  </property>
  <property fmtid="{D5CDD505-2E9C-101B-9397-08002B2CF9AE}" pid="17" name="MSIP_Label_64e4cbe8-b4f6-45dc-bcba-6123dfd2d8bf_ContentBits">
    <vt:lpwstr>0</vt:lpwstr>
  </property>
</Properties>
</file>