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94" r:id="rId3"/>
    <p:sldId id="377" r:id="rId4"/>
    <p:sldId id="395" r:id="rId5"/>
    <p:sldId id="396" r:id="rId6"/>
    <p:sldId id="402" r:id="rId7"/>
    <p:sldId id="403" r:id="rId8"/>
    <p:sldId id="404" r:id="rId9"/>
    <p:sldId id="415" r:id="rId10"/>
    <p:sldId id="400" r:id="rId11"/>
    <p:sldId id="416" r:id="rId12"/>
    <p:sldId id="378" r:id="rId13"/>
    <p:sldId id="370" r:id="rId14"/>
    <p:sldId id="410" r:id="rId15"/>
    <p:sldId id="405" r:id="rId16"/>
    <p:sldId id="409" r:id="rId17"/>
    <p:sldId id="411" r:id="rId18"/>
    <p:sldId id="412" r:id="rId19"/>
    <p:sldId id="413" r:id="rId20"/>
    <p:sldId id="414" r:id="rId21"/>
    <p:sldId id="417" r:id="rId22"/>
    <p:sldId id="421" r:id="rId23"/>
    <p:sldId id="424" r:id="rId24"/>
    <p:sldId id="422" r:id="rId25"/>
    <p:sldId id="423" r:id="rId26"/>
    <p:sldId id="420" r:id="rId27"/>
    <p:sldId id="389" r:id="rId28"/>
    <p:sldId id="425" r:id="rId29"/>
    <p:sldId id="426" r:id="rId30"/>
    <p:sldId id="428" r:id="rId31"/>
    <p:sldId id="429" r:id="rId32"/>
    <p:sldId id="427" r:id="rId33"/>
    <p:sldId id="432" r:id="rId34"/>
    <p:sldId id="433" r:id="rId35"/>
    <p:sldId id="434" r:id="rId36"/>
    <p:sldId id="337" r:id="rId37"/>
    <p:sldId id="353" r:id="rId38"/>
    <p:sldId id="352" r:id="rId39"/>
    <p:sldId id="354" r:id="rId40"/>
    <p:sldId id="355" r:id="rId41"/>
    <p:sldId id="356" r:id="rId42"/>
    <p:sldId id="357" r:id="rId43"/>
    <p:sldId id="358" r:id="rId44"/>
    <p:sldId id="390" r:id="rId45"/>
    <p:sldId id="391" r:id="rId46"/>
    <p:sldId id="383" r:id="rId47"/>
    <p:sldId id="437" r:id="rId48"/>
    <p:sldId id="436" r:id="rId49"/>
    <p:sldId id="438" r:id="rId50"/>
    <p:sldId id="439" r:id="rId51"/>
    <p:sldId id="381" r:id="rId52"/>
    <p:sldId id="440" r:id="rId53"/>
    <p:sldId id="384" r:id="rId54"/>
    <p:sldId id="379" r:id="rId55"/>
    <p:sldId id="392" r:id="rId56"/>
    <p:sldId id="442" r:id="rId57"/>
    <p:sldId id="441" r:id="rId58"/>
    <p:sldId id="360" r:id="rId59"/>
    <p:sldId id="345" r:id="rId60"/>
    <p:sldId id="346" r:id="rId61"/>
    <p:sldId id="382" r:id="rId62"/>
    <p:sldId id="393" r:id="rId63"/>
    <p:sldId id="387" r:id="rId64"/>
    <p:sldId id="380" r:id="rId65"/>
    <p:sldId id="385" r:id="rId66"/>
    <p:sldId id="386" r:id="rId67"/>
    <p:sldId id="35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B"/>
    <a:srgbClr val="9D968D"/>
    <a:srgbClr val="373A36"/>
    <a:srgbClr val="CEB88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81874" autoAdjust="0"/>
  </p:normalViewPr>
  <p:slideViewPr>
    <p:cSldViewPr snapToGrid="0">
      <p:cViewPr varScale="1">
        <p:scale>
          <a:sx n="73" d="100"/>
          <a:sy n="73" d="100"/>
        </p:scale>
        <p:origin x="10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esktop\rapids-paper-2021-master\rapids-paper-2021-master\figs\disable-subcore-fix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sub-core-disabl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sub-core-disable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rba_vs_cu_scaling_rt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esktop\rapids-paper-2021-master\rapids-paper-2021-master\figs\disable-subcore-fi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esktop\rapids-paper-2021-master\rapids-paper-2021-master\figs\disable-subcore-fi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maxflop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maxflop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ocuments\GitHub\rapids-paper-2021\figs\maxflop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Rodinia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82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1F2-4B7F-8D7D-55EEBBE41595}"/>
              </c:ext>
            </c:extLst>
          </c:dPt>
          <c:dLbls>
            <c:dLbl>
              <c:idx val="17"/>
              <c:layout>
                <c:manualLayout>
                  <c:x val="-2.7777777777777801E-2"/>
                  <c:y val="-0.1111111111111111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BFS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1F2-4B7F-8D7D-55EEBBE41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'fig1-ppt'!$E$3:$E$113</c:f>
              <c:numCache>
                <c:formatCode>General</c:formatCode>
                <c:ptCount val="111"/>
                <c:pt idx="0">
                  <c:v>0.99393119370000005</c:v>
                </c:pt>
                <c:pt idx="6">
                  <c:v>0.99957567280000004</c:v>
                </c:pt>
                <c:pt idx="10">
                  <c:v>1.000727908</c:v>
                </c:pt>
                <c:pt idx="12">
                  <c:v>1.001146409</c:v>
                </c:pt>
                <c:pt idx="13">
                  <c:v>1.0014016509999999</c:v>
                </c:pt>
                <c:pt idx="14">
                  <c:v>1.0021984580000001</c:v>
                </c:pt>
                <c:pt idx="16">
                  <c:v>1.005063517</c:v>
                </c:pt>
                <c:pt idx="17">
                  <c:v>1.0086501329999999</c:v>
                </c:pt>
                <c:pt idx="20">
                  <c:v>1.0135544219999999</c:v>
                </c:pt>
                <c:pt idx="23">
                  <c:v>1.018197665</c:v>
                </c:pt>
                <c:pt idx="26">
                  <c:v>1.020019316</c:v>
                </c:pt>
                <c:pt idx="27">
                  <c:v>1.0205770279999999</c:v>
                </c:pt>
                <c:pt idx="28">
                  <c:v>1.021097747</c:v>
                </c:pt>
                <c:pt idx="29">
                  <c:v>1.0212516869999999</c:v>
                </c:pt>
                <c:pt idx="30">
                  <c:v>1.022148668</c:v>
                </c:pt>
                <c:pt idx="31">
                  <c:v>1.024077334</c:v>
                </c:pt>
                <c:pt idx="32">
                  <c:v>1.0275028859999999</c:v>
                </c:pt>
                <c:pt idx="33">
                  <c:v>1.0345095360000001</c:v>
                </c:pt>
                <c:pt idx="34">
                  <c:v>1.035631178</c:v>
                </c:pt>
                <c:pt idx="44">
                  <c:v>1.046954068</c:v>
                </c:pt>
                <c:pt idx="45">
                  <c:v>1.0489999999999999</c:v>
                </c:pt>
                <c:pt idx="48">
                  <c:v>1.0505</c:v>
                </c:pt>
                <c:pt idx="80">
                  <c:v>1.1693509959999999</c:v>
                </c:pt>
                <c:pt idx="81">
                  <c:v>1.17</c:v>
                </c:pt>
                <c:pt idx="82">
                  <c:v>1.2038314919999999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D6-4A31-8D99-92780E4B2C71}"/>
            </c:ext>
          </c:extLst>
        </c:ser>
        <c:ser>
          <c:idx val="1"/>
          <c:order val="1"/>
          <c:tx>
            <c:v>Polybench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932367149758454E-2"/>
                  <c:y val="0.119883040935672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3MM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1F2-4B7F-8D7D-55EEBBE41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'fig1-ppt'!$I$2:$I$113</c:f>
              <c:numCache>
                <c:formatCode>General</c:formatCode>
                <c:ptCount val="112"/>
                <c:pt idx="0">
                  <c:v>0.99</c:v>
                </c:pt>
                <c:pt idx="2">
                  <c:v>0.99484049679999997</c:v>
                </c:pt>
                <c:pt idx="3">
                  <c:v>0.998</c:v>
                </c:pt>
                <c:pt idx="4">
                  <c:v>0.99899766960000003</c:v>
                </c:pt>
                <c:pt idx="6">
                  <c:v>0.99931194690000003</c:v>
                </c:pt>
                <c:pt idx="9">
                  <c:v>1</c:v>
                </c:pt>
                <c:pt idx="10">
                  <c:v>1.0005116199999999</c:v>
                </c:pt>
                <c:pt idx="12">
                  <c:v>1.0009999999999999</c:v>
                </c:pt>
                <c:pt idx="16">
                  <c:v>1.0049999999999999</c:v>
                </c:pt>
                <c:pt idx="19">
                  <c:v>1.0089291069999999</c:v>
                </c:pt>
                <c:pt idx="23">
                  <c:v>1.0178378939999999</c:v>
                </c:pt>
                <c:pt idx="25">
                  <c:v>1.0189999999999999</c:v>
                </c:pt>
                <c:pt idx="84">
                  <c:v>1.2061293850000001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D6-4A31-8D99-92780E4B2C71}"/>
            </c:ext>
          </c:extLst>
        </c:ser>
        <c:ser>
          <c:idx val="2"/>
          <c:order val="2"/>
          <c:tx>
            <c:v>TPCH-C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38100">
                <a:noFill/>
              </a:ln>
              <a:effectLst/>
            </c:spPr>
          </c:marker>
          <c:yVal>
            <c:numRef>
              <c:f>'fig1-ppt'!$F$2:$F$113</c:f>
              <c:numCache>
                <c:formatCode>General</c:formatCode>
                <c:ptCount val="112"/>
                <c:pt idx="60">
                  <c:v>1.0996153959999999</c:v>
                </c:pt>
                <c:pt idx="87">
                  <c:v>1.244675948</c:v>
                </c:pt>
                <c:pt idx="91">
                  <c:v>1.3255666770000001</c:v>
                </c:pt>
                <c:pt idx="92">
                  <c:v>1.327723276</c:v>
                </c:pt>
                <c:pt idx="93">
                  <c:v>1.340077196</c:v>
                </c:pt>
                <c:pt idx="94">
                  <c:v>1.344523294</c:v>
                </c:pt>
                <c:pt idx="95">
                  <c:v>1.349904322</c:v>
                </c:pt>
                <c:pt idx="97">
                  <c:v>1.390719504</c:v>
                </c:pt>
                <c:pt idx="98">
                  <c:v>1.4227575729999999</c:v>
                </c:pt>
                <c:pt idx="99">
                  <c:v>1.446630036</c:v>
                </c:pt>
                <c:pt idx="100">
                  <c:v>1.450336673</c:v>
                </c:pt>
                <c:pt idx="101">
                  <c:v>1.4764379670000001</c:v>
                </c:pt>
                <c:pt idx="102">
                  <c:v>1.4910621150000001</c:v>
                </c:pt>
                <c:pt idx="103">
                  <c:v>1.5204439620000001</c:v>
                </c:pt>
                <c:pt idx="104">
                  <c:v>1.5283260759999999</c:v>
                </c:pt>
                <c:pt idx="105">
                  <c:v>1.5644368340000001</c:v>
                </c:pt>
                <c:pt idx="106">
                  <c:v>1.570145042</c:v>
                </c:pt>
                <c:pt idx="107">
                  <c:v>1.584495196</c:v>
                </c:pt>
                <c:pt idx="108">
                  <c:v>1.5924244489999999</c:v>
                </c:pt>
                <c:pt idx="109">
                  <c:v>1.6352047080000001</c:v>
                </c:pt>
                <c:pt idx="110">
                  <c:v>1.746469018</c:v>
                </c:pt>
                <c:pt idx="111">
                  <c:v>1.792650337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D6-4A31-8D99-92780E4B2C71}"/>
            </c:ext>
          </c:extLst>
        </c:ser>
        <c:ser>
          <c:idx val="3"/>
          <c:order val="3"/>
          <c:tx>
            <c:v>TPCH-U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Pt>
            <c:idx val="85"/>
            <c:marker>
              <c:symbol val="circle"/>
              <c:size val="5"/>
              <c:spPr>
                <a:noFill/>
                <a:ln w="38100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1F2-4B7F-8D7D-55EEBBE41595}"/>
              </c:ext>
            </c:extLst>
          </c:dPt>
          <c:dPt>
            <c:idx val="86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1F2-4B7F-8D7D-55EEBBE41595}"/>
              </c:ext>
            </c:extLst>
          </c:dPt>
          <c:dPt>
            <c:idx val="88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1F2-4B7F-8D7D-55EEBBE41595}"/>
              </c:ext>
            </c:extLst>
          </c:dPt>
          <c:dPt>
            <c:idx val="89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1F2-4B7F-8D7D-55EEBBE41595}"/>
              </c:ext>
            </c:extLst>
          </c:dPt>
          <c:dPt>
            <c:idx val="9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1F2-4B7F-8D7D-55EEBBE41595}"/>
              </c:ext>
            </c:extLst>
          </c:dPt>
          <c:dLbls>
            <c:dLbl>
              <c:idx val="20"/>
              <c:layout>
                <c:manualLayout>
                  <c:x val="-1.2077294685990338E-3"/>
                  <c:y val="0.125730994152046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Query</a:t>
                    </a:r>
                    <a:r>
                      <a:rPr lang="en-US" baseline="0" dirty="0"/>
                      <a:t> 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1F2-4B7F-8D7D-55EEBBE41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'fig1-ppt'!$G$2:$G$113</c:f>
              <c:numCache>
                <c:formatCode>General</c:formatCode>
                <c:ptCount val="112"/>
                <c:pt idx="20">
                  <c:v>1.0102054650000001</c:v>
                </c:pt>
                <c:pt idx="22">
                  <c:v>1.015536647</c:v>
                </c:pt>
                <c:pt idx="39">
                  <c:v>1.039427254</c:v>
                </c:pt>
                <c:pt idx="44">
                  <c:v>1.04276437</c:v>
                </c:pt>
                <c:pt idx="51">
                  <c:v>1.0521056090000001</c:v>
                </c:pt>
                <c:pt idx="52">
                  <c:v>1.0551040039999999</c:v>
                </c:pt>
                <c:pt idx="53">
                  <c:v>1.072696071</c:v>
                </c:pt>
                <c:pt idx="55">
                  <c:v>1.076529208</c:v>
                </c:pt>
                <c:pt idx="72">
                  <c:v>1.1253961939999999</c:v>
                </c:pt>
                <c:pt idx="73">
                  <c:v>1.1304807210000001</c:v>
                </c:pt>
                <c:pt idx="74">
                  <c:v>1.1329227930000001</c:v>
                </c:pt>
                <c:pt idx="75">
                  <c:v>1.136155201</c:v>
                </c:pt>
                <c:pt idx="76">
                  <c:v>1.1390633029999999</c:v>
                </c:pt>
                <c:pt idx="77">
                  <c:v>1.141746468</c:v>
                </c:pt>
                <c:pt idx="78">
                  <c:v>1.1551385519999999</c:v>
                </c:pt>
                <c:pt idx="79">
                  <c:v>1.155459542</c:v>
                </c:pt>
                <c:pt idx="80">
                  <c:v>1.162647658</c:v>
                </c:pt>
                <c:pt idx="85">
                  <c:v>1.2092432479999999</c:v>
                </c:pt>
                <c:pt idx="86">
                  <c:v>1.2291739079999999</c:v>
                </c:pt>
                <c:pt idx="88">
                  <c:v>1.246843631</c:v>
                </c:pt>
                <c:pt idx="89">
                  <c:v>1.2613417600000001</c:v>
                </c:pt>
                <c:pt idx="90">
                  <c:v>1.286848239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D6-4A31-8D99-92780E4B2C71}"/>
            </c:ext>
          </c:extLst>
        </c:ser>
        <c:ser>
          <c:idx val="4"/>
          <c:order val="4"/>
          <c:tx>
            <c:v>Cutlass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38100">
                <a:noFill/>
              </a:ln>
              <a:effectLst/>
            </c:spPr>
          </c:marker>
          <c:yVal>
            <c:numRef>
              <c:f>'fig1-ppt'!$H$2:$H$113</c:f>
              <c:numCache>
                <c:formatCode>General</c:formatCode>
                <c:ptCount val="112"/>
                <c:pt idx="57">
                  <c:v>1.0918267180000001</c:v>
                </c:pt>
                <c:pt idx="58">
                  <c:v>1.0920818990000001</c:v>
                </c:pt>
                <c:pt idx="59">
                  <c:v>1.0990853389999999</c:v>
                </c:pt>
                <c:pt idx="61">
                  <c:v>1.100076737</c:v>
                </c:pt>
                <c:pt idx="62">
                  <c:v>1.1004809259999999</c:v>
                </c:pt>
                <c:pt idx="63">
                  <c:v>1.1010144850000001</c:v>
                </c:pt>
                <c:pt idx="64">
                  <c:v>1.1019156080000001</c:v>
                </c:pt>
                <c:pt idx="65">
                  <c:v>1.103601421</c:v>
                </c:pt>
                <c:pt idx="66">
                  <c:v>1.104069236</c:v>
                </c:pt>
                <c:pt idx="67">
                  <c:v>1.1041758159999999</c:v>
                </c:pt>
                <c:pt idx="68">
                  <c:v>1.104400024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D6-4A31-8D99-92780E4B2C71}"/>
            </c:ext>
          </c:extLst>
        </c:ser>
        <c:ser>
          <c:idx val="5"/>
          <c:order val="5"/>
          <c:tx>
            <c:v>Parboil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dPt>
            <c:idx val="96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FD6-4A31-8D99-92780E4B2C71}"/>
              </c:ext>
            </c:extLst>
          </c:dPt>
          <c:dLbls>
            <c:dLbl>
              <c:idx val="5"/>
              <c:layout>
                <c:manualLayout>
                  <c:x val="-3.5024154589371984E-2"/>
                  <c:y val="-0.116959064327485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HISTO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1F2-4B7F-8D7D-55EEBBE41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'fig1-ppt'!$D$2:$D$113</c:f>
              <c:numCache>
                <c:formatCode>General</c:formatCode>
                <c:ptCount val="112"/>
                <c:pt idx="5">
                  <c:v>0.999</c:v>
                </c:pt>
                <c:pt idx="8">
                  <c:v>1</c:v>
                </c:pt>
                <c:pt idx="26">
                  <c:v>1.02</c:v>
                </c:pt>
                <c:pt idx="47">
                  <c:v>1.0495000000000001</c:v>
                </c:pt>
                <c:pt idx="50">
                  <c:v>1.052</c:v>
                </c:pt>
                <c:pt idx="56">
                  <c:v>1.0780000000000001</c:v>
                </c:pt>
                <c:pt idx="70">
                  <c:v>1.1100000000000001</c:v>
                </c:pt>
                <c:pt idx="9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D6-4A31-8D99-92780E4B2C71}"/>
            </c:ext>
          </c:extLst>
        </c:ser>
        <c:ser>
          <c:idx val="6"/>
          <c:order val="6"/>
          <c:tx>
            <c:v>CuGraph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38100">
                <a:noFill/>
              </a:ln>
              <a:effectLst/>
            </c:spPr>
          </c:marker>
          <c:yVal>
            <c:numRef>
              <c:f>'fig1-ppt'!$C$2:$C$113</c:f>
              <c:numCache>
                <c:formatCode>General</c:formatCode>
                <c:ptCount val="112"/>
                <c:pt idx="36">
                  <c:v>1.0377402950000001</c:v>
                </c:pt>
                <c:pt idx="37">
                  <c:v>1.0378193040000001</c:v>
                </c:pt>
                <c:pt idx="38">
                  <c:v>1.0381058030000001</c:v>
                </c:pt>
                <c:pt idx="40">
                  <c:v>1.039599956</c:v>
                </c:pt>
                <c:pt idx="41">
                  <c:v>1.039780385</c:v>
                </c:pt>
                <c:pt idx="42">
                  <c:v>1.0406564089999999</c:v>
                </c:pt>
                <c:pt idx="43">
                  <c:v>1.0420886439999999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FD6-4A31-8D99-92780E4B2C71}"/>
            </c:ext>
          </c:extLst>
        </c:ser>
        <c:ser>
          <c:idx val="7"/>
          <c:order val="7"/>
          <c:tx>
            <c:v>Deepbench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38100">
                <a:noFill/>
              </a:ln>
              <a:effectLst/>
            </c:spPr>
          </c:marker>
          <c:yVal>
            <c:numRef>
              <c:f>'fig1-ppt'!$J$2:$J$113</c:f>
              <c:numCache>
                <c:formatCode>General</c:formatCode>
                <c:ptCount val="112"/>
                <c:pt idx="48">
                  <c:v>1.049850674</c:v>
                </c:pt>
                <c:pt idx="54">
                  <c:v>1.0731462940000001</c:v>
                </c:pt>
                <c:pt idx="69">
                  <c:v>1.1048482260000001</c:v>
                </c:pt>
                <c:pt idx="71">
                  <c:v>1.112616697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D6-4A31-8D99-92780E4B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21712"/>
        <c:axId val="336814224"/>
      </c:scatterChart>
      <c:valAx>
        <c:axId val="336821712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Applications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14224"/>
        <c:crosses val="autoZero"/>
        <c:crossBetween val="midCat"/>
      </c:valAx>
      <c:valAx>
        <c:axId val="336814224"/>
        <c:scaling>
          <c:orientation val="minMax"/>
          <c:max val="1.750000000000000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Speedup over Partitioned SM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21712"/>
        <c:crosses val="autoZero"/>
        <c:crossBetween val="midCat"/>
        <c:majorUnit val="0.25"/>
        <c:minorUnit val="0.25"/>
      </c:valAx>
      <c:spPr>
        <a:noFill/>
        <a:ln w="25400"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'master-hpca-ppt'!$E$1</c:f>
              <c:strCache>
                <c:ptCount val="1"/>
                <c:pt idx="0">
                  <c:v>Bank-steal [VLSI '17]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'master-hpca-ppt'!$E$2:$E$27</c:f>
              <c:numCache>
                <c:formatCode>General</c:formatCode>
                <c:ptCount val="26"/>
                <c:pt idx="0">
                  <c:v>1.0004999999999999</c:v>
                </c:pt>
                <c:pt idx="1">
                  <c:v>1</c:v>
                </c:pt>
                <c:pt idx="2">
                  <c:v>0.99999899999999997</c:v>
                </c:pt>
                <c:pt idx="3">
                  <c:v>1</c:v>
                </c:pt>
                <c:pt idx="4">
                  <c:v>0.99570000000000003</c:v>
                </c:pt>
                <c:pt idx="5">
                  <c:v>1.0000070000000001</c:v>
                </c:pt>
                <c:pt idx="6">
                  <c:v>1.0009999999999999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0.99988785043969763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0BB-BF2B-C4630DA0FF56}"/>
            </c:ext>
          </c:extLst>
        </c:ser>
        <c:ser>
          <c:idx val="4"/>
          <c:order val="1"/>
          <c:tx>
            <c:strRef>
              <c:f>'master-hpca-ppt'!$F$1</c:f>
              <c:strCache>
                <c:ptCount val="1"/>
                <c:pt idx="0">
                  <c:v>Shuffle+RBA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'master-hpca-ppt'!$F$2:$F$27</c:f>
              <c:numCache>
                <c:formatCode>General</c:formatCode>
                <c:ptCount val="26"/>
                <c:pt idx="0">
                  <c:v>1.2369699999999999</c:v>
                </c:pt>
                <c:pt idx="1">
                  <c:v>1.58</c:v>
                </c:pt>
                <c:pt idx="2">
                  <c:v>1.042439707</c:v>
                </c:pt>
                <c:pt idx="3">
                  <c:v>1.0469999999999999</c:v>
                </c:pt>
                <c:pt idx="4">
                  <c:v>1.077880919</c:v>
                </c:pt>
                <c:pt idx="5">
                  <c:v>1.2030000000000001</c:v>
                </c:pt>
                <c:pt idx="6">
                  <c:v>1.1459999999999999</c:v>
                </c:pt>
                <c:pt idx="7">
                  <c:v>1.0620000000000001</c:v>
                </c:pt>
                <c:pt idx="8">
                  <c:v>1.119</c:v>
                </c:pt>
                <c:pt idx="9">
                  <c:v>1.0637000000000001</c:v>
                </c:pt>
                <c:pt idx="10">
                  <c:v>1.022</c:v>
                </c:pt>
                <c:pt idx="11">
                  <c:v>1.0375000000000001</c:v>
                </c:pt>
                <c:pt idx="12">
                  <c:v>1.2060451029999999</c:v>
                </c:pt>
                <c:pt idx="13">
                  <c:v>1.1891385800000001</c:v>
                </c:pt>
                <c:pt idx="14">
                  <c:v>1.2019575060000001</c:v>
                </c:pt>
                <c:pt idx="15">
                  <c:v>1.200098616</c:v>
                </c:pt>
                <c:pt idx="16">
                  <c:v>1.2081005970000001</c:v>
                </c:pt>
                <c:pt idx="17">
                  <c:v>1.1883595250000001</c:v>
                </c:pt>
                <c:pt idx="18">
                  <c:v>1.1921785009999999</c:v>
                </c:pt>
                <c:pt idx="19">
                  <c:v>1.26</c:v>
                </c:pt>
                <c:pt idx="20">
                  <c:v>1.1000000000000001</c:v>
                </c:pt>
                <c:pt idx="21">
                  <c:v>1.102894526</c:v>
                </c:pt>
                <c:pt idx="22">
                  <c:v>1.189089979</c:v>
                </c:pt>
                <c:pt idx="23">
                  <c:v>1.050792567</c:v>
                </c:pt>
                <c:pt idx="24">
                  <c:v>1.058480597</c:v>
                </c:pt>
                <c:pt idx="25">
                  <c:v>1.1463629781931335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1-40BB-BF2B-C4630DA0FF56}"/>
            </c:ext>
          </c:extLst>
        </c:ser>
        <c:ser>
          <c:idx val="5"/>
          <c:order val="2"/>
          <c:tx>
            <c:strRef>
              <c:f>'master-hpca-ppt'!$G$1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'master-hpca-ppt'!$G$2:$G$27</c:f>
              <c:numCache>
                <c:formatCode>General</c:formatCode>
                <c:ptCount val="26"/>
                <c:pt idx="0">
                  <c:v>1.246843631</c:v>
                </c:pt>
                <c:pt idx="1">
                  <c:v>1.792650337</c:v>
                </c:pt>
                <c:pt idx="2">
                  <c:v>1.172853071</c:v>
                </c:pt>
                <c:pt idx="3">
                  <c:v>1.0489999999999999</c:v>
                </c:pt>
                <c:pt idx="4">
                  <c:v>1.0270970509999999</c:v>
                </c:pt>
                <c:pt idx="5">
                  <c:v>1.0505133289999999</c:v>
                </c:pt>
                <c:pt idx="6">
                  <c:v>1.38</c:v>
                </c:pt>
                <c:pt idx="7">
                  <c:v>1.0495000000000001</c:v>
                </c:pt>
                <c:pt idx="8">
                  <c:v>1.110258017</c:v>
                </c:pt>
                <c:pt idx="9">
                  <c:v>1.052343322</c:v>
                </c:pt>
                <c:pt idx="10">
                  <c:v>1.0780000000000001</c:v>
                </c:pt>
                <c:pt idx="11">
                  <c:v>1.100239696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1.0089291069999999</c:v>
                </c:pt>
                <c:pt idx="21">
                  <c:v>1.049850674</c:v>
                </c:pt>
                <c:pt idx="22">
                  <c:v>1.0731462940000001</c:v>
                </c:pt>
                <c:pt idx="23">
                  <c:v>1.1048482260000001</c:v>
                </c:pt>
                <c:pt idx="24">
                  <c:v>1.112616697</c:v>
                </c:pt>
                <c:pt idx="25">
                  <c:v>1.1085671210213399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1-40BB-BF2B-C4630DA0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'master-hpca-ppt'!$H$1</c15:sqref>
                        </c15:formulaRef>
                      </c:ext>
                    </c:extLst>
                    <c:strCache>
                      <c:ptCount val="1"/>
                      <c:pt idx="0">
                        <c:v>Fully-Connected+RBA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'master-hpca-ppt'!$H$2:$H$27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1.2427550000000001</c:v>
                      </c:pt>
                      <c:pt idx="1">
                        <c:v>1.8013399999999999</c:v>
                      </c:pt>
                      <c:pt idx="2">
                        <c:v>1.2207295140000001</c:v>
                      </c:pt>
                      <c:pt idx="3">
                        <c:v>1.2886085039999999</c:v>
                      </c:pt>
                      <c:pt idx="4">
                        <c:v>1.1035579129999999</c:v>
                      </c:pt>
                      <c:pt idx="5">
                        <c:v>1.2807980109999999</c:v>
                      </c:pt>
                      <c:pt idx="6">
                        <c:v>1.2990182800000001</c:v>
                      </c:pt>
                      <c:pt idx="7">
                        <c:v>1.1266549800000001</c:v>
                      </c:pt>
                      <c:pt idx="8">
                        <c:v>1.174274059</c:v>
                      </c:pt>
                      <c:pt idx="9">
                        <c:v>1.0682100000000001</c:v>
                      </c:pt>
                      <c:pt idx="10">
                        <c:v>1.0753299999999999</c:v>
                      </c:pt>
                      <c:pt idx="11">
                        <c:v>1.1001485</c:v>
                      </c:pt>
                      <c:pt idx="19">
                        <c:v>1.352877643</c:v>
                      </c:pt>
                      <c:pt idx="20">
                        <c:v>1.1020000000000001</c:v>
                      </c:pt>
                      <c:pt idx="25">
                        <c:v>1.2196439498088321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B1-40BB-BF2B-C4630DA0FF56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Speedup over GTO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'master-hpca-ppt'!$E$1</c:f>
              <c:strCache>
                <c:ptCount val="1"/>
                <c:pt idx="0">
                  <c:v>Bank-steal [VLSI '17]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'master-hpca-ppt'!$E$2:$E$27</c:f>
              <c:numCache>
                <c:formatCode>General</c:formatCode>
                <c:ptCount val="26"/>
                <c:pt idx="0">
                  <c:v>1.0004999999999999</c:v>
                </c:pt>
                <c:pt idx="1">
                  <c:v>1</c:v>
                </c:pt>
                <c:pt idx="2">
                  <c:v>0.99999899999999997</c:v>
                </c:pt>
                <c:pt idx="3">
                  <c:v>1</c:v>
                </c:pt>
                <c:pt idx="4">
                  <c:v>0.99570000000000003</c:v>
                </c:pt>
                <c:pt idx="5">
                  <c:v>1.0000070000000001</c:v>
                </c:pt>
                <c:pt idx="6">
                  <c:v>1.0009999999999999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0.99988785043969763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0BB-BF2B-C4630DA0FF56}"/>
            </c:ext>
          </c:extLst>
        </c:ser>
        <c:ser>
          <c:idx val="4"/>
          <c:order val="1"/>
          <c:tx>
            <c:strRef>
              <c:f>'master-hpca-ppt'!$F$1</c:f>
              <c:strCache>
                <c:ptCount val="1"/>
                <c:pt idx="0">
                  <c:v>Shuffle+RBA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'master-hpca-ppt'!$F$2:$F$27</c:f>
              <c:numCache>
                <c:formatCode>General</c:formatCode>
                <c:ptCount val="26"/>
                <c:pt idx="0">
                  <c:v>1.2369699999999999</c:v>
                </c:pt>
                <c:pt idx="1">
                  <c:v>1.58</c:v>
                </c:pt>
                <c:pt idx="2">
                  <c:v>1.042439707</c:v>
                </c:pt>
                <c:pt idx="3">
                  <c:v>1.0469999999999999</c:v>
                </c:pt>
                <c:pt idx="4">
                  <c:v>1.077880919</c:v>
                </c:pt>
                <c:pt idx="5">
                  <c:v>1.2030000000000001</c:v>
                </c:pt>
                <c:pt idx="6">
                  <c:v>1.1459999999999999</c:v>
                </c:pt>
                <c:pt idx="7">
                  <c:v>1.0620000000000001</c:v>
                </c:pt>
                <c:pt idx="8">
                  <c:v>1.119</c:v>
                </c:pt>
                <c:pt idx="9">
                  <c:v>1.0637000000000001</c:v>
                </c:pt>
                <c:pt idx="10">
                  <c:v>1.022</c:v>
                </c:pt>
                <c:pt idx="11">
                  <c:v>1.0375000000000001</c:v>
                </c:pt>
                <c:pt idx="12">
                  <c:v>1.2060451029999999</c:v>
                </c:pt>
                <c:pt idx="13">
                  <c:v>1.1891385800000001</c:v>
                </c:pt>
                <c:pt idx="14">
                  <c:v>1.2019575060000001</c:v>
                </c:pt>
                <c:pt idx="15">
                  <c:v>1.200098616</c:v>
                </c:pt>
                <c:pt idx="16">
                  <c:v>1.2081005970000001</c:v>
                </c:pt>
                <c:pt idx="17">
                  <c:v>1.1883595250000001</c:v>
                </c:pt>
                <c:pt idx="18">
                  <c:v>1.1921785009999999</c:v>
                </c:pt>
                <c:pt idx="19">
                  <c:v>1.26</c:v>
                </c:pt>
                <c:pt idx="20">
                  <c:v>1.1000000000000001</c:v>
                </c:pt>
                <c:pt idx="21">
                  <c:v>1.102894526</c:v>
                </c:pt>
                <c:pt idx="22">
                  <c:v>1.189089979</c:v>
                </c:pt>
                <c:pt idx="23">
                  <c:v>1.050792567</c:v>
                </c:pt>
                <c:pt idx="24">
                  <c:v>1.058480597</c:v>
                </c:pt>
                <c:pt idx="25">
                  <c:v>1.1463629781931335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1-40BB-BF2B-C4630DA0FF56}"/>
            </c:ext>
          </c:extLst>
        </c:ser>
        <c:ser>
          <c:idx val="5"/>
          <c:order val="2"/>
          <c:tx>
            <c:strRef>
              <c:f>'master-hpca-ppt'!$G$1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'master-hpca-ppt'!$G$2:$G$27</c:f>
              <c:numCache>
                <c:formatCode>General</c:formatCode>
                <c:ptCount val="26"/>
                <c:pt idx="0">
                  <c:v>1.246843631</c:v>
                </c:pt>
                <c:pt idx="1">
                  <c:v>1.792650337</c:v>
                </c:pt>
                <c:pt idx="2">
                  <c:v>1.172853071</c:v>
                </c:pt>
                <c:pt idx="3">
                  <c:v>1.0489999999999999</c:v>
                </c:pt>
                <c:pt idx="4">
                  <c:v>1.0270970509999999</c:v>
                </c:pt>
                <c:pt idx="5">
                  <c:v>1.0505133289999999</c:v>
                </c:pt>
                <c:pt idx="6">
                  <c:v>1.38</c:v>
                </c:pt>
                <c:pt idx="7">
                  <c:v>1.0495000000000001</c:v>
                </c:pt>
                <c:pt idx="8">
                  <c:v>1.110258017</c:v>
                </c:pt>
                <c:pt idx="9">
                  <c:v>1.052343322</c:v>
                </c:pt>
                <c:pt idx="10">
                  <c:v>1.0780000000000001</c:v>
                </c:pt>
                <c:pt idx="11">
                  <c:v>1.100239696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1.0089291069999999</c:v>
                </c:pt>
                <c:pt idx="21">
                  <c:v>1.049850674</c:v>
                </c:pt>
                <c:pt idx="22">
                  <c:v>1.0731462940000001</c:v>
                </c:pt>
                <c:pt idx="23">
                  <c:v>1.1048482260000001</c:v>
                </c:pt>
                <c:pt idx="24">
                  <c:v>1.112616697</c:v>
                </c:pt>
                <c:pt idx="25">
                  <c:v>1.1085671210213399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1-40BB-BF2B-C4630DA0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'master-hpca-ppt'!$H$1</c15:sqref>
                        </c15:formulaRef>
                      </c:ext>
                    </c:extLst>
                    <c:strCache>
                      <c:ptCount val="1"/>
                      <c:pt idx="0">
                        <c:v>Fully-Connected+RBA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'master-hpca-ppt'!$H$2:$H$27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1.2427550000000001</c:v>
                      </c:pt>
                      <c:pt idx="1">
                        <c:v>1.8013399999999999</c:v>
                      </c:pt>
                      <c:pt idx="2">
                        <c:v>1.2207295140000001</c:v>
                      </c:pt>
                      <c:pt idx="3">
                        <c:v>1.2886085039999999</c:v>
                      </c:pt>
                      <c:pt idx="4">
                        <c:v>1.1035579129999999</c:v>
                      </c:pt>
                      <c:pt idx="5">
                        <c:v>1.2807980109999999</c:v>
                      </c:pt>
                      <c:pt idx="6">
                        <c:v>1.2990182800000001</c:v>
                      </c:pt>
                      <c:pt idx="7">
                        <c:v>1.1266549800000001</c:v>
                      </c:pt>
                      <c:pt idx="8">
                        <c:v>1.174274059</c:v>
                      </c:pt>
                      <c:pt idx="9">
                        <c:v>1.0682100000000001</c:v>
                      </c:pt>
                      <c:pt idx="10">
                        <c:v>1.0753299999999999</c:v>
                      </c:pt>
                      <c:pt idx="11">
                        <c:v>1.1001485</c:v>
                      </c:pt>
                      <c:pt idx="19">
                        <c:v>1.352877643</c:v>
                      </c:pt>
                      <c:pt idx="20">
                        <c:v>1.1020000000000001</c:v>
                      </c:pt>
                      <c:pt idx="25">
                        <c:v>1.2196439498088321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B1-40BB-BF2B-C4630DA0FF56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Speedup over GTO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'fully+RBA'!$D$1</c:f>
              <c:strCache>
                <c:ptCount val="1"/>
                <c:pt idx="0">
                  <c:v>RBA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'fully+RBA'!$A$2:$A$20</c:f>
              <c:strCache>
                <c:ptCount val="19"/>
                <c:pt idx="0">
                  <c:v>rod-bp</c:v>
                </c:pt>
                <c:pt idx="1">
                  <c:v>rod-srad</c:v>
                </c:pt>
                <c:pt idx="2">
                  <c:v>pb-mrig</c:v>
                </c:pt>
                <c:pt idx="3">
                  <c:v>pb-sad</c:v>
                </c:pt>
                <c:pt idx="4">
                  <c:v>pb-sgemm</c:v>
                </c:pt>
                <c:pt idx="5">
                  <c:v>cg-lou</c:v>
                </c:pt>
                <c:pt idx="6">
                  <c:v>cg-bfs</c:v>
                </c:pt>
                <c:pt idx="7">
                  <c:v>cg-sssp</c:v>
                </c:pt>
                <c:pt idx="8">
                  <c:v>cg-pgrnk</c:v>
                </c:pt>
                <c:pt idx="9">
                  <c:v>cg-wcc</c:v>
                </c:pt>
                <c:pt idx="10">
                  <c:v>cg-katz</c:v>
                </c:pt>
                <c:pt idx="11">
                  <c:v>cg-hits</c:v>
                </c:pt>
                <c:pt idx="12">
                  <c:v>ply-2dcon</c:v>
                </c:pt>
                <c:pt idx="13">
                  <c:v>ply-3dcon</c:v>
                </c:pt>
                <c:pt idx="14">
                  <c:v>db-conv-tr</c:v>
                </c:pt>
                <c:pt idx="15">
                  <c:v>db-conv-inf</c:v>
                </c:pt>
                <c:pt idx="16">
                  <c:v>db-rnn-tr</c:v>
                </c:pt>
                <c:pt idx="17">
                  <c:v>db-rnn-inf</c:v>
                </c:pt>
                <c:pt idx="18">
                  <c:v>Geomean</c:v>
                </c:pt>
              </c:strCache>
            </c:strRef>
          </c:cat>
          <c:val>
            <c:numRef>
              <c:f>'fully+RBA'!$D$2:$D$20</c:f>
              <c:numCache>
                <c:formatCode>General</c:formatCode>
                <c:ptCount val="19"/>
                <c:pt idx="0">
                  <c:v>1.077880919</c:v>
                </c:pt>
                <c:pt idx="1">
                  <c:v>1.2032214320000001</c:v>
                </c:pt>
                <c:pt idx="2">
                  <c:v>1.0620000000000001</c:v>
                </c:pt>
                <c:pt idx="3">
                  <c:v>1.1120186169999999</c:v>
                </c:pt>
                <c:pt idx="4">
                  <c:v>1.0637068460000001</c:v>
                </c:pt>
                <c:pt idx="5">
                  <c:v>1.2060451029999999</c:v>
                </c:pt>
                <c:pt idx="6">
                  <c:v>1.1891385800000001</c:v>
                </c:pt>
                <c:pt idx="7">
                  <c:v>1.2019575060000001</c:v>
                </c:pt>
                <c:pt idx="8">
                  <c:v>1.200098616</c:v>
                </c:pt>
                <c:pt idx="9">
                  <c:v>1.2081005970000001</c:v>
                </c:pt>
                <c:pt idx="10">
                  <c:v>1.1883595250000001</c:v>
                </c:pt>
                <c:pt idx="11">
                  <c:v>1.1921785009999999</c:v>
                </c:pt>
                <c:pt idx="12">
                  <c:v>1.241448745</c:v>
                </c:pt>
                <c:pt idx="13">
                  <c:v>1.1009933300000001</c:v>
                </c:pt>
                <c:pt idx="14">
                  <c:v>1.104009684</c:v>
                </c:pt>
                <c:pt idx="15">
                  <c:v>1.1587640459999999</c:v>
                </c:pt>
                <c:pt idx="16">
                  <c:v>1.006818859</c:v>
                </c:pt>
                <c:pt idx="17">
                  <c:v>1.0092223579999999</c:v>
                </c:pt>
                <c:pt idx="18">
                  <c:v>1.1380186395727832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2-4EB2-BF48-2EC1F23139FF}"/>
            </c:ext>
          </c:extLst>
        </c:ser>
        <c:ser>
          <c:idx val="5"/>
          <c:order val="5"/>
          <c:tx>
            <c:strRef>
              <c:f>'fully+RBA'!$G$1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'fully+RBA'!$A$2:$A$20</c:f>
              <c:strCache>
                <c:ptCount val="19"/>
                <c:pt idx="0">
                  <c:v>rod-bp</c:v>
                </c:pt>
                <c:pt idx="1">
                  <c:v>rod-srad</c:v>
                </c:pt>
                <c:pt idx="2">
                  <c:v>pb-mrig</c:v>
                </c:pt>
                <c:pt idx="3">
                  <c:v>pb-sad</c:v>
                </c:pt>
                <c:pt idx="4">
                  <c:v>pb-sgemm</c:v>
                </c:pt>
                <c:pt idx="5">
                  <c:v>cg-lou</c:v>
                </c:pt>
                <c:pt idx="6">
                  <c:v>cg-bfs</c:v>
                </c:pt>
                <c:pt idx="7">
                  <c:v>cg-sssp</c:v>
                </c:pt>
                <c:pt idx="8">
                  <c:v>cg-pgrnk</c:v>
                </c:pt>
                <c:pt idx="9">
                  <c:v>cg-wcc</c:v>
                </c:pt>
                <c:pt idx="10">
                  <c:v>cg-katz</c:v>
                </c:pt>
                <c:pt idx="11">
                  <c:v>cg-hits</c:v>
                </c:pt>
                <c:pt idx="12">
                  <c:v>ply-2dcon</c:v>
                </c:pt>
                <c:pt idx="13">
                  <c:v>ply-3dcon</c:v>
                </c:pt>
                <c:pt idx="14">
                  <c:v>db-conv-tr</c:v>
                </c:pt>
                <c:pt idx="15">
                  <c:v>db-conv-inf</c:v>
                </c:pt>
                <c:pt idx="16">
                  <c:v>db-rnn-tr</c:v>
                </c:pt>
                <c:pt idx="17">
                  <c:v>db-rnn-inf</c:v>
                </c:pt>
                <c:pt idx="18">
                  <c:v>Geomean</c:v>
                </c:pt>
              </c:strCache>
            </c:strRef>
          </c:cat>
          <c:val>
            <c:numRef>
              <c:f>'fully+RBA'!$G$2:$G$20</c:f>
              <c:numCache>
                <c:formatCode>General</c:formatCode>
                <c:ptCount val="19"/>
                <c:pt idx="0">
                  <c:v>1.0270970509999999</c:v>
                </c:pt>
                <c:pt idx="1">
                  <c:v>1.0505133289999999</c:v>
                </c:pt>
                <c:pt idx="2">
                  <c:v>1.0495000000000001</c:v>
                </c:pt>
                <c:pt idx="3">
                  <c:v>1.110258017</c:v>
                </c:pt>
                <c:pt idx="4">
                  <c:v>1.052343322</c:v>
                </c:pt>
                <c:pt idx="5">
                  <c:v>1.0381058030000001</c:v>
                </c:pt>
                <c:pt idx="6">
                  <c:v>1.0378193040000001</c:v>
                </c:pt>
                <c:pt idx="7">
                  <c:v>1.039599956</c:v>
                </c:pt>
                <c:pt idx="8">
                  <c:v>1.0377402950000001</c:v>
                </c:pt>
                <c:pt idx="9">
                  <c:v>1.0420886439999999</c:v>
                </c:pt>
                <c:pt idx="10">
                  <c:v>1.0406564089999999</c:v>
                </c:pt>
                <c:pt idx="11">
                  <c:v>1.039780385</c:v>
                </c:pt>
                <c:pt idx="12">
                  <c:v>1.2061293850000001</c:v>
                </c:pt>
                <c:pt idx="13">
                  <c:v>1.0089291069999999</c:v>
                </c:pt>
                <c:pt idx="14">
                  <c:v>1.049850674</c:v>
                </c:pt>
                <c:pt idx="15">
                  <c:v>1.0731462940000001</c:v>
                </c:pt>
                <c:pt idx="16">
                  <c:v>1.1048482260000001</c:v>
                </c:pt>
                <c:pt idx="17">
                  <c:v>1.112616697</c:v>
                </c:pt>
                <c:pt idx="18">
                  <c:v>1.0613883926553274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2-4EB2-BF48-2EC1F23139FF}"/>
            </c:ext>
          </c:extLst>
        </c:ser>
        <c:ser>
          <c:idx val="2"/>
          <c:order val="6"/>
          <c:tx>
            <c:strRef>
              <c:f>'fully+RBA'!$H$1</c:f>
              <c:strCache>
                <c:ptCount val="1"/>
                <c:pt idx="0">
                  <c:v>Fully-connected+RBA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'fully+RBA'!$H$2:$H$20</c:f>
              <c:numCache>
                <c:formatCode>General</c:formatCode>
                <c:ptCount val="19"/>
                <c:pt idx="0">
                  <c:v>1.1035579129999999</c:v>
                </c:pt>
                <c:pt idx="1">
                  <c:v>1.2807980109999999</c:v>
                </c:pt>
                <c:pt idx="2">
                  <c:v>1.1266549800000001</c:v>
                </c:pt>
                <c:pt idx="3">
                  <c:v>1.174274059</c:v>
                </c:pt>
                <c:pt idx="4">
                  <c:v>1.0749109999999999</c:v>
                </c:pt>
                <c:pt idx="5">
                  <c:v>1.2210395919999999</c:v>
                </c:pt>
                <c:pt idx="6">
                  <c:v>1.2319306640000001</c:v>
                </c:pt>
                <c:pt idx="7">
                  <c:v>1.218187774</c:v>
                </c:pt>
                <c:pt idx="8">
                  <c:v>1.213896399</c:v>
                </c:pt>
                <c:pt idx="9">
                  <c:v>1.221645235</c:v>
                </c:pt>
                <c:pt idx="10">
                  <c:v>1.2207159869999999</c:v>
                </c:pt>
                <c:pt idx="11">
                  <c:v>1.242004611</c:v>
                </c:pt>
                <c:pt idx="12">
                  <c:v>1.352877643</c:v>
                </c:pt>
                <c:pt idx="13">
                  <c:v>1.1020000000000001</c:v>
                </c:pt>
                <c:pt idx="14">
                  <c:v>1.154332014</c:v>
                </c:pt>
                <c:pt idx="15">
                  <c:v>1.410763821</c:v>
                </c:pt>
                <c:pt idx="16">
                  <c:v>1.1074954239999999</c:v>
                </c:pt>
                <c:pt idx="17">
                  <c:v>1.118129011</c:v>
                </c:pt>
                <c:pt idx="18">
                  <c:v>1.1955413043904928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2-4EB2-BF48-2EC1F2313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'fully+RBA'!$B$1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'fully+RBA'!$A$2:$A$20</c15:sqref>
                        </c15:formulaRef>
                      </c:ext>
                    </c:extLst>
                    <c:strCache>
                      <c:ptCount val="19"/>
                      <c:pt idx="0">
                        <c:v>rod-bp</c:v>
                      </c:pt>
                      <c:pt idx="1">
                        <c:v>rod-srad</c:v>
                      </c:pt>
                      <c:pt idx="2">
                        <c:v>pb-mrig</c:v>
                      </c:pt>
                      <c:pt idx="3">
                        <c:v>pb-sad</c:v>
                      </c:pt>
                      <c:pt idx="4">
                        <c:v>pb-sgemm</c:v>
                      </c:pt>
                      <c:pt idx="5">
                        <c:v>cg-lou</c:v>
                      </c:pt>
                      <c:pt idx="6">
                        <c:v>cg-bfs</c:v>
                      </c:pt>
                      <c:pt idx="7">
                        <c:v>cg-sssp</c:v>
                      </c:pt>
                      <c:pt idx="8">
                        <c:v>cg-pgrnk</c:v>
                      </c:pt>
                      <c:pt idx="9">
                        <c:v>cg-wcc</c:v>
                      </c:pt>
                      <c:pt idx="10">
                        <c:v>cg-katz</c:v>
                      </c:pt>
                      <c:pt idx="11">
                        <c:v>cg-hits</c:v>
                      </c:pt>
                      <c:pt idx="12">
                        <c:v>ply-2dcon</c:v>
                      </c:pt>
                      <c:pt idx="13">
                        <c:v>ply-3dcon</c:v>
                      </c:pt>
                      <c:pt idx="14">
                        <c:v>db-conv-tr</c:v>
                      </c:pt>
                      <c:pt idx="15">
                        <c:v>db-conv-inf</c:v>
                      </c:pt>
                      <c:pt idx="16">
                        <c:v>db-rnn-tr</c:v>
                      </c:pt>
                      <c:pt idx="17">
                        <c:v>db-rnn-inf</c:v>
                      </c:pt>
                      <c:pt idx="18">
                        <c:v>Geomean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'fully+RBA'!$B$2:$B$19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062-4EB2-BF48-2EC1F23139F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'fully+RBA'!$C$1</c15:sqref>
                        </c15:formulaRef>
                      </c:ext>
                    </c:extLst>
                    <c:strCache>
                      <c:ptCount val="1"/>
                      <c:pt idx="0">
                        <c:v>Shuffle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'fully+RBA'!$A$2:$A$20</c15:sqref>
                        </c15:formulaRef>
                      </c:ext>
                    </c:extLst>
                    <c:strCache>
                      <c:ptCount val="19"/>
                      <c:pt idx="0">
                        <c:v>rod-bp</c:v>
                      </c:pt>
                      <c:pt idx="1">
                        <c:v>rod-srad</c:v>
                      </c:pt>
                      <c:pt idx="2">
                        <c:v>pb-mrig</c:v>
                      </c:pt>
                      <c:pt idx="3">
                        <c:v>pb-sad</c:v>
                      </c:pt>
                      <c:pt idx="4">
                        <c:v>pb-sgemm</c:v>
                      </c:pt>
                      <c:pt idx="5">
                        <c:v>cg-lou</c:v>
                      </c:pt>
                      <c:pt idx="6">
                        <c:v>cg-bfs</c:v>
                      </c:pt>
                      <c:pt idx="7">
                        <c:v>cg-sssp</c:v>
                      </c:pt>
                      <c:pt idx="8">
                        <c:v>cg-pgrnk</c:v>
                      </c:pt>
                      <c:pt idx="9">
                        <c:v>cg-wcc</c:v>
                      </c:pt>
                      <c:pt idx="10">
                        <c:v>cg-katz</c:v>
                      </c:pt>
                      <c:pt idx="11">
                        <c:v>cg-hits</c:v>
                      </c:pt>
                      <c:pt idx="12">
                        <c:v>ply-2dcon</c:v>
                      </c:pt>
                      <c:pt idx="13">
                        <c:v>ply-3dcon</c:v>
                      </c:pt>
                      <c:pt idx="14">
                        <c:v>db-conv-tr</c:v>
                      </c:pt>
                      <c:pt idx="15">
                        <c:v>db-conv-inf</c:v>
                      </c:pt>
                      <c:pt idx="16">
                        <c:v>db-rnn-tr</c:v>
                      </c:pt>
                      <c:pt idx="17">
                        <c:v>db-rnn-inf</c:v>
                      </c:pt>
                      <c:pt idx="18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'fully+RBA'!$C$2:$C$19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</c:v>
                      </c:pt>
                      <c:pt idx="1">
                        <c:v>1.002</c:v>
                      </c:pt>
                      <c:pt idx="2">
                        <c:v>1.0029999999999999</c:v>
                      </c:pt>
                      <c:pt idx="3">
                        <c:v>1</c:v>
                      </c:pt>
                      <c:pt idx="4">
                        <c:v>1.0329392690000001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1.063989302</c:v>
                      </c:pt>
                      <c:pt idx="13">
                        <c:v>1.001103783</c:v>
                      </c:pt>
                      <c:pt idx="14">
                        <c:v>1.0022079239999999</c:v>
                      </c:pt>
                      <c:pt idx="15">
                        <c:v>1.0212561419999999</c:v>
                      </c:pt>
                      <c:pt idx="16">
                        <c:v>1.02808733</c:v>
                      </c:pt>
                      <c:pt idx="17">
                        <c:v>1.0306388319999999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062-4EB2-BF48-2EC1F23139FF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'fully+RBA'!$E$1</c15:sqref>
                        </c15:formulaRef>
                      </c:ext>
                    </c:extLst>
                    <c:strCache>
                      <c:ptCount val="1"/>
                      <c:pt idx="0">
                        <c:v>Bank-steal [33]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'fully+RBA'!$A$2:$A$20</c15:sqref>
                        </c15:formulaRef>
                      </c:ext>
                    </c:extLst>
                    <c:strCache>
                      <c:ptCount val="19"/>
                      <c:pt idx="0">
                        <c:v>rod-bp</c:v>
                      </c:pt>
                      <c:pt idx="1">
                        <c:v>rod-srad</c:v>
                      </c:pt>
                      <c:pt idx="2">
                        <c:v>pb-mrig</c:v>
                      </c:pt>
                      <c:pt idx="3">
                        <c:v>pb-sad</c:v>
                      </c:pt>
                      <c:pt idx="4">
                        <c:v>pb-sgemm</c:v>
                      </c:pt>
                      <c:pt idx="5">
                        <c:v>cg-lou</c:v>
                      </c:pt>
                      <c:pt idx="6">
                        <c:v>cg-bfs</c:v>
                      </c:pt>
                      <c:pt idx="7">
                        <c:v>cg-sssp</c:v>
                      </c:pt>
                      <c:pt idx="8">
                        <c:v>cg-pgrnk</c:v>
                      </c:pt>
                      <c:pt idx="9">
                        <c:v>cg-wcc</c:v>
                      </c:pt>
                      <c:pt idx="10">
                        <c:v>cg-katz</c:v>
                      </c:pt>
                      <c:pt idx="11">
                        <c:v>cg-hits</c:v>
                      </c:pt>
                      <c:pt idx="12">
                        <c:v>ply-2dcon</c:v>
                      </c:pt>
                      <c:pt idx="13">
                        <c:v>ply-3dcon</c:v>
                      </c:pt>
                      <c:pt idx="14">
                        <c:v>db-conv-tr</c:v>
                      </c:pt>
                      <c:pt idx="15">
                        <c:v>db-conv-inf</c:v>
                      </c:pt>
                      <c:pt idx="16">
                        <c:v>db-rnn-tr</c:v>
                      </c:pt>
                      <c:pt idx="17">
                        <c:v>db-rnn-inf</c:v>
                      </c:pt>
                      <c:pt idx="18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'fully+RBA'!$E$2:$E$19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0.99570000000000003</c:v>
                      </c:pt>
                      <c:pt idx="1">
                        <c:v>1.0000070000000001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062-4EB2-BF48-2EC1F23139F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'fully+RBA'!$F$1</c15:sqref>
                        </c15:formulaRef>
                      </c:ext>
                    </c:extLst>
                    <c:strCache>
                      <c:ptCount val="1"/>
                      <c:pt idx="0">
                        <c:v>Shuffle + RBA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'fully+RBA'!$A$2:$A$20</c15:sqref>
                        </c15:formulaRef>
                      </c:ext>
                    </c:extLst>
                    <c:strCache>
                      <c:ptCount val="19"/>
                      <c:pt idx="0">
                        <c:v>rod-bp</c:v>
                      </c:pt>
                      <c:pt idx="1">
                        <c:v>rod-srad</c:v>
                      </c:pt>
                      <c:pt idx="2">
                        <c:v>pb-mrig</c:v>
                      </c:pt>
                      <c:pt idx="3">
                        <c:v>pb-sad</c:v>
                      </c:pt>
                      <c:pt idx="4">
                        <c:v>pb-sgemm</c:v>
                      </c:pt>
                      <c:pt idx="5">
                        <c:v>cg-lou</c:v>
                      </c:pt>
                      <c:pt idx="6">
                        <c:v>cg-bfs</c:v>
                      </c:pt>
                      <c:pt idx="7">
                        <c:v>cg-sssp</c:v>
                      </c:pt>
                      <c:pt idx="8">
                        <c:v>cg-pgrnk</c:v>
                      </c:pt>
                      <c:pt idx="9">
                        <c:v>cg-wcc</c:v>
                      </c:pt>
                      <c:pt idx="10">
                        <c:v>cg-katz</c:v>
                      </c:pt>
                      <c:pt idx="11">
                        <c:v>cg-hits</c:v>
                      </c:pt>
                      <c:pt idx="12">
                        <c:v>ply-2dcon</c:v>
                      </c:pt>
                      <c:pt idx="13">
                        <c:v>ply-3dcon</c:v>
                      </c:pt>
                      <c:pt idx="14">
                        <c:v>db-conv-tr</c:v>
                      </c:pt>
                      <c:pt idx="15">
                        <c:v>db-conv-inf</c:v>
                      </c:pt>
                      <c:pt idx="16">
                        <c:v>db-rnn-tr</c:v>
                      </c:pt>
                      <c:pt idx="17">
                        <c:v>db-rnn-inf</c:v>
                      </c:pt>
                      <c:pt idx="18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'fully+RBA'!$F$2:$F$20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1.077880919</c:v>
                      </c:pt>
                      <c:pt idx="1">
                        <c:v>1.2030000000000001</c:v>
                      </c:pt>
                      <c:pt idx="2">
                        <c:v>1.0620000000000001</c:v>
                      </c:pt>
                      <c:pt idx="3">
                        <c:v>1.119</c:v>
                      </c:pt>
                      <c:pt idx="4">
                        <c:v>1.0637000000000001</c:v>
                      </c:pt>
                      <c:pt idx="5">
                        <c:v>1.2060451029999999</c:v>
                      </c:pt>
                      <c:pt idx="6">
                        <c:v>1.1891385800000001</c:v>
                      </c:pt>
                      <c:pt idx="7">
                        <c:v>1.2019575060000001</c:v>
                      </c:pt>
                      <c:pt idx="8">
                        <c:v>1.200098616</c:v>
                      </c:pt>
                      <c:pt idx="9">
                        <c:v>1.2081005970000001</c:v>
                      </c:pt>
                      <c:pt idx="10">
                        <c:v>1.1883595250000001</c:v>
                      </c:pt>
                      <c:pt idx="11">
                        <c:v>1.1921785009999999</c:v>
                      </c:pt>
                      <c:pt idx="12">
                        <c:v>1.26</c:v>
                      </c:pt>
                      <c:pt idx="13">
                        <c:v>1.1000000000000001</c:v>
                      </c:pt>
                      <c:pt idx="14">
                        <c:v>1.102894526</c:v>
                      </c:pt>
                      <c:pt idx="15">
                        <c:v>1.189089979</c:v>
                      </c:pt>
                      <c:pt idx="16">
                        <c:v>1.050792567</c:v>
                      </c:pt>
                      <c:pt idx="17">
                        <c:v>1.058480597</c:v>
                      </c:pt>
                      <c:pt idx="18">
                        <c:v>1.1466002094541812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062-4EB2-BF48-2EC1F23139FF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132526912396822"/>
          <c:y val="0"/>
          <c:w val="0.42097265015786073"/>
          <c:h val="4.6305297359111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'oc-scaling'!$B$1</c:f>
              <c:strCache>
                <c:ptCount val="1"/>
                <c:pt idx="0">
                  <c:v>4 CU per sub-core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'oc-scaling'!$A$2:$A$24</c:f>
              <c:strCache>
                <c:ptCount val="22"/>
                <c:pt idx="0">
                  <c:v>tpcU-q8</c:v>
                </c:pt>
                <c:pt idx="1">
                  <c:v>tpcC-q9</c:v>
                </c:pt>
                <c:pt idx="2">
                  <c:v>pb-mriq</c:v>
                </c:pt>
                <c:pt idx="3">
                  <c:v>rod-lavaMD</c:v>
                </c:pt>
                <c:pt idx="4">
                  <c:v>pb-sad</c:v>
                </c:pt>
                <c:pt idx="5">
                  <c:v>cutlass-4096</c:v>
                </c:pt>
                <c:pt idx="6">
                  <c:v>pb-sgemm</c:v>
                </c:pt>
                <c:pt idx="7">
                  <c:v>rod-bp</c:v>
                </c:pt>
                <c:pt idx="8">
                  <c:v>rod-srad</c:v>
                </c:pt>
                <c:pt idx="9">
                  <c:v>pb-mrig</c:v>
                </c:pt>
                <c:pt idx="10">
                  <c:v>rod-htsp</c:v>
                </c:pt>
                <c:pt idx="11">
                  <c:v>pb-cutcp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Geomean</c:v>
                </c:pt>
              </c:strCache>
            </c:strRef>
          </c:cat>
          <c:val>
            <c:numRef>
              <c:f>'oc-scaling'!$B$2:$B$24</c:f>
              <c:numCache>
                <c:formatCode>General</c:formatCode>
                <c:ptCount val="23"/>
                <c:pt idx="0">
                  <c:v>1.01</c:v>
                </c:pt>
                <c:pt idx="1">
                  <c:v>1.01</c:v>
                </c:pt>
                <c:pt idx="2">
                  <c:v>1.2252279260000001</c:v>
                </c:pt>
                <c:pt idx="3">
                  <c:v>1.1133956279999999</c:v>
                </c:pt>
                <c:pt idx="4">
                  <c:v>1.0366331040000001</c:v>
                </c:pt>
                <c:pt idx="5">
                  <c:v>1.0323750519999999</c:v>
                </c:pt>
                <c:pt idx="6">
                  <c:v>1.072897752</c:v>
                </c:pt>
                <c:pt idx="7">
                  <c:v>1.042826265</c:v>
                </c:pt>
                <c:pt idx="8">
                  <c:v>1.0316411889999999</c:v>
                </c:pt>
                <c:pt idx="9">
                  <c:v>1.0434105979999999</c:v>
                </c:pt>
                <c:pt idx="10">
                  <c:v>1.0349326809999999</c:v>
                </c:pt>
                <c:pt idx="11">
                  <c:v>1.031166789</c:v>
                </c:pt>
                <c:pt idx="12">
                  <c:v>1.0273379229999999</c:v>
                </c:pt>
                <c:pt idx="13">
                  <c:v>1.0249537259999999</c:v>
                </c:pt>
                <c:pt idx="14">
                  <c:v>1.025351095</c:v>
                </c:pt>
                <c:pt idx="15">
                  <c:v>1.024212591</c:v>
                </c:pt>
                <c:pt idx="16">
                  <c:v>1.023895011</c:v>
                </c:pt>
                <c:pt idx="17">
                  <c:v>1.025917076</c:v>
                </c:pt>
                <c:pt idx="18">
                  <c:v>1.026262217</c:v>
                </c:pt>
                <c:pt idx="19">
                  <c:v>1.0049999999999999</c:v>
                </c:pt>
                <c:pt idx="20">
                  <c:v>1.0013395039999999</c:v>
                </c:pt>
                <c:pt idx="21">
                  <c:v>1.040378720810631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2-436A-9DB8-02D970D44A17}"/>
            </c:ext>
          </c:extLst>
        </c:ser>
        <c:ser>
          <c:idx val="1"/>
          <c:order val="1"/>
          <c:tx>
            <c:strRef>
              <c:f>'oc-scaling'!$C$1</c:f>
              <c:strCache>
                <c:ptCount val="1"/>
                <c:pt idx="0">
                  <c:v>8 CU per sub-core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'oc-scaling'!$A$2:$A$24</c:f>
              <c:strCache>
                <c:ptCount val="22"/>
                <c:pt idx="0">
                  <c:v>tpcU-q8</c:v>
                </c:pt>
                <c:pt idx="1">
                  <c:v>tpcC-q9</c:v>
                </c:pt>
                <c:pt idx="2">
                  <c:v>pb-mriq</c:v>
                </c:pt>
                <c:pt idx="3">
                  <c:v>rod-lavaMD</c:v>
                </c:pt>
                <c:pt idx="4">
                  <c:v>pb-sad</c:v>
                </c:pt>
                <c:pt idx="5">
                  <c:v>cutlass-4096</c:v>
                </c:pt>
                <c:pt idx="6">
                  <c:v>pb-sgemm</c:v>
                </c:pt>
                <c:pt idx="7">
                  <c:v>rod-bp</c:v>
                </c:pt>
                <c:pt idx="8">
                  <c:v>rod-srad</c:v>
                </c:pt>
                <c:pt idx="9">
                  <c:v>pb-mrig</c:v>
                </c:pt>
                <c:pt idx="10">
                  <c:v>rod-htsp</c:v>
                </c:pt>
                <c:pt idx="11">
                  <c:v>pb-cutcp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Geomean</c:v>
                </c:pt>
              </c:strCache>
            </c:strRef>
          </c:cat>
          <c:val>
            <c:numRef>
              <c:f>'oc-scaling'!$C$2:$C$24</c:f>
              <c:numCache>
                <c:formatCode>General</c:formatCode>
                <c:ptCount val="23"/>
                <c:pt idx="0">
                  <c:v>1.03</c:v>
                </c:pt>
                <c:pt idx="1">
                  <c:v>1.02</c:v>
                </c:pt>
                <c:pt idx="2">
                  <c:v>1.3238970999999999</c:v>
                </c:pt>
                <c:pt idx="3">
                  <c:v>1.189256334</c:v>
                </c:pt>
                <c:pt idx="4">
                  <c:v>1.0971143729999999</c:v>
                </c:pt>
                <c:pt idx="5">
                  <c:v>1.067169461</c:v>
                </c:pt>
                <c:pt idx="6">
                  <c:v>1.196447627</c:v>
                </c:pt>
                <c:pt idx="7">
                  <c:v>1.0854566699999999</c:v>
                </c:pt>
                <c:pt idx="8">
                  <c:v>1.0680156649999999</c:v>
                </c:pt>
                <c:pt idx="9">
                  <c:v>1.058370053</c:v>
                </c:pt>
                <c:pt idx="10">
                  <c:v>1.039239279</c:v>
                </c:pt>
                <c:pt idx="11">
                  <c:v>1.0407721910000001</c:v>
                </c:pt>
                <c:pt idx="12">
                  <c:v>1.0322972829999999</c:v>
                </c:pt>
                <c:pt idx="13">
                  <c:v>1.0315502540000001</c:v>
                </c:pt>
                <c:pt idx="14">
                  <c:v>1.0305767260000001</c:v>
                </c:pt>
                <c:pt idx="15">
                  <c:v>1.03171097</c:v>
                </c:pt>
                <c:pt idx="16">
                  <c:v>1.030075834</c:v>
                </c:pt>
                <c:pt idx="17">
                  <c:v>1.030374788</c:v>
                </c:pt>
                <c:pt idx="18">
                  <c:v>1.031515618</c:v>
                </c:pt>
                <c:pt idx="19">
                  <c:v>1.0848111359999999</c:v>
                </c:pt>
                <c:pt idx="20">
                  <c:v>1.0191822960000001</c:v>
                </c:pt>
                <c:pt idx="21">
                  <c:v>1.0708997035444858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2-436A-9DB8-02D970D44A17}"/>
            </c:ext>
          </c:extLst>
        </c:ser>
        <c:ser>
          <c:idx val="2"/>
          <c:order val="2"/>
          <c:tx>
            <c:strRef>
              <c:f>'oc-scaling'!$D$1</c:f>
              <c:strCache>
                <c:ptCount val="1"/>
                <c:pt idx="0">
                  <c:v>16 CU per sub-core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'oc-scaling'!$A$2:$A$24</c:f>
              <c:strCache>
                <c:ptCount val="22"/>
                <c:pt idx="0">
                  <c:v>tpcU-q8</c:v>
                </c:pt>
                <c:pt idx="1">
                  <c:v>tpcC-q9</c:v>
                </c:pt>
                <c:pt idx="2">
                  <c:v>pb-mriq</c:v>
                </c:pt>
                <c:pt idx="3">
                  <c:v>rod-lavaMD</c:v>
                </c:pt>
                <c:pt idx="4">
                  <c:v>pb-sad</c:v>
                </c:pt>
                <c:pt idx="5">
                  <c:v>cutlass-4096</c:v>
                </c:pt>
                <c:pt idx="6">
                  <c:v>pb-sgemm</c:v>
                </c:pt>
                <c:pt idx="7">
                  <c:v>rod-bp</c:v>
                </c:pt>
                <c:pt idx="8">
                  <c:v>rod-srad</c:v>
                </c:pt>
                <c:pt idx="9">
                  <c:v>pb-mrig</c:v>
                </c:pt>
                <c:pt idx="10">
                  <c:v>rod-htsp</c:v>
                </c:pt>
                <c:pt idx="11">
                  <c:v>pb-cutcp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Geomean</c:v>
                </c:pt>
              </c:strCache>
            </c:strRef>
          </c:cat>
          <c:val>
            <c:numRef>
              <c:f>'oc-scaling'!$D$2:$D$24</c:f>
              <c:numCache>
                <c:formatCode>General</c:formatCode>
                <c:ptCount val="23"/>
                <c:pt idx="0">
                  <c:v>1.03</c:v>
                </c:pt>
                <c:pt idx="1">
                  <c:v>1.03</c:v>
                </c:pt>
                <c:pt idx="2">
                  <c:v>1.335000787</c:v>
                </c:pt>
                <c:pt idx="3">
                  <c:v>1.193147502</c:v>
                </c:pt>
                <c:pt idx="4">
                  <c:v>1.0881225210000001</c:v>
                </c:pt>
                <c:pt idx="5">
                  <c:v>1.0928099090000001</c:v>
                </c:pt>
                <c:pt idx="6">
                  <c:v>1.1970000000000001</c:v>
                </c:pt>
                <c:pt idx="7">
                  <c:v>1.09265989</c:v>
                </c:pt>
                <c:pt idx="8">
                  <c:v>1.0976546549999999</c:v>
                </c:pt>
                <c:pt idx="9">
                  <c:v>1.079643124</c:v>
                </c:pt>
                <c:pt idx="10">
                  <c:v>1.0554310929999999</c:v>
                </c:pt>
                <c:pt idx="11">
                  <c:v>1.042287733</c:v>
                </c:pt>
                <c:pt idx="12">
                  <c:v>1.0449999999999999</c:v>
                </c:pt>
                <c:pt idx="13">
                  <c:v>1.0488</c:v>
                </c:pt>
                <c:pt idx="14">
                  <c:v>1.0568869999999999</c:v>
                </c:pt>
                <c:pt idx="15">
                  <c:v>1.0788249999999999</c:v>
                </c:pt>
                <c:pt idx="16">
                  <c:v>1.0675539999999999</c:v>
                </c:pt>
                <c:pt idx="17">
                  <c:v>1.0875539999999999</c:v>
                </c:pt>
                <c:pt idx="18">
                  <c:v>1.0509999999999999</c:v>
                </c:pt>
                <c:pt idx="19">
                  <c:v>1.270038319</c:v>
                </c:pt>
                <c:pt idx="20">
                  <c:v>1.0289854409999999</c:v>
                </c:pt>
                <c:pt idx="21">
                  <c:v>1.0957898955179948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2-436A-9DB8-02D970D44A17}"/>
            </c:ext>
          </c:extLst>
        </c:ser>
        <c:ser>
          <c:idx val="3"/>
          <c:order val="3"/>
          <c:tx>
            <c:strRef>
              <c:f>'oc-scaling'!$E$1</c:f>
              <c:strCache>
                <c:ptCount val="1"/>
                <c:pt idx="0">
                  <c:v>Fully Connected (8CU)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'oc-scaling'!$A$2:$A$24</c:f>
              <c:strCache>
                <c:ptCount val="22"/>
                <c:pt idx="0">
                  <c:v>tpcU-q8</c:v>
                </c:pt>
                <c:pt idx="1">
                  <c:v>tpcC-q9</c:v>
                </c:pt>
                <c:pt idx="2">
                  <c:v>pb-mriq</c:v>
                </c:pt>
                <c:pt idx="3">
                  <c:v>rod-lavaMD</c:v>
                </c:pt>
                <c:pt idx="4">
                  <c:v>pb-sad</c:v>
                </c:pt>
                <c:pt idx="5">
                  <c:v>cutlass-4096</c:v>
                </c:pt>
                <c:pt idx="6">
                  <c:v>pb-sgemm</c:v>
                </c:pt>
                <c:pt idx="7">
                  <c:v>rod-bp</c:v>
                </c:pt>
                <c:pt idx="8">
                  <c:v>rod-srad</c:v>
                </c:pt>
                <c:pt idx="9">
                  <c:v>pb-mrig</c:v>
                </c:pt>
                <c:pt idx="10">
                  <c:v>rod-htsp</c:v>
                </c:pt>
                <c:pt idx="11">
                  <c:v>pb-cutcp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Geomean</c:v>
                </c:pt>
              </c:strCache>
            </c:strRef>
          </c:cat>
          <c:val>
            <c:numRef>
              <c:f>'oc-scaling'!$E$2:$E$24</c:f>
              <c:numCache>
                <c:formatCode>General</c:formatCode>
                <c:ptCount val="23"/>
                <c:pt idx="0">
                  <c:v>1.246843631</c:v>
                </c:pt>
                <c:pt idx="1">
                  <c:v>1.79</c:v>
                </c:pt>
                <c:pt idx="2">
                  <c:v>1.415</c:v>
                </c:pt>
                <c:pt idx="3">
                  <c:v>1.1580311409999999</c:v>
                </c:pt>
                <c:pt idx="4">
                  <c:v>1.1190933540000001</c:v>
                </c:pt>
                <c:pt idx="5">
                  <c:v>1.1000000000000001</c:v>
                </c:pt>
                <c:pt idx="6">
                  <c:v>1.052</c:v>
                </c:pt>
                <c:pt idx="7">
                  <c:v>1.0270970509999999</c:v>
                </c:pt>
                <c:pt idx="8">
                  <c:v>1.045897554</c:v>
                </c:pt>
                <c:pt idx="9">
                  <c:v>1.054675595</c:v>
                </c:pt>
                <c:pt idx="10">
                  <c:v>1.0594047600000001</c:v>
                </c:pt>
                <c:pt idx="11">
                  <c:v>1.078334406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</c:v>
                </c:pt>
                <c:pt idx="21">
                  <c:v>1.1146339646827264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2-436A-9DB8-02D970D44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0499776"/>
        <c:axId val="1540528896"/>
      </c:barChart>
      <c:catAx>
        <c:axId val="15404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528896"/>
        <c:crosses val="autoZero"/>
        <c:auto val="1"/>
        <c:lblAlgn val="ctr"/>
        <c:lblOffset val="100"/>
        <c:noMultiLvlLbl val="0"/>
      </c:catAx>
      <c:valAx>
        <c:axId val="1540528896"/>
        <c:scaling>
          <c:orientation val="minMax"/>
          <c:max val="1.5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4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83776484461182"/>
          <c:y val="7.279140347175965E-3"/>
          <c:w val="0.80727409073865763"/>
          <c:h val="0.11017607174103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combined!$C$1</c:f>
              <c:strCache>
                <c:ptCount val="1"/>
                <c:pt idx="0">
                  <c:v>Normalized area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combined!$A$2:$B$6</c:f>
              <c:multiLvlStrCache>
                <c:ptCount val="5"/>
                <c:lvl>
                  <c:pt idx="0">
                    <c:v>2 CU (Baseline)</c:v>
                  </c:pt>
                  <c:pt idx="1">
                    <c:v>4 CU</c:v>
                  </c:pt>
                  <c:pt idx="2">
                    <c:v>8 CU</c:v>
                  </c:pt>
                  <c:pt idx="3">
                    <c:v>16 CU</c:v>
                  </c:pt>
                  <c:pt idx="4">
                    <c:v>2 CU</c:v>
                  </c:pt>
                </c:lvl>
                <c:lvl>
                  <c:pt idx="0">
                    <c:v>GTO scheduling</c:v>
                  </c:pt>
                  <c:pt idx="4">
                    <c:v>RBA scheduling</c:v>
                  </c:pt>
                </c:lvl>
              </c:multiLvlStrCache>
              <c:extLst/>
            </c:multiLvlStrRef>
          </c:cat>
          <c:val>
            <c:numRef>
              <c:f>combined!$C$2:$C$6</c:f>
              <c:numCache>
                <c:formatCode>0.00</c:formatCode>
                <c:ptCount val="5"/>
                <c:pt idx="0">
                  <c:v>1</c:v>
                </c:pt>
                <c:pt idx="1">
                  <c:v>1.2686411182732444</c:v>
                </c:pt>
                <c:pt idx="2">
                  <c:v>1.7370152268622556</c:v>
                </c:pt>
                <c:pt idx="3">
                  <c:v>2.7840518948539712</c:v>
                </c:pt>
                <c:pt idx="4">
                  <c:v>1.0053545235106509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B5-4808-A124-C786338A13B0}"/>
            </c:ext>
          </c:extLst>
        </c:ser>
        <c:ser>
          <c:idx val="1"/>
          <c:order val="1"/>
          <c:tx>
            <c:strRef>
              <c:f>combined!$D$1</c:f>
              <c:strCache>
                <c:ptCount val="1"/>
                <c:pt idx="0">
                  <c:v>Normalized power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combined!$A$2:$B$6</c:f>
              <c:multiLvlStrCache>
                <c:ptCount val="5"/>
                <c:lvl>
                  <c:pt idx="0">
                    <c:v>2 CU (Baseline)</c:v>
                  </c:pt>
                  <c:pt idx="1">
                    <c:v>4 CU</c:v>
                  </c:pt>
                  <c:pt idx="2">
                    <c:v>8 CU</c:v>
                  </c:pt>
                  <c:pt idx="3">
                    <c:v>16 CU</c:v>
                  </c:pt>
                  <c:pt idx="4">
                    <c:v>2 CU</c:v>
                  </c:pt>
                </c:lvl>
                <c:lvl>
                  <c:pt idx="0">
                    <c:v>GTO scheduling</c:v>
                  </c:pt>
                  <c:pt idx="4">
                    <c:v>RBA scheduling</c:v>
                  </c:pt>
                </c:lvl>
              </c:multiLvlStrCache>
              <c:extLst/>
            </c:multiLvlStrRef>
          </c:cat>
          <c:val>
            <c:numRef>
              <c:f>combined!$D$2:$D$6</c:f>
              <c:numCache>
                <c:formatCode>0.00</c:formatCode>
                <c:ptCount val="5"/>
                <c:pt idx="0">
                  <c:v>1</c:v>
                </c:pt>
                <c:pt idx="1">
                  <c:v>1.599177620786947</c:v>
                </c:pt>
                <c:pt idx="2">
                  <c:v>2.8253027419931032</c:v>
                </c:pt>
                <c:pt idx="3">
                  <c:v>5.1937257132025403</c:v>
                </c:pt>
                <c:pt idx="4">
                  <c:v>1.0058324766883198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7B5-4808-A124-C786338A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785408"/>
        <c:axId val="1800786240"/>
      </c:barChart>
      <c:catAx>
        <c:axId val="18007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86240"/>
        <c:crosses val="autoZero"/>
        <c:auto val="1"/>
        <c:lblAlgn val="ctr"/>
        <c:lblOffset val="100"/>
        <c:noMultiLvlLbl val="0"/>
      </c:catAx>
      <c:valAx>
        <c:axId val="180078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Normalized area/power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8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659848225493553"/>
          <c:y val="3.2103918380966955E-2"/>
          <c:w val="0.56231985327897838"/>
          <c:h val="8.7861343067496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Rodinia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82"/>
              <c:layout>
                <c:manualLayout>
                  <c:x val="-9.6618357487922704E-2"/>
                  <c:y val="-6.140350877192982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Hotspot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F1B-4BD6-BD83-BF3C28040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'fig1-ppt'!$E$3:$E$113</c:f>
              <c:numCache>
                <c:formatCode>General</c:formatCode>
                <c:ptCount val="111"/>
                <c:pt idx="0">
                  <c:v>0.99393119370000005</c:v>
                </c:pt>
                <c:pt idx="6">
                  <c:v>0.99957567280000004</c:v>
                </c:pt>
                <c:pt idx="10">
                  <c:v>1.000727908</c:v>
                </c:pt>
                <c:pt idx="12">
                  <c:v>1.001146409</c:v>
                </c:pt>
                <c:pt idx="13">
                  <c:v>1.0014016509999999</c:v>
                </c:pt>
                <c:pt idx="14">
                  <c:v>1.0021984580000001</c:v>
                </c:pt>
                <c:pt idx="16">
                  <c:v>1.005063517</c:v>
                </c:pt>
                <c:pt idx="17">
                  <c:v>1.0086501329999999</c:v>
                </c:pt>
                <c:pt idx="20">
                  <c:v>1.0135544219999999</c:v>
                </c:pt>
                <c:pt idx="23">
                  <c:v>1.018197665</c:v>
                </c:pt>
                <c:pt idx="26">
                  <c:v>1.020019316</c:v>
                </c:pt>
                <c:pt idx="27">
                  <c:v>1.0205770279999999</c:v>
                </c:pt>
                <c:pt idx="28">
                  <c:v>1.021097747</c:v>
                </c:pt>
                <c:pt idx="29">
                  <c:v>1.0212516869999999</c:v>
                </c:pt>
                <c:pt idx="30">
                  <c:v>1.022148668</c:v>
                </c:pt>
                <c:pt idx="31">
                  <c:v>1.024077334</c:v>
                </c:pt>
                <c:pt idx="32">
                  <c:v>1.0275028859999999</c:v>
                </c:pt>
                <c:pt idx="33">
                  <c:v>1.0345095360000001</c:v>
                </c:pt>
                <c:pt idx="34">
                  <c:v>1.035631178</c:v>
                </c:pt>
                <c:pt idx="44">
                  <c:v>1.046954068</c:v>
                </c:pt>
                <c:pt idx="45">
                  <c:v>1.0489999999999999</c:v>
                </c:pt>
                <c:pt idx="48">
                  <c:v>1.0505</c:v>
                </c:pt>
                <c:pt idx="80">
                  <c:v>1.1693509959999999</c:v>
                </c:pt>
                <c:pt idx="81">
                  <c:v>1.17</c:v>
                </c:pt>
                <c:pt idx="82">
                  <c:v>1.2038314919999999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D6-4A31-8D99-92780E4B2C71}"/>
            </c:ext>
          </c:extLst>
        </c:ser>
        <c:ser>
          <c:idx val="1"/>
          <c:order val="1"/>
          <c:tx>
            <c:v>Polybench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84"/>
              <c:layout>
                <c:manualLayout>
                  <c:x val="8.856580457753038E-17"/>
                  <c:y val="9.64912280701754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2D-Convolution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F1B-4BD6-BD83-BF3C28040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'fig1-ppt'!$I$2:$I$113</c:f>
              <c:numCache>
                <c:formatCode>General</c:formatCode>
                <c:ptCount val="112"/>
                <c:pt idx="0">
                  <c:v>0.99</c:v>
                </c:pt>
                <c:pt idx="2">
                  <c:v>0.99484049679999997</c:v>
                </c:pt>
                <c:pt idx="3">
                  <c:v>0.998</c:v>
                </c:pt>
                <c:pt idx="4">
                  <c:v>0.99899766960000003</c:v>
                </c:pt>
                <c:pt idx="6">
                  <c:v>0.99931194690000003</c:v>
                </c:pt>
                <c:pt idx="9">
                  <c:v>1</c:v>
                </c:pt>
                <c:pt idx="10">
                  <c:v>1.0005116199999999</c:v>
                </c:pt>
                <c:pt idx="12">
                  <c:v>1.0009999999999999</c:v>
                </c:pt>
                <c:pt idx="16">
                  <c:v>1.0049999999999999</c:v>
                </c:pt>
                <c:pt idx="19">
                  <c:v>1.0089291069999999</c:v>
                </c:pt>
                <c:pt idx="23">
                  <c:v>1.0178378939999999</c:v>
                </c:pt>
                <c:pt idx="25">
                  <c:v>1.0189999999999999</c:v>
                </c:pt>
                <c:pt idx="84">
                  <c:v>1.2061293850000001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D6-4A31-8D99-92780E4B2C71}"/>
            </c:ext>
          </c:extLst>
        </c:ser>
        <c:ser>
          <c:idx val="2"/>
          <c:order val="2"/>
          <c:tx>
            <c:v>TPCH-C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38100">
                <a:noFill/>
              </a:ln>
              <a:effectLst/>
            </c:spPr>
          </c:marker>
          <c:yVal>
            <c:numRef>
              <c:f>'fig1-ppt'!$F$2:$F$113</c:f>
              <c:numCache>
                <c:formatCode>General</c:formatCode>
                <c:ptCount val="112"/>
                <c:pt idx="60">
                  <c:v>1.0996153959999999</c:v>
                </c:pt>
                <c:pt idx="87">
                  <c:v>1.244675948</c:v>
                </c:pt>
                <c:pt idx="91">
                  <c:v>1.3255666770000001</c:v>
                </c:pt>
                <c:pt idx="92">
                  <c:v>1.327723276</c:v>
                </c:pt>
                <c:pt idx="93">
                  <c:v>1.340077196</c:v>
                </c:pt>
                <c:pt idx="94">
                  <c:v>1.344523294</c:v>
                </c:pt>
                <c:pt idx="95">
                  <c:v>1.349904322</c:v>
                </c:pt>
                <c:pt idx="97">
                  <c:v>1.390719504</c:v>
                </c:pt>
                <c:pt idx="98">
                  <c:v>1.4227575729999999</c:v>
                </c:pt>
                <c:pt idx="99">
                  <c:v>1.446630036</c:v>
                </c:pt>
                <c:pt idx="100">
                  <c:v>1.450336673</c:v>
                </c:pt>
                <c:pt idx="101">
                  <c:v>1.4764379670000001</c:v>
                </c:pt>
                <c:pt idx="102">
                  <c:v>1.4910621150000001</c:v>
                </c:pt>
                <c:pt idx="103">
                  <c:v>1.5204439620000001</c:v>
                </c:pt>
                <c:pt idx="104">
                  <c:v>1.5283260759999999</c:v>
                </c:pt>
                <c:pt idx="105">
                  <c:v>1.5644368340000001</c:v>
                </c:pt>
                <c:pt idx="106">
                  <c:v>1.570145042</c:v>
                </c:pt>
                <c:pt idx="107">
                  <c:v>1.584495196</c:v>
                </c:pt>
                <c:pt idx="108">
                  <c:v>1.5924244489999999</c:v>
                </c:pt>
                <c:pt idx="109">
                  <c:v>1.6352047080000001</c:v>
                </c:pt>
                <c:pt idx="110">
                  <c:v>1.746469018</c:v>
                </c:pt>
                <c:pt idx="111">
                  <c:v>1.792650337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D6-4A31-8D99-92780E4B2C71}"/>
            </c:ext>
          </c:extLst>
        </c:ser>
        <c:ser>
          <c:idx val="3"/>
          <c:order val="3"/>
          <c:tx>
            <c:v>TPCH-U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Pt>
            <c:idx val="44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F1B-4BD6-BD83-BF3C28040AD6}"/>
              </c:ext>
            </c:extLst>
          </c:dPt>
          <c:dPt>
            <c:idx val="51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F1B-4BD6-BD83-BF3C28040AD6}"/>
              </c:ext>
            </c:extLst>
          </c:dPt>
          <c:dPt>
            <c:idx val="52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F1B-4BD6-BD83-BF3C28040AD6}"/>
              </c:ext>
            </c:extLst>
          </c:dPt>
          <c:dPt>
            <c:idx val="53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F1B-4BD6-BD83-BF3C28040AD6}"/>
              </c:ext>
            </c:extLst>
          </c:dPt>
          <c:dPt>
            <c:idx val="72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F1B-4BD6-BD83-BF3C28040AD6}"/>
              </c:ext>
            </c:extLst>
          </c:dPt>
          <c:dPt>
            <c:idx val="73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F1B-4BD6-BD83-BF3C28040AD6}"/>
              </c:ext>
            </c:extLst>
          </c:dPt>
          <c:dPt>
            <c:idx val="74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F1B-4BD6-BD83-BF3C28040AD6}"/>
              </c:ext>
            </c:extLst>
          </c:dPt>
          <c:dPt>
            <c:idx val="75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F1B-4BD6-BD83-BF3C28040AD6}"/>
              </c:ext>
            </c:extLst>
          </c:dPt>
          <c:dPt>
            <c:idx val="76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F1B-4BD6-BD83-BF3C28040AD6}"/>
              </c:ext>
            </c:extLst>
          </c:dPt>
          <c:dPt>
            <c:idx val="77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F1B-4BD6-BD83-BF3C28040AD6}"/>
              </c:ext>
            </c:extLst>
          </c:dPt>
          <c:dPt>
            <c:idx val="78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F1B-4BD6-BD83-BF3C28040AD6}"/>
              </c:ext>
            </c:extLst>
          </c:dPt>
          <c:dPt>
            <c:idx val="79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F1B-4BD6-BD83-BF3C28040AD6}"/>
              </c:ext>
            </c:extLst>
          </c:dPt>
          <c:dPt>
            <c:idx val="8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F1B-4BD6-BD83-BF3C28040AD6}"/>
              </c:ext>
            </c:extLst>
          </c:dPt>
          <c:dPt>
            <c:idx val="85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1B-4BD6-BD83-BF3C28040AD6}"/>
              </c:ext>
            </c:extLst>
          </c:dPt>
          <c:dPt>
            <c:idx val="86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F1B-4BD6-BD83-BF3C28040AD6}"/>
              </c:ext>
            </c:extLst>
          </c:dPt>
          <c:dPt>
            <c:idx val="88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F1B-4BD6-BD83-BF3C28040AD6}"/>
              </c:ext>
            </c:extLst>
          </c:dPt>
          <c:dPt>
            <c:idx val="89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F1B-4BD6-BD83-BF3C28040AD6}"/>
              </c:ext>
            </c:extLst>
          </c:dPt>
          <c:dPt>
            <c:idx val="9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F1B-4BD6-BD83-BF3C28040AD6}"/>
              </c:ext>
            </c:extLst>
          </c:dPt>
          <c:yVal>
            <c:numRef>
              <c:f>'fig1-ppt'!$G$2:$G$113</c:f>
              <c:numCache>
                <c:formatCode>General</c:formatCode>
                <c:ptCount val="112"/>
                <c:pt idx="20">
                  <c:v>1.0102054650000001</c:v>
                </c:pt>
                <c:pt idx="22">
                  <c:v>1.015536647</c:v>
                </c:pt>
                <c:pt idx="39">
                  <c:v>1.039427254</c:v>
                </c:pt>
                <c:pt idx="44">
                  <c:v>1.04276437</c:v>
                </c:pt>
                <c:pt idx="51">
                  <c:v>1.0521056090000001</c:v>
                </c:pt>
                <c:pt idx="52">
                  <c:v>1.0551040039999999</c:v>
                </c:pt>
                <c:pt idx="53">
                  <c:v>1.072696071</c:v>
                </c:pt>
                <c:pt idx="55">
                  <c:v>1.076529208</c:v>
                </c:pt>
                <c:pt idx="72">
                  <c:v>1.1253961939999999</c:v>
                </c:pt>
                <c:pt idx="73">
                  <c:v>1.1304807210000001</c:v>
                </c:pt>
                <c:pt idx="74">
                  <c:v>1.1329227930000001</c:v>
                </c:pt>
                <c:pt idx="75">
                  <c:v>1.136155201</c:v>
                </c:pt>
                <c:pt idx="76">
                  <c:v>1.1390633029999999</c:v>
                </c:pt>
                <c:pt idx="77">
                  <c:v>1.141746468</c:v>
                </c:pt>
                <c:pt idx="78">
                  <c:v>1.1551385519999999</c:v>
                </c:pt>
                <c:pt idx="79">
                  <c:v>1.155459542</c:v>
                </c:pt>
                <c:pt idx="80">
                  <c:v>1.162647658</c:v>
                </c:pt>
                <c:pt idx="85">
                  <c:v>1.2092432479999999</c:v>
                </c:pt>
                <c:pt idx="86">
                  <c:v>1.2291739079999999</c:v>
                </c:pt>
                <c:pt idx="88">
                  <c:v>1.246843631</c:v>
                </c:pt>
                <c:pt idx="89">
                  <c:v>1.2613417600000001</c:v>
                </c:pt>
                <c:pt idx="90">
                  <c:v>1.286848239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D6-4A31-8D99-92780E4B2C71}"/>
            </c:ext>
          </c:extLst>
        </c:ser>
        <c:ser>
          <c:idx val="4"/>
          <c:order val="4"/>
          <c:tx>
            <c:v>Cutlass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yVal>
            <c:numRef>
              <c:f>'fig1-ppt'!$H$2:$H$113</c:f>
              <c:numCache>
                <c:formatCode>General</c:formatCode>
                <c:ptCount val="112"/>
                <c:pt idx="57">
                  <c:v>1.0918267180000001</c:v>
                </c:pt>
                <c:pt idx="58">
                  <c:v>1.0920818990000001</c:v>
                </c:pt>
                <c:pt idx="59">
                  <c:v>1.0990853389999999</c:v>
                </c:pt>
                <c:pt idx="61">
                  <c:v>1.100076737</c:v>
                </c:pt>
                <c:pt idx="62">
                  <c:v>1.1004809259999999</c:v>
                </c:pt>
                <c:pt idx="63">
                  <c:v>1.1010144850000001</c:v>
                </c:pt>
                <c:pt idx="64">
                  <c:v>1.1019156080000001</c:v>
                </c:pt>
                <c:pt idx="65">
                  <c:v>1.103601421</c:v>
                </c:pt>
                <c:pt idx="66">
                  <c:v>1.104069236</c:v>
                </c:pt>
                <c:pt idx="67">
                  <c:v>1.1041758159999999</c:v>
                </c:pt>
                <c:pt idx="68">
                  <c:v>1.104400024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D6-4A31-8D99-92780E4B2C71}"/>
            </c:ext>
          </c:extLst>
        </c:ser>
        <c:ser>
          <c:idx val="5"/>
          <c:order val="5"/>
          <c:tx>
            <c:v>Parboil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dLbls>
            <c:dLbl>
              <c:idx val="96"/>
              <c:layout>
                <c:manualLayout>
                  <c:x val="2.0531400966183486E-2"/>
                  <c:y val="5.2631578947368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MRI-Q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FD6-4A31-8D99-92780E4B2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'fig1-ppt'!$D$2:$D$113</c:f>
              <c:numCache>
                <c:formatCode>General</c:formatCode>
                <c:ptCount val="112"/>
                <c:pt idx="5">
                  <c:v>0.999</c:v>
                </c:pt>
                <c:pt idx="8">
                  <c:v>1</c:v>
                </c:pt>
                <c:pt idx="26">
                  <c:v>1.02</c:v>
                </c:pt>
                <c:pt idx="47">
                  <c:v>1.0495000000000001</c:v>
                </c:pt>
                <c:pt idx="50">
                  <c:v>1.052</c:v>
                </c:pt>
                <c:pt idx="56">
                  <c:v>1.0780000000000001</c:v>
                </c:pt>
                <c:pt idx="70">
                  <c:v>1.1100000000000001</c:v>
                </c:pt>
                <c:pt idx="9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D6-4A31-8D99-92780E4B2C71}"/>
            </c:ext>
          </c:extLst>
        </c:ser>
        <c:ser>
          <c:idx val="6"/>
          <c:order val="6"/>
          <c:tx>
            <c:v>CuGraph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42"/>
              <c:layout>
                <c:manualLayout>
                  <c:x val="-4.428290228876519E-17"/>
                  <c:y val="6.7251461988304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Katz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Centrality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FD6-4A31-8D99-92780E4B2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'fig1-ppt'!$C$2:$C$113</c:f>
              <c:numCache>
                <c:formatCode>General</c:formatCode>
                <c:ptCount val="112"/>
                <c:pt idx="36">
                  <c:v>1.0377402950000001</c:v>
                </c:pt>
                <c:pt idx="37">
                  <c:v>1.0378193040000001</c:v>
                </c:pt>
                <c:pt idx="38">
                  <c:v>1.0381058030000001</c:v>
                </c:pt>
                <c:pt idx="40">
                  <c:v>1.039599956</c:v>
                </c:pt>
                <c:pt idx="41">
                  <c:v>1.039780385</c:v>
                </c:pt>
                <c:pt idx="42">
                  <c:v>1.0406564089999999</c:v>
                </c:pt>
                <c:pt idx="43">
                  <c:v>1.0420886439999999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FD6-4A31-8D99-92780E4B2C71}"/>
            </c:ext>
          </c:extLst>
        </c:ser>
        <c:ser>
          <c:idx val="7"/>
          <c:order val="7"/>
          <c:tx>
            <c:v>Deepbench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69"/>
              <c:layout>
                <c:manualLayout>
                  <c:x val="-1.4492753623188406E-2"/>
                  <c:y val="9.35672514619882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RNN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Train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FD6-4A31-8D99-92780E4B2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'fig1-ppt'!$J$2:$J$113</c:f>
              <c:numCache>
                <c:formatCode>General</c:formatCode>
                <c:ptCount val="112"/>
                <c:pt idx="48">
                  <c:v>1.049850674</c:v>
                </c:pt>
                <c:pt idx="54">
                  <c:v>1.0731462940000001</c:v>
                </c:pt>
                <c:pt idx="69">
                  <c:v>1.1048482260000001</c:v>
                </c:pt>
                <c:pt idx="71">
                  <c:v>1.112616697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D6-4A31-8D99-92780E4B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21712"/>
        <c:axId val="336814224"/>
      </c:scatterChart>
      <c:valAx>
        <c:axId val="336821712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Applications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14224"/>
        <c:crosses val="autoZero"/>
        <c:crossBetween val="midCat"/>
      </c:valAx>
      <c:valAx>
        <c:axId val="336814224"/>
        <c:scaling>
          <c:orientation val="minMax"/>
          <c:max val="1.750000000000000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Speedup over Partitioned SM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21712"/>
        <c:crosses val="autoZero"/>
        <c:crossBetween val="midCat"/>
        <c:majorUnit val="0.25"/>
        <c:minorUnit val="0.25"/>
      </c:valAx>
      <c:spPr>
        <a:noFill/>
        <a:ln w="25400"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07565902088324E-2"/>
          <c:y val="0.11831560528618133"/>
          <c:w val="0.8928460572863175"/>
          <c:h val="0.76351176497674633"/>
        </c:manualLayout>
      </c:layout>
      <c:scatterChart>
        <c:scatterStyle val="lineMarker"/>
        <c:varyColors val="0"/>
        <c:ser>
          <c:idx val="0"/>
          <c:order val="0"/>
          <c:tx>
            <c:v>Rodinia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yVal>
            <c:numRef>
              <c:f>'fig1-ppt'!$E$3:$E$113</c:f>
              <c:numCache>
                <c:formatCode>General</c:formatCode>
                <c:ptCount val="111"/>
                <c:pt idx="0">
                  <c:v>0.99393119370000005</c:v>
                </c:pt>
                <c:pt idx="6">
                  <c:v>0.99957567280000004</c:v>
                </c:pt>
                <c:pt idx="10">
                  <c:v>1.000727908</c:v>
                </c:pt>
                <c:pt idx="12">
                  <c:v>1.001146409</c:v>
                </c:pt>
                <c:pt idx="13">
                  <c:v>1.0014016509999999</c:v>
                </c:pt>
                <c:pt idx="14">
                  <c:v>1.0021984580000001</c:v>
                </c:pt>
                <c:pt idx="16">
                  <c:v>1.005063517</c:v>
                </c:pt>
                <c:pt idx="17">
                  <c:v>1.0086501329999999</c:v>
                </c:pt>
                <c:pt idx="20">
                  <c:v>1.0135544219999999</c:v>
                </c:pt>
                <c:pt idx="23">
                  <c:v>1.018197665</c:v>
                </c:pt>
                <c:pt idx="26">
                  <c:v>1.020019316</c:v>
                </c:pt>
                <c:pt idx="27">
                  <c:v>1.0205770279999999</c:v>
                </c:pt>
                <c:pt idx="28">
                  <c:v>1.021097747</c:v>
                </c:pt>
                <c:pt idx="29">
                  <c:v>1.0212516869999999</c:v>
                </c:pt>
                <c:pt idx="30">
                  <c:v>1.022148668</c:v>
                </c:pt>
                <c:pt idx="31">
                  <c:v>1.024077334</c:v>
                </c:pt>
                <c:pt idx="32">
                  <c:v>1.0275028859999999</c:v>
                </c:pt>
                <c:pt idx="33">
                  <c:v>1.0345095360000001</c:v>
                </c:pt>
                <c:pt idx="34">
                  <c:v>1.035631178</c:v>
                </c:pt>
                <c:pt idx="44">
                  <c:v>1.046954068</c:v>
                </c:pt>
                <c:pt idx="45">
                  <c:v>1.0489999999999999</c:v>
                </c:pt>
                <c:pt idx="48">
                  <c:v>1.0505</c:v>
                </c:pt>
                <c:pt idx="80">
                  <c:v>1.1693509959999999</c:v>
                </c:pt>
                <c:pt idx="81">
                  <c:v>1.17</c:v>
                </c:pt>
                <c:pt idx="82">
                  <c:v>1.2038314919999999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D6-4A31-8D99-92780E4B2C71}"/>
            </c:ext>
          </c:extLst>
        </c:ser>
        <c:ser>
          <c:idx val="1"/>
          <c:order val="1"/>
          <c:tx>
            <c:v>Polybench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yVal>
            <c:numRef>
              <c:f>'fig1-ppt'!$I$2:$I$113</c:f>
              <c:numCache>
                <c:formatCode>General</c:formatCode>
                <c:ptCount val="112"/>
                <c:pt idx="0">
                  <c:v>0.99</c:v>
                </c:pt>
                <c:pt idx="2">
                  <c:v>0.99484049679999997</c:v>
                </c:pt>
                <c:pt idx="3">
                  <c:v>0.998</c:v>
                </c:pt>
                <c:pt idx="4">
                  <c:v>0.99899766960000003</c:v>
                </c:pt>
                <c:pt idx="6">
                  <c:v>0.99931194690000003</c:v>
                </c:pt>
                <c:pt idx="9">
                  <c:v>1</c:v>
                </c:pt>
                <c:pt idx="10">
                  <c:v>1.0005116199999999</c:v>
                </c:pt>
                <c:pt idx="12">
                  <c:v>1.0009999999999999</c:v>
                </c:pt>
                <c:pt idx="16">
                  <c:v>1.0049999999999999</c:v>
                </c:pt>
                <c:pt idx="19">
                  <c:v>1.0089291069999999</c:v>
                </c:pt>
                <c:pt idx="23">
                  <c:v>1.0178378939999999</c:v>
                </c:pt>
                <c:pt idx="25">
                  <c:v>1.0189999999999999</c:v>
                </c:pt>
                <c:pt idx="84">
                  <c:v>1.2061293850000001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D6-4A31-8D99-92780E4B2C71}"/>
            </c:ext>
          </c:extLst>
        </c:ser>
        <c:ser>
          <c:idx val="2"/>
          <c:order val="2"/>
          <c:tx>
            <c:v>TPCH-C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98"/>
              <c:layout>
                <c:manualLayout>
                  <c:x val="1.2077294685990338E-3"/>
                  <c:y val="8.187134502923981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Query</a:t>
                    </a:r>
                    <a:r>
                      <a:rPr lang="en-US" sz="1400" baseline="0" dirty="0"/>
                      <a:t> 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A1-4C0D-AA26-E42A5A8F7B00}"/>
                </c:ext>
              </c:extLst>
            </c:dLbl>
            <c:dLbl>
              <c:idx val="109"/>
              <c:layout>
                <c:manualLayout>
                  <c:x val="8.4541062801932361E-3"/>
                  <c:y val="5.847953216374266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Query</a:t>
                    </a:r>
                    <a:r>
                      <a:rPr lang="en-US" sz="1400" baseline="0" dirty="0"/>
                      <a:t> 20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A1-4C0D-AA26-E42A5A8F7B00}"/>
                </c:ext>
              </c:extLst>
            </c:dLbl>
            <c:dLbl>
              <c:idx val="110"/>
              <c:layout>
                <c:manualLayout>
                  <c:x val="8.4541062801932361E-3"/>
                  <c:y val="3.50877192982456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Query 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A1-4C0D-AA26-E42A5A8F7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'fig1-ppt'!$F$2:$F$113</c:f>
              <c:numCache>
                <c:formatCode>General</c:formatCode>
                <c:ptCount val="112"/>
                <c:pt idx="60">
                  <c:v>1.0996153959999999</c:v>
                </c:pt>
                <c:pt idx="87">
                  <c:v>1.244675948</c:v>
                </c:pt>
                <c:pt idx="91">
                  <c:v>1.3255666770000001</c:v>
                </c:pt>
                <c:pt idx="92">
                  <c:v>1.327723276</c:v>
                </c:pt>
                <c:pt idx="93">
                  <c:v>1.340077196</c:v>
                </c:pt>
                <c:pt idx="94">
                  <c:v>1.344523294</c:v>
                </c:pt>
                <c:pt idx="95">
                  <c:v>1.349904322</c:v>
                </c:pt>
                <c:pt idx="97">
                  <c:v>1.390719504</c:v>
                </c:pt>
                <c:pt idx="98">
                  <c:v>1.4227575729999999</c:v>
                </c:pt>
                <c:pt idx="99">
                  <c:v>1.446630036</c:v>
                </c:pt>
                <c:pt idx="100">
                  <c:v>1.450336673</c:v>
                </c:pt>
                <c:pt idx="101">
                  <c:v>1.4764379670000001</c:v>
                </c:pt>
                <c:pt idx="102">
                  <c:v>1.4910621150000001</c:v>
                </c:pt>
                <c:pt idx="103">
                  <c:v>1.5204439620000001</c:v>
                </c:pt>
                <c:pt idx="104">
                  <c:v>1.5283260759999999</c:v>
                </c:pt>
                <c:pt idx="105">
                  <c:v>1.5644368340000001</c:v>
                </c:pt>
                <c:pt idx="106">
                  <c:v>1.570145042</c:v>
                </c:pt>
                <c:pt idx="107">
                  <c:v>1.584495196</c:v>
                </c:pt>
                <c:pt idx="108">
                  <c:v>1.5924244489999999</c:v>
                </c:pt>
                <c:pt idx="109">
                  <c:v>1.6352047080000001</c:v>
                </c:pt>
                <c:pt idx="110">
                  <c:v>1.746469018</c:v>
                </c:pt>
                <c:pt idx="111">
                  <c:v>1.792650337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D6-4A31-8D99-92780E4B2C71}"/>
            </c:ext>
          </c:extLst>
        </c:ser>
        <c:ser>
          <c:idx val="3"/>
          <c:order val="3"/>
          <c:tx>
            <c:v>TPCH-U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Lbls>
            <c:dLbl>
              <c:idx val="52"/>
              <c:layout>
                <c:manualLayout>
                  <c:x val="1.2077294685989453E-3"/>
                  <c:y val="6.43274853801169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Query</a:t>
                    </a:r>
                    <a:r>
                      <a:rPr lang="en-US" sz="1400" baseline="0" dirty="0"/>
                      <a:t> 16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A1-4C0D-AA26-E42A5A8F7B00}"/>
                </c:ext>
              </c:extLst>
            </c:dLbl>
            <c:dLbl>
              <c:idx val="89"/>
              <c:layout>
                <c:manualLayout>
                  <c:x val="1.2077294685990338E-3"/>
                  <c:y val="0.140350877192982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Query</a:t>
                    </a:r>
                    <a:r>
                      <a:rPr lang="en-US" sz="1400" baseline="0" dirty="0"/>
                      <a:t> 19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A1-4C0D-AA26-E42A5A8F7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'fig1-ppt'!$G$2:$G$113</c:f>
              <c:numCache>
                <c:formatCode>General</c:formatCode>
                <c:ptCount val="112"/>
                <c:pt idx="20">
                  <c:v>1.0102054650000001</c:v>
                </c:pt>
                <c:pt idx="22">
                  <c:v>1.015536647</c:v>
                </c:pt>
                <c:pt idx="39">
                  <c:v>1.039427254</c:v>
                </c:pt>
                <c:pt idx="44">
                  <c:v>1.04276437</c:v>
                </c:pt>
                <c:pt idx="51">
                  <c:v>1.0521056090000001</c:v>
                </c:pt>
                <c:pt idx="52">
                  <c:v>1.0551040039999999</c:v>
                </c:pt>
                <c:pt idx="53">
                  <c:v>1.072696071</c:v>
                </c:pt>
                <c:pt idx="55">
                  <c:v>1.076529208</c:v>
                </c:pt>
                <c:pt idx="72">
                  <c:v>1.1253961939999999</c:v>
                </c:pt>
                <c:pt idx="73">
                  <c:v>1.1304807210000001</c:v>
                </c:pt>
                <c:pt idx="74">
                  <c:v>1.1329227930000001</c:v>
                </c:pt>
                <c:pt idx="75">
                  <c:v>1.136155201</c:v>
                </c:pt>
                <c:pt idx="76">
                  <c:v>1.1390633029999999</c:v>
                </c:pt>
                <c:pt idx="77">
                  <c:v>1.141746468</c:v>
                </c:pt>
                <c:pt idx="78">
                  <c:v>1.1551385519999999</c:v>
                </c:pt>
                <c:pt idx="79">
                  <c:v>1.155459542</c:v>
                </c:pt>
                <c:pt idx="80">
                  <c:v>1.162647658</c:v>
                </c:pt>
                <c:pt idx="85">
                  <c:v>1.2092432479999999</c:v>
                </c:pt>
                <c:pt idx="86">
                  <c:v>1.2291739079999999</c:v>
                </c:pt>
                <c:pt idx="88">
                  <c:v>1.246843631</c:v>
                </c:pt>
                <c:pt idx="89">
                  <c:v>1.2613417600000001</c:v>
                </c:pt>
                <c:pt idx="90">
                  <c:v>1.286848239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D6-4A31-8D99-92780E4B2C71}"/>
            </c:ext>
          </c:extLst>
        </c:ser>
        <c:ser>
          <c:idx val="4"/>
          <c:order val="4"/>
          <c:tx>
            <c:v>Cutlass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yVal>
            <c:numRef>
              <c:f>'fig1-ppt'!$H$2:$H$113</c:f>
              <c:numCache>
                <c:formatCode>General</c:formatCode>
                <c:ptCount val="112"/>
                <c:pt idx="57">
                  <c:v>1.0918267180000001</c:v>
                </c:pt>
                <c:pt idx="58">
                  <c:v>1.0920818990000001</c:v>
                </c:pt>
                <c:pt idx="59">
                  <c:v>1.0990853389999999</c:v>
                </c:pt>
                <c:pt idx="61">
                  <c:v>1.100076737</c:v>
                </c:pt>
                <c:pt idx="62">
                  <c:v>1.1004809259999999</c:v>
                </c:pt>
                <c:pt idx="63">
                  <c:v>1.1010144850000001</c:v>
                </c:pt>
                <c:pt idx="64">
                  <c:v>1.1019156080000001</c:v>
                </c:pt>
                <c:pt idx="65">
                  <c:v>1.103601421</c:v>
                </c:pt>
                <c:pt idx="66">
                  <c:v>1.104069236</c:v>
                </c:pt>
                <c:pt idx="67">
                  <c:v>1.1041758159999999</c:v>
                </c:pt>
                <c:pt idx="68">
                  <c:v>1.104400024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D6-4A31-8D99-92780E4B2C71}"/>
            </c:ext>
          </c:extLst>
        </c:ser>
        <c:ser>
          <c:idx val="5"/>
          <c:order val="5"/>
          <c:tx>
            <c:v>Parboil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yVal>
            <c:numRef>
              <c:f>'fig1-ppt'!$D$2:$D$113</c:f>
              <c:numCache>
                <c:formatCode>General</c:formatCode>
                <c:ptCount val="112"/>
                <c:pt idx="5">
                  <c:v>0.999</c:v>
                </c:pt>
                <c:pt idx="8">
                  <c:v>1</c:v>
                </c:pt>
                <c:pt idx="26">
                  <c:v>1.02</c:v>
                </c:pt>
                <c:pt idx="47">
                  <c:v>1.0495000000000001</c:v>
                </c:pt>
                <c:pt idx="50">
                  <c:v>1.052</c:v>
                </c:pt>
                <c:pt idx="56">
                  <c:v>1.0780000000000001</c:v>
                </c:pt>
                <c:pt idx="70">
                  <c:v>1.1100000000000001</c:v>
                </c:pt>
                <c:pt idx="9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D6-4A31-8D99-92780E4B2C71}"/>
            </c:ext>
          </c:extLst>
        </c:ser>
        <c:ser>
          <c:idx val="6"/>
          <c:order val="6"/>
          <c:tx>
            <c:v>CuGraph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yVal>
            <c:numRef>
              <c:f>'fig1-ppt'!$C$2:$C$113</c:f>
              <c:numCache>
                <c:formatCode>General</c:formatCode>
                <c:ptCount val="112"/>
                <c:pt idx="36">
                  <c:v>1.0377402950000001</c:v>
                </c:pt>
                <c:pt idx="37">
                  <c:v>1.0378193040000001</c:v>
                </c:pt>
                <c:pt idx="38">
                  <c:v>1.0381058030000001</c:v>
                </c:pt>
                <c:pt idx="40">
                  <c:v>1.039599956</c:v>
                </c:pt>
                <c:pt idx="41">
                  <c:v>1.039780385</c:v>
                </c:pt>
                <c:pt idx="42">
                  <c:v>1.0406564089999999</c:v>
                </c:pt>
                <c:pt idx="43">
                  <c:v>1.0420886439999999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FD6-4A31-8D99-92780E4B2C71}"/>
            </c:ext>
          </c:extLst>
        </c:ser>
        <c:ser>
          <c:idx val="7"/>
          <c:order val="7"/>
          <c:tx>
            <c:v>Deepbench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yVal>
            <c:numRef>
              <c:f>'fig1-ppt'!$J$2:$J$113</c:f>
              <c:numCache>
                <c:formatCode>General</c:formatCode>
                <c:ptCount val="112"/>
                <c:pt idx="48">
                  <c:v>1.049850674</c:v>
                </c:pt>
                <c:pt idx="54">
                  <c:v>1.0731462940000001</c:v>
                </c:pt>
                <c:pt idx="69">
                  <c:v>1.1048482260000001</c:v>
                </c:pt>
                <c:pt idx="71">
                  <c:v>1.112616697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D6-4A31-8D99-92780E4B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21712"/>
        <c:axId val="336814224"/>
      </c:scatterChart>
      <c:valAx>
        <c:axId val="336821712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Applications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14224"/>
        <c:crosses val="autoZero"/>
        <c:crossBetween val="midCat"/>
      </c:valAx>
      <c:valAx>
        <c:axId val="336814224"/>
        <c:scaling>
          <c:orientation val="minMax"/>
          <c:max val="1.750000000000000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Speedup over Partitioned SM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21712"/>
        <c:crosses val="autoZero"/>
        <c:crossBetween val="midCat"/>
        <c:majorUnit val="0.25"/>
        <c:minorUnit val="0.25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0FE-891F-FB888F64F5C4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Unbalanced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3.888503937530754</c:v>
                </c:pt>
                <c:pt idx="1">
                  <c:v>2.9821480500177713</c:v>
                </c:pt>
                <c:pt idx="2">
                  <c:v>3.363057324497587</c:v>
                </c:pt>
                <c:pt idx="3">
                  <c:v>0.99675500276804352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C-40FE-891F-FB888F64F5C4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Balanced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1.0092373088352444</c:v>
                </c:pt>
                <c:pt idx="1">
                  <c:v>0.99255226340107916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C-40FE-891F-FB888F64F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18512"/>
        <c:axId val="76919760"/>
      </c:barChart>
      <c:catAx>
        <c:axId val="7691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GPU Model (Connectivity)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9760"/>
        <c:crosses val="autoZero"/>
        <c:auto val="1"/>
        <c:lblAlgn val="ctr"/>
        <c:lblOffset val="100"/>
        <c:noMultiLvlLbl val="0"/>
      </c:catAx>
      <c:valAx>
        <c:axId val="7691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</a:t>
                </a:r>
                <a:r>
                  <a:rPr lang="en-US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Execution Time</a:t>
                </a:r>
                <a:endParaRPr lang="en-US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3-4E98-90EF-797E5AE8D32B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Unbalanced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3.888503937530754</c:v>
                </c:pt>
                <c:pt idx="1">
                  <c:v>2.9821480500177713</c:v>
                </c:pt>
                <c:pt idx="2">
                  <c:v>3.363057324497587</c:v>
                </c:pt>
                <c:pt idx="3">
                  <c:v>0.99675500276804352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3-4E98-90EF-797E5AE8D32B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Balanced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1.0092373088352444</c:v>
                </c:pt>
                <c:pt idx="1">
                  <c:v>0.99255226340107916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3-4E98-90EF-797E5AE8D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18512"/>
        <c:axId val="76919760"/>
      </c:barChart>
      <c:catAx>
        <c:axId val="7691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GPU Model (Connectivity)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9760"/>
        <c:crosses val="autoZero"/>
        <c:auto val="1"/>
        <c:lblAlgn val="ctr"/>
        <c:lblOffset val="100"/>
        <c:noMultiLvlLbl val="0"/>
      </c:catAx>
      <c:valAx>
        <c:axId val="7691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</a:t>
                </a:r>
                <a:r>
                  <a:rPr lang="en-US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Execution Time</a:t>
                </a:r>
                <a:endParaRPr lang="en-US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F-4030-8E84-454B299DB39F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Unbalanced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3.888503937530754</c:v>
                </c:pt>
                <c:pt idx="1">
                  <c:v>2.9821480500177713</c:v>
                </c:pt>
                <c:pt idx="2">
                  <c:v>3.363057324497587</c:v>
                </c:pt>
                <c:pt idx="3">
                  <c:v>0.99675500276804352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F-4030-8E84-454B299DB39F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Balanced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A100 (4 Sub-Cores)</c:v>
                </c:pt>
                <c:pt idx="1">
                  <c:v>MI200 (4 Sub-Cores)</c:v>
                </c:pt>
                <c:pt idx="2">
                  <c:v>V100 (4 Sub-Cores)</c:v>
                </c:pt>
                <c:pt idx="3">
                  <c:v>GTX TITAN (Fully-Connected)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1.0092373088352444</c:v>
                </c:pt>
                <c:pt idx="1">
                  <c:v>0.99255226340107916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F-4030-8E84-454B299DB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18512"/>
        <c:axId val="76919760"/>
      </c:barChart>
      <c:catAx>
        <c:axId val="76918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GPU Model (Connectivity)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9760"/>
        <c:crosses val="autoZero"/>
        <c:auto val="1"/>
        <c:lblAlgn val="ctr"/>
        <c:lblOffset val="100"/>
        <c:noMultiLvlLbl val="0"/>
      </c:catAx>
      <c:valAx>
        <c:axId val="7691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</a:t>
                </a:r>
                <a:r>
                  <a:rPr lang="en-US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Execution Time</a:t>
                </a:r>
                <a:endParaRPr lang="en-US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9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'master-hpca-ppt'!$E$1</c:f>
              <c:strCache>
                <c:ptCount val="1"/>
                <c:pt idx="0">
                  <c:v>Bank-steal [VLSI '17]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'master-hpca-ppt'!$E$2:$E$27</c:f>
              <c:numCache>
                <c:formatCode>General</c:formatCode>
                <c:ptCount val="26"/>
                <c:pt idx="0">
                  <c:v>1.0004999999999999</c:v>
                </c:pt>
                <c:pt idx="1">
                  <c:v>1</c:v>
                </c:pt>
                <c:pt idx="2">
                  <c:v>0.99999899999999997</c:v>
                </c:pt>
                <c:pt idx="3">
                  <c:v>1</c:v>
                </c:pt>
                <c:pt idx="4">
                  <c:v>0.99570000000000003</c:v>
                </c:pt>
                <c:pt idx="5">
                  <c:v>1.0000070000000001</c:v>
                </c:pt>
                <c:pt idx="6">
                  <c:v>1.0009999999999999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0.99988785043969763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0BB-BF2B-C4630DA0FF56}"/>
            </c:ext>
          </c:extLst>
        </c:ser>
        <c:ser>
          <c:idx val="4"/>
          <c:order val="1"/>
          <c:tx>
            <c:strRef>
              <c:f>'master-hpca-ppt'!$F$1</c:f>
              <c:strCache>
                <c:ptCount val="1"/>
                <c:pt idx="0">
                  <c:v>Shuffle+RBA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'master-hpca-ppt'!$F$2:$F$27</c:f>
              <c:numCache>
                <c:formatCode>General</c:formatCode>
                <c:ptCount val="26"/>
                <c:pt idx="0">
                  <c:v>1.2369699999999999</c:v>
                </c:pt>
                <c:pt idx="1">
                  <c:v>1.58</c:v>
                </c:pt>
                <c:pt idx="2">
                  <c:v>1.042439707</c:v>
                </c:pt>
                <c:pt idx="3">
                  <c:v>1.0469999999999999</c:v>
                </c:pt>
                <c:pt idx="4">
                  <c:v>1.077880919</c:v>
                </c:pt>
                <c:pt idx="5">
                  <c:v>1.2030000000000001</c:v>
                </c:pt>
                <c:pt idx="6">
                  <c:v>1.1459999999999999</c:v>
                </c:pt>
                <c:pt idx="7">
                  <c:v>1.0620000000000001</c:v>
                </c:pt>
                <c:pt idx="8">
                  <c:v>1.119</c:v>
                </c:pt>
                <c:pt idx="9">
                  <c:v>1.0637000000000001</c:v>
                </c:pt>
                <c:pt idx="10">
                  <c:v>1.022</c:v>
                </c:pt>
                <c:pt idx="11">
                  <c:v>1.0375000000000001</c:v>
                </c:pt>
                <c:pt idx="12">
                  <c:v>1.2060451029999999</c:v>
                </c:pt>
                <c:pt idx="13">
                  <c:v>1.1891385800000001</c:v>
                </c:pt>
                <c:pt idx="14">
                  <c:v>1.2019575060000001</c:v>
                </c:pt>
                <c:pt idx="15">
                  <c:v>1.200098616</c:v>
                </c:pt>
                <c:pt idx="16">
                  <c:v>1.2081005970000001</c:v>
                </c:pt>
                <c:pt idx="17">
                  <c:v>1.1883595250000001</c:v>
                </c:pt>
                <c:pt idx="18">
                  <c:v>1.1921785009999999</c:v>
                </c:pt>
                <c:pt idx="19">
                  <c:v>1.26</c:v>
                </c:pt>
                <c:pt idx="20">
                  <c:v>1.1000000000000001</c:v>
                </c:pt>
                <c:pt idx="21">
                  <c:v>1.102894526</c:v>
                </c:pt>
                <c:pt idx="22">
                  <c:v>1.189089979</c:v>
                </c:pt>
                <c:pt idx="23">
                  <c:v>1.050792567</c:v>
                </c:pt>
                <c:pt idx="24">
                  <c:v>1.058480597</c:v>
                </c:pt>
                <c:pt idx="25">
                  <c:v>1.1463629781931335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1-40BB-BF2B-C4630DA0FF56}"/>
            </c:ext>
          </c:extLst>
        </c:ser>
        <c:ser>
          <c:idx val="5"/>
          <c:order val="2"/>
          <c:tx>
            <c:strRef>
              <c:f>'master-hpca-ppt'!$G$1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'master-hpca-ppt'!$G$2:$G$27</c:f>
              <c:numCache>
                <c:formatCode>General</c:formatCode>
                <c:ptCount val="26"/>
                <c:pt idx="0">
                  <c:v>1.246843631</c:v>
                </c:pt>
                <c:pt idx="1">
                  <c:v>1.792650337</c:v>
                </c:pt>
                <c:pt idx="2">
                  <c:v>1.172853071</c:v>
                </c:pt>
                <c:pt idx="3">
                  <c:v>1.0489999999999999</c:v>
                </c:pt>
                <c:pt idx="4">
                  <c:v>1.0270970509999999</c:v>
                </c:pt>
                <c:pt idx="5">
                  <c:v>1.0505133289999999</c:v>
                </c:pt>
                <c:pt idx="6">
                  <c:v>1.38</c:v>
                </c:pt>
                <c:pt idx="7">
                  <c:v>1.0495000000000001</c:v>
                </c:pt>
                <c:pt idx="8">
                  <c:v>1.110258017</c:v>
                </c:pt>
                <c:pt idx="9">
                  <c:v>1.052343322</c:v>
                </c:pt>
                <c:pt idx="10">
                  <c:v>1.0780000000000001</c:v>
                </c:pt>
                <c:pt idx="11">
                  <c:v>1.100239696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1.0089291069999999</c:v>
                </c:pt>
                <c:pt idx="21">
                  <c:v>1.049850674</c:v>
                </c:pt>
                <c:pt idx="22">
                  <c:v>1.0731462940000001</c:v>
                </c:pt>
                <c:pt idx="23">
                  <c:v>1.1048482260000001</c:v>
                </c:pt>
                <c:pt idx="24">
                  <c:v>1.112616697</c:v>
                </c:pt>
                <c:pt idx="25">
                  <c:v>1.1085671210213399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1-40BB-BF2B-C4630DA0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'master-hpca-ppt'!$H$1</c15:sqref>
                        </c15:formulaRef>
                      </c:ext>
                    </c:extLst>
                    <c:strCache>
                      <c:ptCount val="1"/>
                      <c:pt idx="0">
                        <c:v>Fully-Connected+RBA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'master-hpca-ppt'!$H$2:$H$27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1.2427550000000001</c:v>
                      </c:pt>
                      <c:pt idx="1">
                        <c:v>1.8013399999999999</c:v>
                      </c:pt>
                      <c:pt idx="2">
                        <c:v>1.2207295140000001</c:v>
                      </c:pt>
                      <c:pt idx="3">
                        <c:v>1.2886085039999999</c:v>
                      </c:pt>
                      <c:pt idx="4">
                        <c:v>1.1035579129999999</c:v>
                      </c:pt>
                      <c:pt idx="5">
                        <c:v>1.2807980109999999</c:v>
                      </c:pt>
                      <c:pt idx="6">
                        <c:v>1.2990182800000001</c:v>
                      </c:pt>
                      <c:pt idx="7">
                        <c:v>1.1266549800000001</c:v>
                      </c:pt>
                      <c:pt idx="8">
                        <c:v>1.174274059</c:v>
                      </c:pt>
                      <c:pt idx="9">
                        <c:v>1.0682100000000001</c:v>
                      </c:pt>
                      <c:pt idx="10">
                        <c:v>1.0753299999999999</c:v>
                      </c:pt>
                      <c:pt idx="11">
                        <c:v>1.1001485</c:v>
                      </c:pt>
                      <c:pt idx="19">
                        <c:v>1.352877643</c:v>
                      </c:pt>
                      <c:pt idx="20">
                        <c:v>1.1020000000000001</c:v>
                      </c:pt>
                      <c:pt idx="25">
                        <c:v>1.2196439498088321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B1-40BB-BF2B-C4630DA0FF56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Speedup over GTO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'master-hpca-ppt'!$E$1</c:f>
              <c:strCache>
                <c:ptCount val="1"/>
                <c:pt idx="0">
                  <c:v>Bank-steal [VLSI '17]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'master-hpca-ppt'!$E$2:$E$27</c:f>
              <c:numCache>
                <c:formatCode>General</c:formatCode>
                <c:ptCount val="26"/>
                <c:pt idx="0">
                  <c:v>1.0004999999999999</c:v>
                </c:pt>
                <c:pt idx="1">
                  <c:v>1</c:v>
                </c:pt>
                <c:pt idx="2">
                  <c:v>0.99999899999999997</c:v>
                </c:pt>
                <c:pt idx="3">
                  <c:v>1</c:v>
                </c:pt>
                <c:pt idx="4">
                  <c:v>0.99570000000000003</c:v>
                </c:pt>
                <c:pt idx="5">
                  <c:v>1.0000070000000001</c:v>
                </c:pt>
                <c:pt idx="6">
                  <c:v>1.0009999999999999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0.99988785043969763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0BB-BF2B-C4630DA0FF56}"/>
            </c:ext>
          </c:extLst>
        </c:ser>
        <c:ser>
          <c:idx val="4"/>
          <c:order val="1"/>
          <c:tx>
            <c:strRef>
              <c:f>'master-hpca-ppt'!$F$1</c:f>
              <c:strCache>
                <c:ptCount val="1"/>
                <c:pt idx="0">
                  <c:v>Shuffle+RBA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'master-hpca-ppt'!$F$2:$F$27</c:f>
              <c:numCache>
                <c:formatCode>General</c:formatCode>
                <c:ptCount val="26"/>
                <c:pt idx="0">
                  <c:v>1.2369699999999999</c:v>
                </c:pt>
                <c:pt idx="1">
                  <c:v>1.58</c:v>
                </c:pt>
                <c:pt idx="2">
                  <c:v>1.042439707</c:v>
                </c:pt>
                <c:pt idx="3">
                  <c:v>1.0469999999999999</c:v>
                </c:pt>
                <c:pt idx="4">
                  <c:v>1.077880919</c:v>
                </c:pt>
                <c:pt idx="5">
                  <c:v>1.2030000000000001</c:v>
                </c:pt>
                <c:pt idx="6">
                  <c:v>1.1459999999999999</c:v>
                </c:pt>
                <c:pt idx="7">
                  <c:v>1.0620000000000001</c:v>
                </c:pt>
                <c:pt idx="8">
                  <c:v>1.119</c:v>
                </c:pt>
                <c:pt idx="9">
                  <c:v>1.0637000000000001</c:v>
                </c:pt>
                <c:pt idx="10">
                  <c:v>1.022</c:v>
                </c:pt>
                <c:pt idx="11">
                  <c:v>1.0375000000000001</c:v>
                </c:pt>
                <c:pt idx="12">
                  <c:v>1.2060451029999999</c:v>
                </c:pt>
                <c:pt idx="13">
                  <c:v>1.1891385800000001</c:v>
                </c:pt>
                <c:pt idx="14">
                  <c:v>1.2019575060000001</c:v>
                </c:pt>
                <c:pt idx="15">
                  <c:v>1.200098616</c:v>
                </c:pt>
                <c:pt idx="16">
                  <c:v>1.2081005970000001</c:v>
                </c:pt>
                <c:pt idx="17">
                  <c:v>1.1883595250000001</c:v>
                </c:pt>
                <c:pt idx="18">
                  <c:v>1.1921785009999999</c:v>
                </c:pt>
                <c:pt idx="19">
                  <c:v>1.26</c:v>
                </c:pt>
                <c:pt idx="20">
                  <c:v>1.1000000000000001</c:v>
                </c:pt>
                <c:pt idx="21">
                  <c:v>1.102894526</c:v>
                </c:pt>
                <c:pt idx="22">
                  <c:v>1.189089979</c:v>
                </c:pt>
                <c:pt idx="23">
                  <c:v>1.050792567</c:v>
                </c:pt>
                <c:pt idx="24">
                  <c:v>1.058480597</c:v>
                </c:pt>
                <c:pt idx="25">
                  <c:v>1.1463629781931335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1-40BB-BF2B-C4630DA0FF56}"/>
            </c:ext>
          </c:extLst>
        </c:ser>
        <c:ser>
          <c:idx val="5"/>
          <c:order val="2"/>
          <c:tx>
            <c:strRef>
              <c:f>'master-hpca-ppt'!$G$1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'master-hpca-ppt'!$G$2:$G$27</c:f>
              <c:numCache>
                <c:formatCode>General</c:formatCode>
                <c:ptCount val="26"/>
                <c:pt idx="0">
                  <c:v>1.246843631</c:v>
                </c:pt>
                <c:pt idx="1">
                  <c:v>1.792650337</c:v>
                </c:pt>
                <c:pt idx="2">
                  <c:v>1.172853071</c:v>
                </c:pt>
                <c:pt idx="3">
                  <c:v>1.0489999999999999</c:v>
                </c:pt>
                <c:pt idx="4">
                  <c:v>1.0270970509999999</c:v>
                </c:pt>
                <c:pt idx="5">
                  <c:v>1.0505133289999999</c:v>
                </c:pt>
                <c:pt idx="6">
                  <c:v>1.38</c:v>
                </c:pt>
                <c:pt idx="7">
                  <c:v>1.0495000000000001</c:v>
                </c:pt>
                <c:pt idx="8">
                  <c:v>1.110258017</c:v>
                </c:pt>
                <c:pt idx="9">
                  <c:v>1.052343322</c:v>
                </c:pt>
                <c:pt idx="10">
                  <c:v>1.0780000000000001</c:v>
                </c:pt>
                <c:pt idx="11">
                  <c:v>1.100239696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1.0089291069999999</c:v>
                </c:pt>
                <c:pt idx="21">
                  <c:v>1.049850674</c:v>
                </c:pt>
                <c:pt idx="22">
                  <c:v>1.0731462940000001</c:v>
                </c:pt>
                <c:pt idx="23">
                  <c:v>1.1048482260000001</c:v>
                </c:pt>
                <c:pt idx="24">
                  <c:v>1.112616697</c:v>
                </c:pt>
                <c:pt idx="25">
                  <c:v>1.1085671210213399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1-40BB-BF2B-C4630DA0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'master-hpca-ppt'!$H$1</c15:sqref>
                        </c15:formulaRef>
                      </c:ext>
                    </c:extLst>
                    <c:strCache>
                      <c:ptCount val="1"/>
                      <c:pt idx="0">
                        <c:v>Fully-Connected+RBA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'master-hpca-ppt'!$H$2:$H$27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1.2427550000000001</c:v>
                      </c:pt>
                      <c:pt idx="1">
                        <c:v>1.8013399999999999</c:v>
                      </c:pt>
                      <c:pt idx="2">
                        <c:v>1.2207295140000001</c:v>
                      </c:pt>
                      <c:pt idx="3">
                        <c:v>1.2886085039999999</c:v>
                      </c:pt>
                      <c:pt idx="4">
                        <c:v>1.1035579129999999</c:v>
                      </c:pt>
                      <c:pt idx="5">
                        <c:v>1.2807980109999999</c:v>
                      </c:pt>
                      <c:pt idx="6">
                        <c:v>1.2990182800000001</c:v>
                      </c:pt>
                      <c:pt idx="7">
                        <c:v>1.1266549800000001</c:v>
                      </c:pt>
                      <c:pt idx="8">
                        <c:v>1.174274059</c:v>
                      </c:pt>
                      <c:pt idx="9">
                        <c:v>1.0682100000000001</c:v>
                      </c:pt>
                      <c:pt idx="10">
                        <c:v>1.0753299999999999</c:v>
                      </c:pt>
                      <c:pt idx="11">
                        <c:v>1.1001485</c:v>
                      </c:pt>
                      <c:pt idx="19">
                        <c:v>1.352877643</c:v>
                      </c:pt>
                      <c:pt idx="20">
                        <c:v>1.1020000000000001</c:v>
                      </c:pt>
                      <c:pt idx="25">
                        <c:v>1.2196439498088321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B1-40BB-BF2B-C4630DA0FF56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Speedup over GTO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'master-hpca-ppt'!$E$1</c:f>
              <c:strCache>
                <c:ptCount val="1"/>
                <c:pt idx="0">
                  <c:v>Bank-steal [VLSI '17]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'master-hpca-ppt'!$E$2:$E$27</c:f>
              <c:numCache>
                <c:formatCode>General</c:formatCode>
                <c:ptCount val="26"/>
                <c:pt idx="0">
                  <c:v>1.0004999999999999</c:v>
                </c:pt>
                <c:pt idx="1">
                  <c:v>1</c:v>
                </c:pt>
                <c:pt idx="2">
                  <c:v>0.99999899999999997</c:v>
                </c:pt>
                <c:pt idx="3">
                  <c:v>1</c:v>
                </c:pt>
                <c:pt idx="4">
                  <c:v>0.99570000000000003</c:v>
                </c:pt>
                <c:pt idx="5">
                  <c:v>1.0000070000000001</c:v>
                </c:pt>
                <c:pt idx="6">
                  <c:v>1.0009999999999999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0.99988785043969763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0BB-BF2B-C4630DA0FF56}"/>
            </c:ext>
          </c:extLst>
        </c:ser>
        <c:ser>
          <c:idx val="4"/>
          <c:order val="1"/>
          <c:tx>
            <c:strRef>
              <c:f>'master-hpca-ppt'!$F$1</c:f>
              <c:strCache>
                <c:ptCount val="1"/>
                <c:pt idx="0">
                  <c:v>Shuffle+RBA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'master-hpca-ppt'!$F$2:$F$27</c:f>
              <c:numCache>
                <c:formatCode>General</c:formatCode>
                <c:ptCount val="26"/>
                <c:pt idx="0">
                  <c:v>1.2369699999999999</c:v>
                </c:pt>
                <c:pt idx="1">
                  <c:v>1.58</c:v>
                </c:pt>
                <c:pt idx="2">
                  <c:v>1.042439707</c:v>
                </c:pt>
                <c:pt idx="3">
                  <c:v>1.0469999999999999</c:v>
                </c:pt>
                <c:pt idx="4">
                  <c:v>1.077880919</c:v>
                </c:pt>
                <c:pt idx="5">
                  <c:v>1.2030000000000001</c:v>
                </c:pt>
                <c:pt idx="6">
                  <c:v>1.1459999999999999</c:v>
                </c:pt>
                <c:pt idx="7">
                  <c:v>1.0620000000000001</c:v>
                </c:pt>
                <c:pt idx="8">
                  <c:v>1.119</c:v>
                </c:pt>
                <c:pt idx="9">
                  <c:v>1.0637000000000001</c:v>
                </c:pt>
                <c:pt idx="10">
                  <c:v>1.022</c:v>
                </c:pt>
                <c:pt idx="11">
                  <c:v>1.0375000000000001</c:v>
                </c:pt>
                <c:pt idx="12">
                  <c:v>1.2060451029999999</c:v>
                </c:pt>
                <c:pt idx="13">
                  <c:v>1.1891385800000001</c:v>
                </c:pt>
                <c:pt idx="14">
                  <c:v>1.2019575060000001</c:v>
                </c:pt>
                <c:pt idx="15">
                  <c:v>1.200098616</c:v>
                </c:pt>
                <c:pt idx="16">
                  <c:v>1.2081005970000001</c:v>
                </c:pt>
                <c:pt idx="17">
                  <c:v>1.1883595250000001</c:v>
                </c:pt>
                <c:pt idx="18">
                  <c:v>1.1921785009999999</c:v>
                </c:pt>
                <c:pt idx="19">
                  <c:v>1.26</c:v>
                </c:pt>
                <c:pt idx="20">
                  <c:v>1.1000000000000001</c:v>
                </c:pt>
                <c:pt idx="21">
                  <c:v>1.102894526</c:v>
                </c:pt>
                <c:pt idx="22">
                  <c:v>1.189089979</c:v>
                </c:pt>
                <c:pt idx="23">
                  <c:v>1.050792567</c:v>
                </c:pt>
                <c:pt idx="24">
                  <c:v>1.058480597</c:v>
                </c:pt>
                <c:pt idx="25">
                  <c:v>1.1463629781931335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1-40BB-BF2B-C4630DA0FF56}"/>
            </c:ext>
          </c:extLst>
        </c:ser>
        <c:ser>
          <c:idx val="5"/>
          <c:order val="2"/>
          <c:tx>
            <c:strRef>
              <c:f>'master-hpca-ppt'!$G$1</c:f>
              <c:strCache>
                <c:ptCount val="1"/>
                <c:pt idx="0">
                  <c:v>Fully-Connected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'master-hpca-ppt'!$A$2:$A$27</c:f>
              <c:strCache>
                <c:ptCount val="26"/>
                <c:pt idx="0">
                  <c:v>tpcU-q8</c:v>
                </c:pt>
                <c:pt idx="1">
                  <c:v>tpcC-q9</c:v>
                </c:pt>
                <c:pt idx="2">
                  <c:v>rod-lavaMD</c:v>
                </c:pt>
                <c:pt idx="3">
                  <c:v>rod-htsp</c:v>
                </c:pt>
                <c:pt idx="4">
                  <c:v>rod-bp</c:v>
                </c:pt>
                <c:pt idx="5">
                  <c:v>rod-srad</c:v>
                </c:pt>
                <c:pt idx="6">
                  <c:v>pb-mriq</c:v>
                </c:pt>
                <c:pt idx="7">
                  <c:v>pb-mrig</c:v>
                </c:pt>
                <c:pt idx="8">
                  <c:v>pb-sad</c:v>
                </c:pt>
                <c:pt idx="9">
                  <c:v>pb-sgemm</c:v>
                </c:pt>
                <c:pt idx="10">
                  <c:v>pb-cutcp</c:v>
                </c:pt>
                <c:pt idx="11">
                  <c:v>cutlass-4096</c:v>
                </c:pt>
                <c:pt idx="12">
                  <c:v>cg-lou</c:v>
                </c:pt>
                <c:pt idx="13">
                  <c:v>cg-bfs</c:v>
                </c:pt>
                <c:pt idx="14">
                  <c:v>cg-sssp</c:v>
                </c:pt>
                <c:pt idx="15">
                  <c:v>cg-pgrnk</c:v>
                </c:pt>
                <c:pt idx="16">
                  <c:v>cg-wcc</c:v>
                </c:pt>
                <c:pt idx="17">
                  <c:v>cg-katz</c:v>
                </c:pt>
                <c:pt idx="18">
                  <c:v>cg-hits</c:v>
                </c:pt>
                <c:pt idx="19">
                  <c:v>ply-2dcon</c:v>
                </c:pt>
                <c:pt idx="20">
                  <c:v>ply-3dcon</c:v>
                </c:pt>
                <c:pt idx="21">
                  <c:v>db-conv-tr</c:v>
                </c:pt>
                <c:pt idx="22">
                  <c:v>db-conv-inf</c:v>
                </c:pt>
                <c:pt idx="23">
                  <c:v>db-rnn-tr</c:v>
                </c:pt>
                <c:pt idx="24">
                  <c:v>db-rnn-inf</c:v>
                </c:pt>
                <c:pt idx="25">
                  <c:v>Geomean</c:v>
                </c:pt>
              </c:strCache>
            </c:strRef>
          </c:cat>
          <c:val>
            <c:numRef>
              <c:f>'master-hpca-ppt'!$G$2:$G$27</c:f>
              <c:numCache>
                <c:formatCode>General</c:formatCode>
                <c:ptCount val="26"/>
                <c:pt idx="0">
                  <c:v>1.246843631</c:v>
                </c:pt>
                <c:pt idx="1">
                  <c:v>1.792650337</c:v>
                </c:pt>
                <c:pt idx="2">
                  <c:v>1.172853071</c:v>
                </c:pt>
                <c:pt idx="3">
                  <c:v>1.0489999999999999</c:v>
                </c:pt>
                <c:pt idx="4">
                  <c:v>1.0270970509999999</c:v>
                </c:pt>
                <c:pt idx="5">
                  <c:v>1.0505133289999999</c:v>
                </c:pt>
                <c:pt idx="6">
                  <c:v>1.38</c:v>
                </c:pt>
                <c:pt idx="7">
                  <c:v>1.0495000000000001</c:v>
                </c:pt>
                <c:pt idx="8">
                  <c:v>1.110258017</c:v>
                </c:pt>
                <c:pt idx="9">
                  <c:v>1.052343322</c:v>
                </c:pt>
                <c:pt idx="10">
                  <c:v>1.0780000000000001</c:v>
                </c:pt>
                <c:pt idx="11">
                  <c:v>1.100239696</c:v>
                </c:pt>
                <c:pt idx="12">
                  <c:v>1.0381058030000001</c:v>
                </c:pt>
                <c:pt idx="13">
                  <c:v>1.0378193040000001</c:v>
                </c:pt>
                <c:pt idx="14">
                  <c:v>1.039599956</c:v>
                </c:pt>
                <c:pt idx="15">
                  <c:v>1.0377402950000001</c:v>
                </c:pt>
                <c:pt idx="16">
                  <c:v>1.0420886439999999</c:v>
                </c:pt>
                <c:pt idx="17">
                  <c:v>1.0406564089999999</c:v>
                </c:pt>
                <c:pt idx="18">
                  <c:v>1.039780385</c:v>
                </c:pt>
                <c:pt idx="19">
                  <c:v>1.2061293850000001</c:v>
                </c:pt>
                <c:pt idx="20">
                  <c:v>1.0089291069999999</c:v>
                </c:pt>
                <c:pt idx="21">
                  <c:v>1.049850674</c:v>
                </c:pt>
                <c:pt idx="22">
                  <c:v>1.0731462940000001</c:v>
                </c:pt>
                <c:pt idx="23">
                  <c:v>1.1048482260000001</c:v>
                </c:pt>
                <c:pt idx="24">
                  <c:v>1.112616697</c:v>
                </c:pt>
                <c:pt idx="25">
                  <c:v>1.1085671210213399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1-40BB-BF2B-C4630DA0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5759"/>
        <c:axId val="313488671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'master-hpca-ppt'!$H$1</c15:sqref>
                        </c15:formulaRef>
                      </c:ext>
                    </c:extLst>
                    <c:strCache>
                      <c:ptCount val="1"/>
                      <c:pt idx="0">
                        <c:v>Fully-Connected+RBA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'master-hpca-ppt'!$H$2:$H$27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1.2427550000000001</c:v>
                      </c:pt>
                      <c:pt idx="1">
                        <c:v>1.8013399999999999</c:v>
                      </c:pt>
                      <c:pt idx="2">
                        <c:v>1.2207295140000001</c:v>
                      </c:pt>
                      <c:pt idx="3">
                        <c:v>1.2886085039999999</c:v>
                      </c:pt>
                      <c:pt idx="4">
                        <c:v>1.1035579129999999</c:v>
                      </c:pt>
                      <c:pt idx="5">
                        <c:v>1.2807980109999999</c:v>
                      </c:pt>
                      <c:pt idx="6">
                        <c:v>1.2990182800000001</c:v>
                      </c:pt>
                      <c:pt idx="7">
                        <c:v>1.1266549800000001</c:v>
                      </c:pt>
                      <c:pt idx="8">
                        <c:v>1.174274059</c:v>
                      </c:pt>
                      <c:pt idx="9">
                        <c:v>1.0682100000000001</c:v>
                      </c:pt>
                      <c:pt idx="10">
                        <c:v>1.0753299999999999</c:v>
                      </c:pt>
                      <c:pt idx="11">
                        <c:v>1.1001485</c:v>
                      </c:pt>
                      <c:pt idx="19">
                        <c:v>1.352877643</c:v>
                      </c:pt>
                      <c:pt idx="20">
                        <c:v>1.1020000000000001</c:v>
                      </c:pt>
                      <c:pt idx="25">
                        <c:v>1.2196439498088321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B1-40BB-BF2B-C4630DA0FF56}"/>
                  </c:ext>
                </c:extLst>
              </c15:ser>
            </c15:filteredBarSeries>
          </c:ext>
        </c:extLst>
      </c:barChart>
      <c:catAx>
        <c:axId val="31348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8671"/>
        <c:crosses val="autoZero"/>
        <c:auto val="1"/>
        <c:lblAlgn val="ctr"/>
        <c:lblOffset val="100"/>
        <c:noMultiLvlLbl val="0"/>
      </c:catAx>
      <c:valAx>
        <c:axId val="313488671"/>
        <c:scaling>
          <c:orientation val="minMax"/>
          <c:max val="1.8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Speedup over GTO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48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0.33635</cdr:x>
      <cdr:y>0.43494</cdr:y>
    </cdr:from>
    <cdr:to>
      <cdr:x>0.75423</cdr:x>
      <cdr:y>0.57822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71CA6F1-0C11-95CF-93C8-ACE8493D64AE}"/>
            </a:ext>
          </a:extLst>
        </cdr:cNvPr>
        <cdr:cNvSpPr/>
      </cdr:nvSpPr>
      <cdr:spPr>
        <a:xfrm xmlns:a="http://schemas.openxmlformats.org/drawingml/2006/main">
          <a:off x="3536950" y="1889125"/>
          <a:ext cx="4394200" cy="6223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9796-2803-4106-87A5-C8668F578A5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7C15B-4409-4296-8E74-5D2AE875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3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6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7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0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7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8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4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7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5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4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7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4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8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8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1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1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4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43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1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49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5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7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4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5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6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6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9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19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7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66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85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4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68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69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51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96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46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00C7-4ABF-240D-4231-9BBAEC4DB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51311-B470-A91E-6580-7F54A4C28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5422-5EC0-031D-30B9-5677997A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32549"/>
            <a:ext cx="2743200" cy="365125"/>
          </a:xfrm>
        </p:spPr>
        <p:txBody>
          <a:bodyPr/>
          <a:lstStyle>
            <a:lvl1pPr>
              <a:defRPr>
                <a:solidFill>
                  <a:srgbClr val="9D968D"/>
                </a:solidFill>
              </a:defRPr>
            </a:lvl1pPr>
          </a:lstStyle>
          <a:p>
            <a:fld id="{2DBCA39B-AE57-495A-AA0E-BE660A9A6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1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B956-8556-7F46-70EF-08EE0363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9DA7-B40F-E96F-10C1-EF11D607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AD735-0C91-6BE4-C8A9-750CE412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43D4-2AD1-49AA-B4B1-678C42214B68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45A72-9E11-F53E-6CA3-84801C9B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49C3-8418-24BF-3FE9-0BB340EC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9637"/>
            <a:ext cx="10515599" cy="1043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12706"/>
            <a:ext cx="838200" cy="44529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2ED185-A020-D524-F07C-2A702ADADD26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Mitigating GPU Core Partitioning Performance Effects</a:t>
            </a:r>
          </a:p>
        </p:txBody>
      </p:sp>
      <p:pic>
        <p:nvPicPr>
          <p:cNvPr id="9" name="Picture 8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6514BDE-79EC-3B38-599D-AEA947521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" y="6474620"/>
            <a:ext cx="1704415" cy="3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9637"/>
            <a:ext cx="10515599" cy="1043354"/>
          </a:xfrm>
        </p:spPr>
        <p:txBody>
          <a:bodyPr/>
          <a:lstStyle>
            <a:lvl1pPr>
              <a:defRPr>
                <a:latin typeface="+mj-lt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12706"/>
            <a:ext cx="838200" cy="44529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2ED185-A020-D524-F07C-2A702ADADD26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Mitigating GPU Core Partitioning Performance Effects</a:t>
            </a:r>
          </a:p>
        </p:txBody>
      </p:sp>
      <p:pic>
        <p:nvPicPr>
          <p:cNvPr id="9" name="Picture 8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6514BDE-79EC-3B38-599D-AEA947521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" y="6474620"/>
            <a:ext cx="1704415" cy="3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AAB9B-CBEC-AA74-B165-AB65D855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4415F-7D54-81D8-1583-7DEF5E6B1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592B-EE6C-BAAD-4233-C41A1B1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E055-CE88-40D2-8655-AADB3B6BB44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D0DA-3E18-4E23-9D97-5727FC026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F636-BDE7-E136-F5C4-4C81A3269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A39B-AE57-495A-AA0E-BE660A9A61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F0710-C4ED-EA10-F9DD-D870911CF48E}"/>
              </a:ext>
            </a:extLst>
          </p:cNvPr>
          <p:cNvSpPr/>
          <p:nvPr userDrawn="1"/>
        </p:nvSpPr>
        <p:spPr>
          <a:xfrm>
            <a:off x="0" y="6353982"/>
            <a:ext cx="12192000" cy="504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060C9-90A6-C5C2-1074-75463085563C}"/>
              </a:ext>
            </a:extLst>
          </p:cNvPr>
          <p:cNvSpPr/>
          <p:nvPr userDrawn="1"/>
        </p:nvSpPr>
        <p:spPr>
          <a:xfrm>
            <a:off x="0" y="6353982"/>
            <a:ext cx="12192000" cy="45719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4F112E7-11FB-F602-D1C5-1323A57D15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" y="6474620"/>
            <a:ext cx="1704415" cy="3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2201-66D2-92C8-C62C-BFE59A0ED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Mitigating GPU Core Partitioning Performance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90ED-89D0-F9F0-5F35-38A7EF81F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Aaron Barnes</a:t>
            </a:r>
            <a:r>
              <a:rPr lang="en-US" dirty="0"/>
              <a:t>, </a:t>
            </a:r>
            <a:r>
              <a:rPr lang="en-US" dirty="0" err="1"/>
              <a:t>Fangjia</a:t>
            </a:r>
            <a:r>
              <a:rPr lang="en-US" dirty="0"/>
              <a:t> Shen, Timothy G. Rogers</a:t>
            </a:r>
          </a:p>
          <a:p>
            <a:r>
              <a:rPr lang="en-US" dirty="0"/>
              <a:t>Purdue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21E95-634B-1B41-B632-D0176B8E75CD}"/>
              </a:ext>
            </a:extLst>
          </p:cNvPr>
          <p:cNvSpPr txBox="1"/>
          <p:nvPr/>
        </p:nvSpPr>
        <p:spPr>
          <a:xfrm>
            <a:off x="10892059" y="5976905"/>
            <a:ext cx="12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HPCA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95A7D-6A03-6991-69D3-1D5E264451C2}"/>
              </a:ext>
            </a:extLst>
          </p:cNvPr>
          <p:cNvSpPr txBox="1"/>
          <p:nvPr/>
        </p:nvSpPr>
        <p:spPr>
          <a:xfrm>
            <a:off x="10668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2/27/2023</a:t>
            </a:r>
          </a:p>
        </p:txBody>
      </p:sp>
    </p:spTree>
    <p:extLst>
      <p:ext uri="{BB962C8B-B14F-4D97-AF65-F5344CB8AC3E}">
        <p14:creationId xmlns:p14="http://schemas.microsoft.com/office/powerpoint/2010/main" val="313755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D8F3A76-2706-B080-2FA8-BDB8CB2B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Fully-Connected 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3BE8-70D6-4014-B05B-6A61D4D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6B5308-6B54-4E5B-8185-C4F567049C3B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1ED048-4555-46D5-A1C8-85A514D18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3375"/>
              </p:ext>
            </p:extLst>
          </p:nvPr>
        </p:nvGraphicFramePr>
        <p:xfrm>
          <a:off x="914400" y="1825625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03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D8F3A76-2706-B080-2FA8-BDB8CB2B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Fully-Connected 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3BE8-70D6-4014-B05B-6A61D4D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6B5308-6B54-4E5B-8185-C4F567049C3B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1ED048-4555-46D5-A1C8-85A514D18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899946"/>
              </p:ext>
            </p:extLst>
          </p:nvPr>
        </p:nvGraphicFramePr>
        <p:xfrm>
          <a:off x="850392" y="1856232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88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7A46-0E1F-FCC9-52B6-6B69C7A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60B2-9193-F5AA-73E1-1BD90BF7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  <a:p>
            <a:r>
              <a:rPr lang="en-US" dirty="0">
                <a:solidFill>
                  <a:srgbClr val="FF0000"/>
                </a:solidFill>
              </a:rPr>
              <a:t>Register Bank Aware (RBA) Warp Scheduling</a:t>
            </a:r>
          </a:p>
          <a:p>
            <a:r>
              <a:rPr lang="en-US" dirty="0"/>
              <a:t>Hashed Sub-core Warp Assignment</a:t>
            </a:r>
          </a:p>
          <a:p>
            <a:r>
              <a:rPr lang="en-US" dirty="0"/>
              <a:t>Evaluation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D1711-61CB-8BC3-BD46-B0CA99B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C7F4-CC1E-A90F-F84B-CE2C854B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Operand Collector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160D-7189-8281-5CDF-AC6E37D0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Each Collector Unit (CU) buffers one warp instruction</a:t>
            </a:r>
          </a:p>
          <a:p>
            <a:r>
              <a:rPr lang="en-US" dirty="0"/>
              <a:t>Instructions from other warps used to hide bank conflicts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B451C-CCD3-AB2C-CF68-93F1B5C6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CCC4-7402-4ED9-D6B6-3A586C15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52" y="2521401"/>
            <a:ext cx="5352004" cy="19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8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</p:spTree>
    <p:extLst>
      <p:ext uri="{BB962C8B-B14F-4D97-AF65-F5344CB8AC3E}">
        <p14:creationId xmlns:p14="http://schemas.microsoft.com/office/powerpoint/2010/main" val="171590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8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200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200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9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W0:i0: add r0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W1:i0: add r0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W2:i0: add r0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8" y="5236799"/>
            <a:ext cx="39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 Register Swizzling: 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bankID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regID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WarpID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 %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3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7" y="5236799"/>
            <a:ext cx="398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Register Swizzling: </a:t>
            </a:r>
          </a:p>
          <a:p>
            <a:r>
              <a:rPr lang="en-US" dirty="0" err="1">
                <a:latin typeface="Consolas" panose="020B0609020204030204" pitchFamily="49" charset="0"/>
              </a:rPr>
              <a:t>bankID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regID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</a:rPr>
              <a:t>WarpID</a:t>
            </a:r>
            <a:r>
              <a:rPr lang="en-US" dirty="0">
                <a:latin typeface="Consolas" panose="020B0609020204030204" pitchFamily="49" charset="0"/>
              </a:rPr>
              <a:t>) % 2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1CAB1F-FFD7-D348-EEC1-863F19D30AC8}"/>
              </a:ext>
            </a:extLst>
          </p:cNvPr>
          <p:cNvGrpSpPr/>
          <p:nvPr/>
        </p:nvGrpSpPr>
        <p:grpSpPr>
          <a:xfrm>
            <a:off x="6096000" y="2202890"/>
            <a:ext cx="2743200" cy="1127398"/>
            <a:chOff x="6096000" y="2202890"/>
            <a:chExt cx="2743200" cy="11273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54333-032E-42A9-6B9B-B991CF7D032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0D260C-0402-6831-5C01-D3DC1A5F419F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AD10B-CB7D-C7E7-7844-114E7577BE6A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3EF-D65A-88CD-7806-6F4C2CB46C59}"/>
              </a:ext>
            </a:extLst>
          </p:cNvPr>
          <p:cNvGrpSpPr/>
          <p:nvPr/>
        </p:nvGrpSpPr>
        <p:grpSpPr>
          <a:xfrm>
            <a:off x="9029700" y="2202890"/>
            <a:ext cx="2743200" cy="1127398"/>
            <a:chOff x="6096000" y="2202890"/>
            <a:chExt cx="2743200" cy="11273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04C0A-A38F-30C7-2D23-B718138DE0B1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AD024-DC85-AE5D-F2E0-D7DE89F143DD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4FDDC-9C63-09FB-F29A-CB8A9A358F3C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58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8" y="5236799"/>
            <a:ext cx="410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Register Swizzling: </a:t>
            </a:r>
          </a:p>
          <a:p>
            <a:r>
              <a:rPr lang="en-US" dirty="0" err="1">
                <a:latin typeface="Consolas" panose="020B0609020204030204" pitchFamily="49" charset="0"/>
              </a:rPr>
              <a:t>bankID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regID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</a:rPr>
              <a:t>WarpID</a:t>
            </a:r>
            <a:r>
              <a:rPr lang="en-US" dirty="0">
                <a:latin typeface="Consolas" panose="020B0609020204030204" pitchFamily="49" charset="0"/>
              </a:rPr>
              <a:t>) % 2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1CAB1F-FFD7-D348-EEC1-863F19D30AC8}"/>
              </a:ext>
            </a:extLst>
          </p:cNvPr>
          <p:cNvGrpSpPr/>
          <p:nvPr/>
        </p:nvGrpSpPr>
        <p:grpSpPr>
          <a:xfrm>
            <a:off x="6096000" y="2202890"/>
            <a:ext cx="2743200" cy="1127398"/>
            <a:chOff x="6096000" y="2202890"/>
            <a:chExt cx="2743200" cy="11273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54333-032E-42A9-6B9B-B991CF7D032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W1:i0: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r2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1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0D260C-0402-6831-5C01-D3DC1A5F419F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AD10B-CB7D-C7E7-7844-114E7577BE6A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3EF-D65A-88CD-7806-6F4C2CB46C59}"/>
              </a:ext>
            </a:extLst>
          </p:cNvPr>
          <p:cNvGrpSpPr/>
          <p:nvPr/>
        </p:nvGrpSpPr>
        <p:grpSpPr>
          <a:xfrm>
            <a:off x="9029700" y="2202890"/>
            <a:ext cx="2743200" cy="1127398"/>
            <a:chOff x="6096000" y="2202890"/>
            <a:chExt cx="2743200" cy="11273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04C0A-A38F-30C7-2D23-B718138DE0B1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AD024-DC85-AE5D-F2E0-D7DE89F143DD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4FDDC-9C63-09FB-F29A-CB8A9A358F3C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C090DFC-210B-0E7D-B528-EC192174ADCD}"/>
              </a:ext>
            </a:extLst>
          </p:cNvPr>
          <p:cNvSpPr/>
          <p:nvPr/>
        </p:nvSpPr>
        <p:spPr>
          <a:xfrm rot="19955869">
            <a:off x="4229270" y="2783189"/>
            <a:ext cx="1983978" cy="11303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Warp Scheduler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BE6B3-E5F6-A60C-FC6A-2D200594D556}"/>
              </a:ext>
            </a:extLst>
          </p:cNvPr>
          <p:cNvSpPr txBox="1"/>
          <p:nvPr/>
        </p:nvSpPr>
        <p:spPr>
          <a:xfrm>
            <a:off x="6096000" y="1603933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CYCLE 0</a:t>
            </a:r>
          </a:p>
        </p:txBody>
      </p:sp>
    </p:spTree>
    <p:extLst>
      <p:ext uri="{BB962C8B-B14F-4D97-AF65-F5344CB8AC3E}">
        <p14:creationId xmlns:p14="http://schemas.microsoft.com/office/powerpoint/2010/main" val="149352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W0:i0: add r0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r2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8" y="5236799"/>
            <a:ext cx="410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Register Swizzling: </a:t>
            </a:r>
          </a:p>
          <a:p>
            <a:r>
              <a:rPr lang="en-US" dirty="0" err="1">
                <a:latin typeface="Consolas" panose="020B0609020204030204" pitchFamily="49" charset="0"/>
              </a:rPr>
              <a:t>bankID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regID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</a:rPr>
              <a:t>WarpID</a:t>
            </a:r>
            <a:r>
              <a:rPr lang="en-US" dirty="0">
                <a:latin typeface="Consolas" panose="020B0609020204030204" pitchFamily="49" charset="0"/>
              </a:rPr>
              <a:t>) % 2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1CAB1F-FFD7-D348-EEC1-863F19D30AC8}"/>
              </a:ext>
            </a:extLst>
          </p:cNvPr>
          <p:cNvGrpSpPr/>
          <p:nvPr/>
        </p:nvGrpSpPr>
        <p:grpSpPr>
          <a:xfrm>
            <a:off x="6096000" y="2202890"/>
            <a:ext cx="2743200" cy="1127398"/>
            <a:chOff x="6096000" y="2202890"/>
            <a:chExt cx="2743200" cy="11273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54333-032E-42A9-6B9B-B991CF7D032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W1:i0: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r2</a:t>
              </a:r>
              <a:r>
                <a:rPr lang="en-US" sz="2000" baseline="-25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1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0D260C-0402-6831-5C01-D3DC1A5F419F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AD10B-CB7D-C7E7-7844-114E7577BE6A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3EF-D65A-88CD-7806-6F4C2CB46C59}"/>
              </a:ext>
            </a:extLst>
          </p:cNvPr>
          <p:cNvGrpSpPr/>
          <p:nvPr/>
        </p:nvGrpSpPr>
        <p:grpSpPr>
          <a:xfrm>
            <a:off x="9029700" y="2202890"/>
            <a:ext cx="2743200" cy="1127398"/>
            <a:chOff x="6096000" y="2202890"/>
            <a:chExt cx="2743200" cy="11273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04C0A-A38F-30C7-2D23-B718138DE0B1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W2:i0: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r2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AD024-DC85-AE5D-F2E0-D7DE89F143DD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4FDDC-9C63-09FB-F29A-CB8A9A358F3C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FBE6B3-E5F6-A60C-FC6A-2D200594D556}"/>
              </a:ext>
            </a:extLst>
          </p:cNvPr>
          <p:cNvSpPr txBox="1"/>
          <p:nvPr/>
        </p:nvSpPr>
        <p:spPr>
          <a:xfrm>
            <a:off x="6096000" y="1603933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CYCLE 1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A1CBF5-BE6F-D235-842D-2D2E9ED483EE}"/>
              </a:ext>
            </a:extLst>
          </p:cNvPr>
          <p:cNvSpPr/>
          <p:nvPr/>
        </p:nvSpPr>
        <p:spPr>
          <a:xfrm rot="20615633">
            <a:off x="4393430" y="3399036"/>
            <a:ext cx="4761854" cy="11303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Warp Scheduler ISSUES</a:t>
            </a:r>
          </a:p>
        </p:txBody>
      </p:sp>
    </p:spTree>
    <p:extLst>
      <p:ext uri="{BB962C8B-B14F-4D97-AF65-F5344CB8AC3E}">
        <p14:creationId xmlns:p14="http://schemas.microsoft.com/office/powerpoint/2010/main" val="185984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Generations of SM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676102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</p:spTree>
    <p:extLst>
      <p:ext uri="{BB962C8B-B14F-4D97-AF65-F5344CB8AC3E}">
        <p14:creationId xmlns:p14="http://schemas.microsoft.com/office/powerpoint/2010/main" val="111374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8" y="5236799"/>
            <a:ext cx="410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Register Swizzling: </a:t>
            </a:r>
          </a:p>
          <a:p>
            <a:r>
              <a:rPr lang="en-US" dirty="0" err="1">
                <a:latin typeface="Consolas" panose="020B0609020204030204" pitchFamily="49" charset="0"/>
              </a:rPr>
              <a:t>bankID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regID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</a:rPr>
              <a:t>WarpID</a:t>
            </a:r>
            <a:r>
              <a:rPr lang="en-US" dirty="0">
                <a:latin typeface="Consolas" panose="020B0609020204030204" pitchFamily="49" charset="0"/>
              </a:rPr>
              <a:t>) % 2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1CAB1F-FFD7-D348-EEC1-863F19D30AC8}"/>
              </a:ext>
            </a:extLst>
          </p:cNvPr>
          <p:cNvGrpSpPr/>
          <p:nvPr/>
        </p:nvGrpSpPr>
        <p:grpSpPr>
          <a:xfrm>
            <a:off x="6096000" y="2202890"/>
            <a:ext cx="2743200" cy="1127398"/>
            <a:chOff x="6096000" y="2202890"/>
            <a:chExt cx="2743200" cy="11273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54333-032E-42A9-6B9B-B991CF7D032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W0:i0: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r2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0D260C-0402-6831-5C01-D3DC1A5F419F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AD10B-CB7D-C7E7-7844-114E7577BE6A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3EF-D65A-88CD-7806-6F4C2CB46C59}"/>
              </a:ext>
            </a:extLst>
          </p:cNvPr>
          <p:cNvGrpSpPr/>
          <p:nvPr/>
        </p:nvGrpSpPr>
        <p:grpSpPr>
          <a:xfrm>
            <a:off x="9029700" y="2202890"/>
            <a:ext cx="2743200" cy="1127398"/>
            <a:chOff x="6096000" y="2202890"/>
            <a:chExt cx="2743200" cy="11273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04C0A-A38F-30C7-2D23-B718138DE0B1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W2:i0: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r2</a:t>
              </a:r>
              <a:r>
                <a:rPr lang="en-US" sz="2000" baseline="-25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AD024-DC85-AE5D-F2E0-D7DE89F143DD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4FDDC-9C63-09FB-F29A-CB8A9A358F3C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FBE6B3-E5F6-A60C-FC6A-2D200594D556}"/>
              </a:ext>
            </a:extLst>
          </p:cNvPr>
          <p:cNvSpPr txBox="1"/>
          <p:nvPr/>
        </p:nvSpPr>
        <p:spPr>
          <a:xfrm>
            <a:off x="6096000" y="1603933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CYCLE 2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5C2B5F7-3A3B-ED20-998A-61412402E1F1}"/>
              </a:ext>
            </a:extLst>
          </p:cNvPr>
          <p:cNvSpPr/>
          <p:nvPr/>
        </p:nvSpPr>
        <p:spPr>
          <a:xfrm rot="20672615">
            <a:off x="4157009" y="2371132"/>
            <a:ext cx="1984340" cy="11303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Warp Scheduler ISSUES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BA0AB75-4F21-E46A-0254-C230753B504C}"/>
              </a:ext>
            </a:extLst>
          </p:cNvPr>
          <p:cNvSpPr/>
          <p:nvPr/>
        </p:nvSpPr>
        <p:spPr>
          <a:xfrm rot="5400000">
            <a:off x="6658450" y="3574268"/>
            <a:ext cx="1618299" cy="11303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 DISPATCH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2FF5D57-EE93-0B05-4D42-CC4D49AEA77A}"/>
              </a:ext>
            </a:extLst>
          </p:cNvPr>
          <p:cNvSpPr/>
          <p:nvPr/>
        </p:nvSpPr>
        <p:spPr>
          <a:xfrm>
            <a:off x="6095999" y="4954130"/>
            <a:ext cx="5676900" cy="5998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SIMD Execution Units: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W1:i0 a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dd r0</a:t>
            </a:r>
            <a:r>
              <a:rPr lang="en-US" sz="18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r2</a:t>
            </a:r>
            <a:r>
              <a:rPr lang="en-US" sz="1800" baseline="-250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</a:rPr>
              <a:t>r4</a:t>
            </a:r>
            <a:r>
              <a:rPr lang="en-US" sz="1800" baseline="-25000" dirty="0">
                <a:solidFill>
                  <a:srgbClr val="00B050"/>
                </a:solidFill>
                <a:latin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85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037-EB6D-903D-B826-AEDA502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Operand Collector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9DAC-A6B8-5D3C-D9E7-092F3D2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4A22-73AD-1CE4-8ED4-D4DB6D89FBF1}"/>
              </a:ext>
            </a:extLst>
          </p:cNvPr>
          <p:cNvSpPr/>
          <p:nvPr/>
        </p:nvSpPr>
        <p:spPr>
          <a:xfrm>
            <a:off x="838197" y="1159536"/>
            <a:ext cx="3657600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// Thread block Code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i0: add r0 r2 r4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 r3 r4 r5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48A23-BE31-08DA-6F61-A61A4FD76425}"/>
              </a:ext>
            </a:extLst>
          </p:cNvPr>
          <p:cNvSpPr/>
          <p:nvPr/>
        </p:nvSpPr>
        <p:spPr>
          <a:xfrm>
            <a:off x="838199" y="2710633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W0:i1: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47DC9-19CD-8D27-EEC4-A0A4AF8B0E14}"/>
              </a:ext>
            </a:extLst>
          </p:cNvPr>
          <p:cNvSpPr/>
          <p:nvPr/>
        </p:nvSpPr>
        <p:spPr>
          <a:xfrm>
            <a:off x="838198" y="3529460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W1:i1: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CE221-EC84-B011-FFC2-CAFCC95C9A0C}"/>
              </a:ext>
            </a:extLst>
          </p:cNvPr>
          <p:cNvSpPr/>
          <p:nvPr/>
        </p:nvSpPr>
        <p:spPr>
          <a:xfrm>
            <a:off x="838197" y="4348287"/>
            <a:ext cx="3657600" cy="722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W2:i1: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fma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r4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r5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r1</a:t>
            </a:r>
            <a:r>
              <a:rPr lang="en-US" sz="2000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6C3237-1311-47FC-587D-DAEC393447EF}"/>
              </a:ext>
            </a:extLst>
          </p:cNvPr>
          <p:cNvSpPr/>
          <p:nvPr/>
        </p:nvSpPr>
        <p:spPr>
          <a:xfrm>
            <a:off x="2294393" y="2202890"/>
            <a:ext cx="433952" cy="5077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E1E9-9F62-B0B7-1574-0EBD946552A2}"/>
              </a:ext>
            </a:extLst>
          </p:cNvPr>
          <p:cNvSpPr txBox="1"/>
          <p:nvPr/>
        </p:nvSpPr>
        <p:spPr>
          <a:xfrm>
            <a:off x="838198" y="5236799"/>
            <a:ext cx="410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Register Swizzling: </a:t>
            </a:r>
          </a:p>
          <a:p>
            <a:r>
              <a:rPr lang="en-US" dirty="0" err="1">
                <a:latin typeface="Consolas" panose="020B0609020204030204" pitchFamily="49" charset="0"/>
              </a:rPr>
              <a:t>bankID</a:t>
            </a:r>
            <a:r>
              <a:rPr lang="en-US" dirty="0">
                <a:latin typeface="Consolas" panose="020B0609020204030204" pitchFamily="49" charset="0"/>
              </a:rPr>
              <a:t> = (</a:t>
            </a:r>
            <a:r>
              <a:rPr lang="en-US" dirty="0" err="1">
                <a:latin typeface="Consolas" panose="020B0609020204030204" pitchFamily="49" charset="0"/>
              </a:rPr>
              <a:t>regID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</a:rPr>
              <a:t>WarpID</a:t>
            </a:r>
            <a:r>
              <a:rPr lang="en-US" dirty="0">
                <a:latin typeface="Consolas" panose="020B0609020204030204" pitchFamily="49" charset="0"/>
              </a:rPr>
              <a:t>) % 2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1CAB1F-FFD7-D348-EEC1-863F19D30AC8}"/>
              </a:ext>
            </a:extLst>
          </p:cNvPr>
          <p:cNvGrpSpPr/>
          <p:nvPr/>
        </p:nvGrpSpPr>
        <p:grpSpPr>
          <a:xfrm>
            <a:off x="6096000" y="2202890"/>
            <a:ext cx="2743200" cy="1127398"/>
            <a:chOff x="6096000" y="2202890"/>
            <a:chExt cx="2743200" cy="11273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54333-032E-42A9-6B9B-B991CF7D032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W0:i0: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r2</a:t>
              </a:r>
              <a:r>
                <a:rPr lang="en-US" sz="2000" baseline="-25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0D260C-0402-6831-5C01-D3DC1A5F419F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EAD10B-CB7D-C7E7-7844-114E7577BE6A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3EF-D65A-88CD-7806-6F4C2CB46C59}"/>
              </a:ext>
            </a:extLst>
          </p:cNvPr>
          <p:cNvGrpSpPr/>
          <p:nvPr/>
        </p:nvGrpSpPr>
        <p:grpSpPr>
          <a:xfrm>
            <a:off x="9029700" y="2202890"/>
            <a:ext cx="2743200" cy="1127398"/>
            <a:chOff x="6096000" y="2202890"/>
            <a:chExt cx="2743200" cy="11273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04C0A-A38F-30C7-2D23-B718138DE0B1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W2:i0: add 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r0</a:t>
              </a:r>
              <a:r>
                <a:rPr lang="en-US" sz="20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r2</a:t>
              </a:r>
              <a:r>
                <a:rPr lang="en-US" sz="2000" baseline="-25000" dirty="0">
                  <a:solidFill>
                    <a:srgbClr val="00B050"/>
                  </a:solidFill>
                  <a:latin typeface="Consolas" panose="020B0609020204030204" pitchFamily="49" charset="0"/>
                </a:rPr>
                <a:t>0</a:t>
              </a:r>
              <a:r>
                <a:rPr lang="en-US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 r4</a:t>
              </a:r>
              <a:r>
                <a:rPr lang="en-US" sz="2000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</a:t>
              </a:r>
            </a:p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AD024-DC85-AE5D-F2E0-D7DE89F143DD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4FDDC-9C63-09FB-F29A-CB8A9A358F3C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FBE6B3-E5F6-A60C-FC6A-2D200594D556}"/>
              </a:ext>
            </a:extLst>
          </p:cNvPr>
          <p:cNvSpPr txBox="1"/>
          <p:nvPr/>
        </p:nvSpPr>
        <p:spPr>
          <a:xfrm>
            <a:off x="6096000" y="1603933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CYCLE 3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0B478CA7-FE8D-2DAD-DB85-6F55ACCAF47B}"/>
              </a:ext>
            </a:extLst>
          </p:cNvPr>
          <p:cNvSpPr/>
          <p:nvPr/>
        </p:nvSpPr>
        <p:spPr>
          <a:xfrm>
            <a:off x="7229475" y="3174812"/>
            <a:ext cx="3409950" cy="1432097"/>
          </a:xfrm>
          <a:prstGeom prst="star3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Bank Conflict!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021FD9B-B2A0-D25B-AA45-1F1B2FA5318F}"/>
              </a:ext>
            </a:extLst>
          </p:cNvPr>
          <p:cNvSpPr/>
          <p:nvPr/>
        </p:nvSpPr>
        <p:spPr>
          <a:xfrm>
            <a:off x="6096000" y="1227677"/>
            <a:ext cx="1939839" cy="853350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free CU -&gt; Warp Scheduler Stalls this cycle</a:t>
            </a:r>
          </a:p>
        </p:txBody>
      </p:sp>
    </p:spTree>
    <p:extLst>
      <p:ext uri="{BB962C8B-B14F-4D97-AF65-F5344CB8AC3E}">
        <p14:creationId xmlns:p14="http://schemas.microsoft.com/office/powerpoint/2010/main" val="46024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857-27E0-6086-B87B-4CC05290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Bank Aware Warp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95CD-0B6B-A74E-0231-2809D690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C8C7B-3888-EA5A-00C3-B2B6CBDA7834}"/>
              </a:ext>
            </a:extLst>
          </p:cNvPr>
          <p:cNvGrpSpPr/>
          <p:nvPr/>
        </p:nvGrpSpPr>
        <p:grpSpPr>
          <a:xfrm>
            <a:off x="3200400" y="1371600"/>
            <a:ext cx="1828800" cy="1470184"/>
            <a:chOff x="3230880" y="1364456"/>
            <a:chExt cx="1828800" cy="1470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CB93EB-CAE1-CBCC-16B5-D5BF16F4B649}"/>
                </a:ext>
              </a:extLst>
            </p:cNvPr>
            <p:cNvSpPr/>
            <p:nvPr/>
          </p:nvSpPr>
          <p:spPr>
            <a:xfrm>
              <a:off x="3230880" y="1364456"/>
              <a:ext cx="1828800" cy="548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 Entry </a:t>
              </a:r>
            </a:p>
            <a:p>
              <a:pPr algn="ctr"/>
              <a:r>
                <a:rPr lang="en-US" dirty="0"/>
                <a:t>Warp PC Table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1E2C4-0D3E-6337-7194-E30CA4179565}"/>
                </a:ext>
              </a:extLst>
            </p:cNvPr>
            <p:cNvSpPr/>
            <p:nvPr/>
          </p:nvSpPr>
          <p:spPr>
            <a:xfrm>
              <a:off x="32308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2B6D8-6C3B-BA6F-F6F6-5DC520BE383F}"/>
                </a:ext>
              </a:extLst>
            </p:cNvPr>
            <p:cNvSpPr/>
            <p:nvPr/>
          </p:nvSpPr>
          <p:spPr>
            <a:xfrm>
              <a:off x="41452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7A1FD-FA22-DAB6-C937-7D23B00E3C0A}"/>
                </a:ext>
              </a:extLst>
            </p:cNvPr>
            <p:cNvSpPr/>
            <p:nvPr/>
          </p:nvSpPr>
          <p:spPr>
            <a:xfrm>
              <a:off x="32308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4EEF9-B51B-951E-350B-404EC1009289}"/>
                </a:ext>
              </a:extLst>
            </p:cNvPr>
            <p:cNvSpPr/>
            <p:nvPr/>
          </p:nvSpPr>
          <p:spPr>
            <a:xfrm>
              <a:off x="41452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04A2E0-EE52-08FD-ED1C-13E092332682}"/>
                </a:ext>
              </a:extLst>
            </p:cNvPr>
            <p:cNvSpPr/>
            <p:nvPr/>
          </p:nvSpPr>
          <p:spPr>
            <a:xfrm>
              <a:off x="32308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090B1-853B-9748-9340-A5A6D5722849}"/>
                </a:ext>
              </a:extLst>
            </p:cNvPr>
            <p:cNvSpPr/>
            <p:nvPr/>
          </p:nvSpPr>
          <p:spPr>
            <a:xfrm>
              <a:off x="41452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F279BC-B69C-5653-F76F-42A2BED9DAA1}"/>
                </a:ext>
              </a:extLst>
            </p:cNvPr>
            <p:cNvSpPr/>
            <p:nvPr/>
          </p:nvSpPr>
          <p:spPr>
            <a:xfrm>
              <a:off x="32308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989639-D267-3172-2850-6855A42C1E93}"/>
                </a:ext>
              </a:extLst>
            </p:cNvPr>
            <p:cNvSpPr/>
            <p:nvPr/>
          </p:nvSpPr>
          <p:spPr>
            <a:xfrm>
              <a:off x="41452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1D099B-0E53-4089-7C87-5C916A91F60F}"/>
              </a:ext>
            </a:extLst>
          </p:cNvPr>
          <p:cNvSpPr/>
          <p:nvPr/>
        </p:nvSpPr>
        <p:spPr>
          <a:xfrm>
            <a:off x="6172200" y="1420892"/>
            <a:ext cx="1501140" cy="1470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Warp Selection Logic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447F9-2C88-1F05-0476-530FE880D653}"/>
              </a:ext>
            </a:extLst>
          </p:cNvPr>
          <p:cNvGrpSpPr/>
          <p:nvPr/>
        </p:nvGrpSpPr>
        <p:grpSpPr>
          <a:xfrm>
            <a:off x="8512310" y="2960632"/>
            <a:ext cx="1865745" cy="1687693"/>
            <a:chOff x="7978140" y="3503865"/>
            <a:chExt cx="1173480" cy="1093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D5FE3-2ADE-78C5-30DF-9684326B54FE}"/>
                </a:ext>
              </a:extLst>
            </p:cNvPr>
            <p:cNvSpPr/>
            <p:nvPr/>
          </p:nvSpPr>
          <p:spPr>
            <a:xfrm>
              <a:off x="8084820" y="350386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B12E24-A637-FB68-F52B-9DCFBA6397CC}"/>
                </a:ext>
              </a:extLst>
            </p:cNvPr>
            <p:cNvSpPr/>
            <p:nvPr/>
          </p:nvSpPr>
          <p:spPr>
            <a:xfrm>
              <a:off x="7978140" y="363340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Collector Units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(CUs)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748E0-ACC5-99AC-4380-AC3C98AFA8CB}"/>
              </a:ext>
            </a:extLst>
          </p:cNvPr>
          <p:cNvCxnSpPr>
            <a:stCxn id="8" idx="3"/>
          </p:cNvCxnSpPr>
          <p:nvPr/>
        </p:nvCxnSpPr>
        <p:spPr>
          <a:xfrm>
            <a:off x="5029200" y="20416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3D694-E4E3-9951-AD0A-6058B22A5415}"/>
              </a:ext>
            </a:extLst>
          </p:cNvPr>
          <p:cNvCxnSpPr/>
          <p:nvPr/>
        </p:nvCxnSpPr>
        <p:spPr>
          <a:xfrm>
            <a:off x="5029200" y="22469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3F126-6891-4D0F-E481-2648F3B44FDC}"/>
              </a:ext>
            </a:extLst>
          </p:cNvPr>
          <p:cNvCxnSpPr/>
          <p:nvPr/>
        </p:nvCxnSpPr>
        <p:spPr>
          <a:xfrm>
            <a:off x="5029200" y="25136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22A12-2085-4EB6-20ED-921BC646FCAC}"/>
              </a:ext>
            </a:extLst>
          </p:cNvPr>
          <p:cNvCxnSpPr/>
          <p:nvPr/>
        </p:nvCxnSpPr>
        <p:spPr>
          <a:xfrm>
            <a:off x="5029200" y="27274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F7D993-3B23-F673-F385-7EFDB0A5CF4B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673340" y="2155984"/>
            <a:ext cx="1856649" cy="8046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581B3DA-D17C-7D7A-8F1A-034FA2BC1191}"/>
              </a:ext>
            </a:extLst>
          </p:cNvPr>
          <p:cNvSpPr txBox="1"/>
          <p:nvPr/>
        </p:nvSpPr>
        <p:spPr>
          <a:xfrm>
            <a:off x="8137122" y="1833480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Issued Warp</a:t>
            </a:r>
          </a:p>
        </p:txBody>
      </p:sp>
    </p:spTree>
    <p:extLst>
      <p:ext uri="{BB962C8B-B14F-4D97-AF65-F5344CB8AC3E}">
        <p14:creationId xmlns:p14="http://schemas.microsoft.com/office/powerpoint/2010/main" val="267168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857-27E0-6086-B87B-4CC05290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Bank Aware Warp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95CD-0B6B-A74E-0231-2809D690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C8C7B-3888-EA5A-00C3-B2B6CBDA7834}"/>
              </a:ext>
            </a:extLst>
          </p:cNvPr>
          <p:cNvGrpSpPr/>
          <p:nvPr/>
        </p:nvGrpSpPr>
        <p:grpSpPr>
          <a:xfrm>
            <a:off x="3200400" y="1371600"/>
            <a:ext cx="1828800" cy="1470184"/>
            <a:chOff x="3230880" y="1364456"/>
            <a:chExt cx="1828800" cy="1470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CB93EB-CAE1-CBCC-16B5-D5BF16F4B649}"/>
                </a:ext>
              </a:extLst>
            </p:cNvPr>
            <p:cNvSpPr/>
            <p:nvPr/>
          </p:nvSpPr>
          <p:spPr>
            <a:xfrm>
              <a:off x="3230880" y="1364456"/>
              <a:ext cx="1828800" cy="548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 Entry </a:t>
              </a:r>
            </a:p>
            <a:p>
              <a:pPr algn="ctr"/>
              <a:r>
                <a:rPr lang="en-US" dirty="0"/>
                <a:t>Warp PC Table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1E2C4-0D3E-6337-7194-E30CA4179565}"/>
                </a:ext>
              </a:extLst>
            </p:cNvPr>
            <p:cNvSpPr/>
            <p:nvPr/>
          </p:nvSpPr>
          <p:spPr>
            <a:xfrm>
              <a:off x="32308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2B6D8-6C3B-BA6F-F6F6-5DC520BE383F}"/>
                </a:ext>
              </a:extLst>
            </p:cNvPr>
            <p:cNvSpPr/>
            <p:nvPr/>
          </p:nvSpPr>
          <p:spPr>
            <a:xfrm>
              <a:off x="41452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7A1FD-FA22-DAB6-C937-7D23B00E3C0A}"/>
                </a:ext>
              </a:extLst>
            </p:cNvPr>
            <p:cNvSpPr/>
            <p:nvPr/>
          </p:nvSpPr>
          <p:spPr>
            <a:xfrm>
              <a:off x="32308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4EEF9-B51B-951E-350B-404EC1009289}"/>
                </a:ext>
              </a:extLst>
            </p:cNvPr>
            <p:cNvSpPr/>
            <p:nvPr/>
          </p:nvSpPr>
          <p:spPr>
            <a:xfrm>
              <a:off x="41452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04A2E0-EE52-08FD-ED1C-13E092332682}"/>
                </a:ext>
              </a:extLst>
            </p:cNvPr>
            <p:cNvSpPr/>
            <p:nvPr/>
          </p:nvSpPr>
          <p:spPr>
            <a:xfrm>
              <a:off x="32308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090B1-853B-9748-9340-A5A6D5722849}"/>
                </a:ext>
              </a:extLst>
            </p:cNvPr>
            <p:cNvSpPr/>
            <p:nvPr/>
          </p:nvSpPr>
          <p:spPr>
            <a:xfrm>
              <a:off x="41452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F279BC-B69C-5653-F76F-42A2BED9DAA1}"/>
                </a:ext>
              </a:extLst>
            </p:cNvPr>
            <p:cNvSpPr/>
            <p:nvPr/>
          </p:nvSpPr>
          <p:spPr>
            <a:xfrm>
              <a:off x="32308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989639-D267-3172-2850-6855A42C1E93}"/>
                </a:ext>
              </a:extLst>
            </p:cNvPr>
            <p:cNvSpPr/>
            <p:nvPr/>
          </p:nvSpPr>
          <p:spPr>
            <a:xfrm>
              <a:off x="41452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1D099B-0E53-4089-7C87-5C916A91F60F}"/>
              </a:ext>
            </a:extLst>
          </p:cNvPr>
          <p:cNvSpPr/>
          <p:nvPr/>
        </p:nvSpPr>
        <p:spPr>
          <a:xfrm>
            <a:off x="6172200" y="1420892"/>
            <a:ext cx="1501140" cy="1470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Warp Selection Logic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447F9-2C88-1F05-0476-530FE880D653}"/>
              </a:ext>
            </a:extLst>
          </p:cNvPr>
          <p:cNvGrpSpPr/>
          <p:nvPr/>
        </p:nvGrpSpPr>
        <p:grpSpPr>
          <a:xfrm>
            <a:off x="8512310" y="2960632"/>
            <a:ext cx="1865745" cy="1687693"/>
            <a:chOff x="7978140" y="3503865"/>
            <a:chExt cx="1173480" cy="1093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D5FE3-2ADE-78C5-30DF-9684326B54FE}"/>
                </a:ext>
              </a:extLst>
            </p:cNvPr>
            <p:cNvSpPr/>
            <p:nvPr/>
          </p:nvSpPr>
          <p:spPr>
            <a:xfrm>
              <a:off x="8084820" y="350386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B12E24-A637-FB68-F52B-9DCFBA6397CC}"/>
                </a:ext>
              </a:extLst>
            </p:cNvPr>
            <p:cNvSpPr/>
            <p:nvPr/>
          </p:nvSpPr>
          <p:spPr>
            <a:xfrm>
              <a:off x="7978140" y="363340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Collector Units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(CUs)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748E0-ACC5-99AC-4380-AC3C98AFA8CB}"/>
              </a:ext>
            </a:extLst>
          </p:cNvPr>
          <p:cNvCxnSpPr>
            <a:stCxn id="8" idx="3"/>
          </p:cNvCxnSpPr>
          <p:nvPr/>
        </p:nvCxnSpPr>
        <p:spPr>
          <a:xfrm>
            <a:off x="5029200" y="20416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3D694-E4E3-9951-AD0A-6058B22A5415}"/>
              </a:ext>
            </a:extLst>
          </p:cNvPr>
          <p:cNvCxnSpPr/>
          <p:nvPr/>
        </p:nvCxnSpPr>
        <p:spPr>
          <a:xfrm>
            <a:off x="5029200" y="22469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3F126-6891-4D0F-E481-2648F3B44FDC}"/>
              </a:ext>
            </a:extLst>
          </p:cNvPr>
          <p:cNvCxnSpPr/>
          <p:nvPr/>
        </p:nvCxnSpPr>
        <p:spPr>
          <a:xfrm>
            <a:off x="5029200" y="25136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22A12-2085-4EB6-20ED-921BC646FCAC}"/>
              </a:ext>
            </a:extLst>
          </p:cNvPr>
          <p:cNvCxnSpPr/>
          <p:nvPr/>
        </p:nvCxnSpPr>
        <p:spPr>
          <a:xfrm>
            <a:off x="5029200" y="27274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F7D993-3B23-F673-F385-7EFDB0A5CF4B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673340" y="2155984"/>
            <a:ext cx="1856649" cy="8046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BE47A-E0B1-0C2E-0FED-F2DA69CC2A93}"/>
              </a:ext>
            </a:extLst>
          </p:cNvPr>
          <p:cNvSpPr/>
          <p:nvPr/>
        </p:nvSpPr>
        <p:spPr>
          <a:xfrm>
            <a:off x="5153179" y="321826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1790-329D-64DE-3373-BD0B70BE9538}"/>
              </a:ext>
            </a:extLst>
          </p:cNvPr>
          <p:cNvSpPr/>
          <p:nvPr/>
        </p:nvSpPr>
        <p:spPr>
          <a:xfrm>
            <a:off x="5153179" y="393573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C02C4-903E-28E9-E4B4-0083E9D5898D}"/>
              </a:ext>
            </a:extLst>
          </p:cNvPr>
          <p:cNvSpPr/>
          <p:nvPr/>
        </p:nvSpPr>
        <p:spPr>
          <a:xfrm>
            <a:off x="3200399" y="3070383"/>
            <a:ext cx="1422547" cy="1405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Arbitration Unit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5D5A3-2AD5-46F7-9BC0-CE96A859349D}"/>
              </a:ext>
            </a:extLst>
          </p:cNvPr>
          <p:cNvSpPr/>
          <p:nvPr/>
        </p:nvSpPr>
        <p:spPr>
          <a:xfrm>
            <a:off x="7684068" y="3220495"/>
            <a:ext cx="302491" cy="1172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6262-9B4D-C720-144D-9C1F070BC869}"/>
              </a:ext>
            </a:extLst>
          </p:cNvPr>
          <p:cNvCxnSpPr>
            <a:cxnSpLocks/>
          </p:cNvCxnSpPr>
          <p:nvPr/>
        </p:nvCxnSpPr>
        <p:spPr>
          <a:xfrm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5034C7-F2EF-5819-2C4F-B75032E2880A}"/>
              </a:ext>
            </a:extLst>
          </p:cNvPr>
          <p:cNvCxnSpPr>
            <a:cxnSpLocks/>
          </p:cNvCxnSpPr>
          <p:nvPr/>
        </p:nvCxnSpPr>
        <p:spPr>
          <a:xfrm flipH="1"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7AF522-1553-D1B7-2AB9-7216D3A423E8}"/>
              </a:ext>
            </a:extLst>
          </p:cNvPr>
          <p:cNvCxnSpPr>
            <a:stCxn id="26" idx="3"/>
          </p:cNvCxnSpPr>
          <p:nvPr/>
        </p:nvCxnSpPr>
        <p:spPr>
          <a:xfrm>
            <a:off x="7164859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134251-6ECA-59F5-A69A-E592FE915A5F}"/>
              </a:ext>
            </a:extLst>
          </p:cNvPr>
          <p:cNvCxnSpPr/>
          <p:nvPr/>
        </p:nvCxnSpPr>
        <p:spPr>
          <a:xfrm>
            <a:off x="7173821" y="4157267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CC4835-A025-F86C-79BE-66D311E98D1C}"/>
              </a:ext>
            </a:extLst>
          </p:cNvPr>
          <p:cNvCxnSpPr/>
          <p:nvPr/>
        </p:nvCxnSpPr>
        <p:spPr>
          <a:xfrm>
            <a:off x="7989830" y="3450582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92FCB0-AC17-8C97-ABB8-1B375512B0E8}"/>
              </a:ext>
            </a:extLst>
          </p:cNvPr>
          <p:cNvCxnSpPr/>
          <p:nvPr/>
        </p:nvCxnSpPr>
        <p:spPr>
          <a:xfrm>
            <a:off x="7986559" y="4160799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9FAD8A-E9C4-CE5D-A639-C407442E93F1}"/>
              </a:ext>
            </a:extLst>
          </p:cNvPr>
          <p:cNvSpPr txBox="1"/>
          <p:nvPr/>
        </p:nvSpPr>
        <p:spPr>
          <a:xfrm>
            <a:off x="7569056" y="4378096"/>
            <a:ext cx="7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X-bar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58BE12-1B7B-714E-7941-716DB4CF068C}"/>
              </a:ext>
            </a:extLst>
          </p:cNvPr>
          <p:cNvCxnSpPr/>
          <p:nvPr/>
        </p:nvCxnSpPr>
        <p:spPr>
          <a:xfrm>
            <a:off x="4627428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EA6241-2AF9-33C3-FD9D-8D3AE568D4B4}"/>
              </a:ext>
            </a:extLst>
          </p:cNvPr>
          <p:cNvCxnSpPr/>
          <p:nvPr/>
        </p:nvCxnSpPr>
        <p:spPr>
          <a:xfrm>
            <a:off x="4633970" y="4162665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D60487D-0DD9-65E0-7E05-D148C59FA1EC}"/>
              </a:ext>
            </a:extLst>
          </p:cNvPr>
          <p:cNvCxnSpPr>
            <a:stCxn id="17" idx="2"/>
            <a:endCxn id="33" idx="2"/>
          </p:cNvCxnSpPr>
          <p:nvPr/>
        </p:nvCxnSpPr>
        <p:spPr>
          <a:xfrm rot="5400000" flipH="1">
            <a:off x="6549998" y="1837948"/>
            <a:ext cx="172053" cy="5448703"/>
          </a:xfrm>
          <a:prstGeom prst="bentConnector3">
            <a:avLst>
              <a:gd name="adj1" fmla="val -13286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CF6B630-B738-3642-595C-62C9094BC81B}"/>
              </a:ext>
            </a:extLst>
          </p:cNvPr>
          <p:cNvSpPr txBox="1"/>
          <p:nvPr/>
        </p:nvSpPr>
        <p:spPr>
          <a:xfrm>
            <a:off x="5146637" y="4817347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Read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D65E9-7215-8144-C0E4-56904B9AFC8E}"/>
              </a:ext>
            </a:extLst>
          </p:cNvPr>
          <p:cNvSpPr txBox="1"/>
          <p:nvPr/>
        </p:nvSpPr>
        <p:spPr>
          <a:xfrm>
            <a:off x="8137122" y="1833480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Issued Warp</a:t>
            </a:r>
          </a:p>
        </p:txBody>
      </p:sp>
    </p:spTree>
    <p:extLst>
      <p:ext uri="{BB962C8B-B14F-4D97-AF65-F5344CB8AC3E}">
        <p14:creationId xmlns:p14="http://schemas.microsoft.com/office/powerpoint/2010/main" val="13787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857-27E0-6086-B87B-4CC05290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Bank Aware Warp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95CD-0B6B-A74E-0231-2809D690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C8C7B-3888-EA5A-00C3-B2B6CBDA7834}"/>
              </a:ext>
            </a:extLst>
          </p:cNvPr>
          <p:cNvGrpSpPr/>
          <p:nvPr/>
        </p:nvGrpSpPr>
        <p:grpSpPr>
          <a:xfrm>
            <a:off x="3200400" y="1371600"/>
            <a:ext cx="1828800" cy="1470184"/>
            <a:chOff x="3230880" y="1364456"/>
            <a:chExt cx="1828800" cy="1470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CB93EB-CAE1-CBCC-16B5-D5BF16F4B649}"/>
                </a:ext>
              </a:extLst>
            </p:cNvPr>
            <p:cNvSpPr/>
            <p:nvPr/>
          </p:nvSpPr>
          <p:spPr>
            <a:xfrm>
              <a:off x="3230880" y="1364456"/>
              <a:ext cx="1828800" cy="548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 Entry </a:t>
              </a:r>
            </a:p>
            <a:p>
              <a:pPr algn="ctr"/>
              <a:r>
                <a:rPr lang="en-US" dirty="0"/>
                <a:t>Warp PC Table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1E2C4-0D3E-6337-7194-E30CA4179565}"/>
                </a:ext>
              </a:extLst>
            </p:cNvPr>
            <p:cNvSpPr/>
            <p:nvPr/>
          </p:nvSpPr>
          <p:spPr>
            <a:xfrm>
              <a:off x="32308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2B6D8-6C3B-BA6F-F6F6-5DC520BE383F}"/>
                </a:ext>
              </a:extLst>
            </p:cNvPr>
            <p:cNvSpPr/>
            <p:nvPr/>
          </p:nvSpPr>
          <p:spPr>
            <a:xfrm>
              <a:off x="41452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7A1FD-FA22-DAB6-C937-7D23B00E3C0A}"/>
                </a:ext>
              </a:extLst>
            </p:cNvPr>
            <p:cNvSpPr/>
            <p:nvPr/>
          </p:nvSpPr>
          <p:spPr>
            <a:xfrm>
              <a:off x="32308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4EEF9-B51B-951E-350B-404EC1009289}"/>
                </a:ext>
              </a:extLst>
            </p:cNvPr>
            <p:cNvSpPr/>
            <p:nvPr/>
          </p:nvSpPr>
          <p:spPr>
            <a:xfrm>
              <a:off x="41452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04A2E0-EE52-08FD-ED1C-13E092332682}"/>
                </a:ext>
              </a:extLst>
            </p:cNvPr>
            <p:cNvSpPr/>
            <p:nvPr/>
          </p:nvSpPr>
          <p:spPr>
            <a:xfrm>
              <a:off x="32308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090B1-853B-9748-9340-A5A6D5722849}"/>
                </a:ext>
              </a:extLst>
            </p:cNvPr>
            <p:cNvSpPr/>
            <p:nvPr/>
          </p:nvSpPr>
          <p:spPr>
            <a:xfrm>
              <a:off x="41452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F279BC-B69C-5653-F76F-42A2BED9DAA1}"/>
                </a:ext>
              </a:extLst>
            </p:cNvPr>
            <p:cNvSpPr/>
            <p:nvPr/>
          </p:nvSpPr>
          <p:spPr>
            <a:xfrm>
              <a:off x="32308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989639-D267-3172-2850-6855A42C1E93}"/>
                </a:ext>
              </a:extLst>
            </p:cNvPr>
            <p:cNvSpPr/>
            <p:nvPr/>
          </p:nvSpPr>
          <p:spPr>
            <a:xfrm>
              <a:off x="41452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1D099B-0E53-4089-7C87-5C916A91F60F}"/>
              </a:ext>
            </a:extLst>
          </p:cNvPr>
          <p:cNvSpPr/>
          <p:nvPr/>
        </p:nvSpPr>
        <p:spPr>
          <a:xfrm>
            <a:off x="6172200" y="1420892"/>
            <a:ext cx="1501140" cy="1470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Warp Selection Logic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447F9-2C88-1F05-0476-530FE880D653}"/>
              </a:ext>
            </a:extLst>
          </p:cNvPr>
          <p:cNvGrpSpPr/>
          <p:nvPr/>
        </p:nvGrpSpPr>
        <p:grpSpPr>
          <a:xfrm>
            <a:off x="8512310" y="2960632"/>
            <a:ext cx="1865745" cy="1687693"/>
            <a:chOff x="7978140" y="3503865"/>
            <a:chExt cx="1173480" cy="1093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D5FE3-2ADE-78C5-30DF-9684326B54FE}"/>
                </a:ext>
              </a:extLst>
            </p:cNvPr>
            <p:cNvSpPr/>
            <p:nvPr/>
          </p:nvSpPr>
          <p:spPr>
            <a:xfrm>
              <a:off x="8084820" y="350386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B12E24-A637-FB68-F52B-9DCFBA6397CC}"/>
                </a:ext>
              </a:extLst>
            </p:cNvPr>
            <p:cNvSpPr/>
            <p:nvPr/>
          </p:nvSpPr>
          <p:spPr>
            <a:xfrm>
              <a:off x="7978140" y="363340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Collector Units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(CUs)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748E0-ACC5-99AC-4380-AC3C98AFA8CB}"/>
              </a:ext>
            </a:extLst>
          </p:cNvPr>
          <p:cNvCxnSpPr>
            <a:stCxn id="8" idx="3"/>
          </p:cNvCxnSpPr>
          <p:nvPr/>
        </p:nvCxnSpPr>
        <p:spPr>
          <a:xfrm>
            <a:off x="5029200" y="20416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3D694-E4E3-9951-AD0A-6058B22A5415}"/>
              </a:ext>
            </a:extLst>
          </p:cNvPr>
          <p:cNvCxnSpPr/>
          <p:nvPr/>
        </p:nvCxnSpPr>
        <p:spPr>
          <a:xfrm>
            <a:off x="5029200" y="22469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3F126-6891-4D0F-E481-2648F3B44FDC}"/>
              </a:ext>
            </a:extLst>
          </p:cNvPr>
          <p:cNvCxnSpPr/>
          <p:nvPr/>
        </p:nvCxnSpPr>
        <p:spPr>
          <a:xfrm>
            <a:off x="5029200" y="25136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22A12-2085-4EB6-20ED-921BC646FCAC}"/>
              </a:ext>
            </a:extLst>
          </p:cNvPr>
          <p:cNvCxnSpPr/>
          <p:nvPr/>
        </p:nvCxnSpPr>
        <p:spPr>
          <a:xfrm>
            <a:off x="5029200" y="27274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F7D993-3B23-F673-F385-7EFDB0A5CF4B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673340" y="2155984"/>
            <a:ext cx="1856649" cy="8046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BE47A-E0B1-0C2E-0FED-F2DA69CC2A93}"/>
              </a:ext>
            </a:extLst>
          </p:cNvPr>
          <p:cNvSpPr/>
          <p:nvPr/>
        </p:nvSpPr>
        <p:spPr>
          <a:xfrm>
            <a:off x="5153179" y="321826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1790-329D-64DE-3373-BD0B70BE9538}"/>
              </a:ext>
            </a:extLst>
          </p:cNvPr>
          <p:cNvSpPr/>
          <p:nvPr/>
        </p:nvSpPr>
        <p:spPr>
          <a:xfrm>
            <a:off x="5153179" y="393573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C02C4-903E-28E9-E4B4-0083E9D5898D}"/>
              </a:ext>
            </a:extLst>
          </p:cNvPr>
          <p:cNvSpPr/>
          <p:nvPr/>
        </p:nvSpPr>
        <p:spPr>
          <a:xfrm>
            <a:off x="3200399" y="3070383"/>
            <a:ext cx="1422547" cy="1405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Arbitration Unit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5D5A3-2AD5-46F7-9BC0-CE96A859349D}"/>
              </a:ext>
            </a:extLst>
          </p:cNvPr>
          <p:cNvSpPr/>
          <p:nvPr/>
        </p:nvSpPr>
        <p:spPr>
          <a:xfrm>
            <a:off x="7684068" y="3220495"/>
            <a:ext cx="302491" cy="1172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6262-9B4D-C720-144D-9C1F070BC869}"/>
              </a:ext>
            </a:extLst>
          </p:cNvPr>
          <p:cNvCxnSpPr>
            <a:cxnSpLocks/>
          </p:cNvCxnSpPr>
          <p:nvPr/>
        </p:nvCxnSpPr>
        <p:spPr>
          <a:xfrm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5034C7-F2EF-5819-2C4F-B75032E2880A}"/>
              </a:ext>
            </a:extLst>
          </p:cNvPr>
          <p:cNvCxnSpPr>
            <a:cxnSpLocks/>
          </p:cNvCxnSpPr>
          <p:nvPr/>
        </p:nvCxnSpPr>
        <p:spPr>
          <a:xfrm flipH="1"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7AF522-1553-D1B7-2AB9-7216D3A423E8}"/>
              </a:ext>
            </a:extLst>
          </p:cNvPr>
          <p:cNvCxnSpPr>
            <a:stCxn id="26" idx="3"/>
          </p:cNvCxnSpPr>
          <p:nvPr/>
        </p:nvCxnSpPr>
        <p:spPr>
          <a:xfrm>
            <a:off x="7164859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134251-6ECA-59F5-A69A-E592FE915A5F}"/>
              </a:ext>
            </a:extLst>
          </p:cNvPr>
          <p:cNvCxnSpPr/>
          <p:nvPr/>
        </p:nvCxnSpPr>
        <p:spPr>
          <a:xfrm>
            <a:off x="7173821" y="4157267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CC4835-A025-F86C-79BE-66D311E98D1C}"/>
              </a:ext>
            </a:extLst>
          </p:cNvPr>
          <p:cNvCxnSpPr/>
          <p:nvPr/>
        </p:nvCxnSpPr>
        <p:spPr>
          <a:xfrm>
            <a:off x="7989830" y="3450582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92FCB0-AC17-8C97-ABB8-1B375512B0E8}"/>
              </a:ext>
            </a:extLst>
          </p:cNvPr>
          <p:cNvCxnSpPr/>
          <p:nvPr/>
        </p:nvCxnSpPr>
        <p:spPr>
          <a:xfrm>
            <a:off x="7986559" y="4160799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9FAD8A-E9C4-CE5D-A639-C407442E93F1}"/>
              </a:ext>
            </a:extLst>
          </p:cNvPr>
          <p:cNvSpPr txBox="1"/>
          <p:nvPr/>
        </p:nvSpPr>
        <p:spPr>
          <a:xfrm>
            <a:off x="7569056" y="4378096"/>
            <a:ext cx="7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X-bar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58BE12-1B7B-714E-7941-716DB4CF068C}"/>
              </a:ext>
            </a:extLst>
          </p:cNvPr>
          <p:cNvCxnSpPr/>
          <p:nvPr/>
        </p:nvCxnSpPr>
        <p:spPr>
          <a:xfrm>
            <a:off x="4627428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EA6241-2AF9-33C3-FD9D-8D3AE568D4B4}"/>
              </a:ext>
            </a:extLst>
          </p:cNvPr>
          <p:cNvCxnSpPr/>
          <p:nvPr/>
        </p:nvCxnSpPr>
        <p:spPr>
          <a:xfrm>
            <a:off x="4633970" y="4162665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D60487D-0DD9-65E0-7E05-D148C59FA1EC}"/>
              </a:ext>
            </a:extLst>
          </p:cNvPr>
          <p:cNvCxnSpPr>
            <a:stCxn id="17" idx="2"/>
            <a:endCxn id="33" idx="2"/>
          </p:cNvCxnSpPr>
          <p:nvPr/>
        </p:nvCxnSpPr>
        <p:spPr>
          <a:xfrm rot="5400000" flipH="1">
            <a:off x="6549998" y="1837948"/>
            <a:ext cx="172053" cy="5448703"/>
          </a:xfrm>
          <a:prstGeom prst="bentConnector3">
            <a:avLst>
              <a:gd name="adj1" fmla="val -13286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CF6B630-B738-3642-595C-62C9094BC81B}"/>
              </a:ext>
            </a:extLst>
          </p:cNvPr>
          <p:cNvSpPr txBox="1"/>
          <p:nvPr/>
        </p:nvSpPr>
        <p:spPr>
          <a:xfrm>
            <a:off x="5146637" y="4817347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Read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D65E9-7215-8144-C0E4-56904B9AFC8E}"/>
              </a:ext>
            </a:extLst>
          </p:cNvPr>
          <p:cNvSpPr txBox="1"/>
          <p:nvPr/>
        </p:nvSpPr>
        <p:spPr>
          <a:xfrm>
            <a:off x="8137122" y="1833480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Issued Warp</a:t>
            </a:r>
          </a:p>
        </p:txBody>
      </p:sp>
    </p:spTree>
    <p:extLst>
      <p:ext uri="{BB962C8B-B14F-4D97-AF65-F5344CB8AC3E}">
        <p14:creationId xmlns:p14="http://schemas.microsoft.com/office/powerpoint/2010/main" val="165963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857-27E0-6086-B87B-4CC05290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Bank Aware Warp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95CD-0B6B-A74E-0231-2809D690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C8C7B-3888-EA5A-00C3-B2B6CBDA7834}"/>
              </a:ext>
            </a:extLst>
          </p:cNvPr>
          <p:cNvGrpSpPr/>
          <p:nvPr/>
        </p:nvGrpSpPr>
        <p:grpSpPr>
          <a:xfrm>
            <a:off x="3200400" y="1371600"/>
            <a:ext cx="1828800" cy="1470184"/>
            <a:chOff x="3230880" y="1364456"/>
            <a:chExt cx="1828800" cy="1470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CB93EB-CAE1-CBCC-16B5-D5BF16F4B649}"/>
                </a:ext>
              </a:extLst>
            </p:cNvPr>
            <p:cNvSpPr/>
            <p:nvPr/>
          </p:nvSpPr>
          <p:spPr>
            <a:xfrm>
              <a:off x="3230880" y="1364456"/>
              <a:ext cx="1828800" cy="548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 Entry </a:t>
              </a:r>
            </a:p>
            <a:p>
              <a:pPr algn="ctr"/>
              <a:r>
                <a:rPr lang="en-US" dirty="0"/>
                <a:t>Warp PC Table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1E2C4-0D3E-6337-7194-E30CA4179565}"/>
                </a:ext>
              </a:extLst>
            </p:cNvPr>
            <p:cNvSpPr/>
            <p:nvPr/>
          </p:nvSpPr>
          <p:spPr>
            <a:xfrm>
              <a:off x="32308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2B6D8-6C3B-BA6F-F6F6-5DC520BE383F}"/>
                </a:ext>
              </a:extLst>
            </p:cNvPr>
            <p:cNvSpPr/>
            <p:nvPr/>
          </p:nvSpPr>
          <p:spPr>
            <a:xfrm>
              <a:off x="41452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7A1FD-FA22-DAB6-C937-7D23B00E3C0A}"/>
                </a:ext>
              </a:extLst>
            </p:cNvPr>
            <p:cNvSpPr/>
            <p:nvPr/>
          </p:nvSpPr>
          <p:spPr>
            <a:xfrm>
              <a:off x="32308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4EEF9-B51B-951E-350B-404EC1009289}"/>
                </a:ext>
              </a:extLst>
            </p:cNvPr>
            <p:cNvSpPr/>
            <p:nvPr/>
          </p:nvSpPr>
          <p:spPr>
            <a:xfrm>
              <a:off x="41452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04A2E0-EE52-08FD-ED1C-13E092332682}"/>
                </a:ext>
              </a:extLst>
            </p:cNvPr>
            <p:cNvSpPr/>
            <p:nvPr/>
          </p:nvSpPr>
          <p:spPr>
            <a:xfrm>
              <a:off x="32308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090B1-853B-9748-9340-A5A6D5722849}"/>
                </a:ext>
              </a:extLst>
            </p:cNvPr>
            <p:cNvSpPr/>
            <p:nvPr/>
          </p:nvSpPr>
          <p:spPr>
            <a:xfrm>
              <a:off x="41452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F279BC-B69C-5653-F76F-42A2BED9DAA1}"/>
                </a:ext>
              </a:extLst>
            </p:cNvPr>
            <p:cNvSpPr/>
            <p:nvPr/>
          </p:nvSpPr>
          <p:spPr>
            <a:xfrm>
              <a:off x="32308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989639-D267-3172-2850-6855A42C1E93}"/>
                </a:ext>
              </a:extLst>
            </p:cNvPr>
            <p:cNvSpPr/>
            <p:nvPr/>
          </p:nvSpPr>
          <p:spPr>
            <a:xfrm>
              <a:off x="41452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1D099B-0E53-4089-7C87-5C916A91F60F}"/>
              </a:ext>
            </a:extLst>
          </p:cNvPr>
          <p:cNvSpPr/>
          <p:nvPr/>
        </p:nvSpPr>
        <p:spPr>
          <a:xfrm>
            <a:off x="6172200" y="1420892"/>
            <a:ext cx="1501140" cy="1470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Warp Selection Logic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447F9-2C88-1F05-0476-530FE880D653}"/>
              </a:ext>
            </a:extLst>
          </p:cNvPr>
          <p:cNvGrpSpPr/>
          <p:nvPr/>
        </p:nvGrpSpPr>
        <p:grpSpPr>
          <a:xfrm>
            <a:off x="8512310" y="2960632"/>
            <a:ext cx="1865745" cy="1687693"/>
            <a:chOff x="7978140" y="3503865"/>
            <a:chExt cx="1173480" cy="1093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D5FE3-2ADE-78C5-30DF-9684326B54FE}"/>
                </a:ext>
              </a:extLst>
            </p:cNvPr>
            <p:cNvSpPr/>
            <p:nvPr/>
          </p:nvSpPr>
          <p:spPr>
            <a:xfrm>
              <a:off x="8084820" y="350386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B12E24-A637-FB68-F52B-9DCFBA6397CC}"/>
                </a:ext>
              </a:extLst>
            </p:cNvPr>
            <p:cNvSpPr/>
            <p:nvPr/>
          </p:nvSpPr>
          <p:spPr>
            <a:xfrm>
              <a:off x="7978140" y="363340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Collector Units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(CUs)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748E0-ACC5-99AC-4380-AC3C98AFA8CB}"/>
              </a:ext>
            </a:extLst>
          </p:cNvPr>
          <p:cNvCxnSpPr>
            <a:stCxn id="8" idx="3"/>
          </p:cNvCxnSpPr>
          <p:nvPr/>
        </p:nvCxnSpPr>
        <p:spPr>
          <a:xfrm>
            <a:off x="5029200" y="20416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3D694-E4E3-9951-AD0A-6058B22A5415}"/>
              </a:ext>
            </a:extLst>
          </p:cNvPr>
          <p:cNvCxnSpPr/>
          <p:nvPr/>
        </p:nvCxnSpPr>
        <p:spPr>
          <a:xfrm>
            <a:off x="5029200" y="22469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3F126-6891-4D0F-E481-2648F3B44FDC}"/>
              </a:ext>
            </a:extLst>
          </p:cNvPr>
          <p:cNvCxnSpPr/>
          <p:nvPr/>
        </p:nvCxnSpPr>
        <p:spPr>
          <a:xfrm>
            <a:off x="5029200" y="25136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22A12-2085-4EB6-20ED-921BC646FCAC}"/>
              </a:ext>
            </a:extLst>
          </p:cNvPr>
          <p:cNvCxnSpPr/>
          <p:nvPr/>
        </p:nvCxnSpPr>
        <p:spPr>
          <a:xfrm>
            <a:off x="5029200" y="27274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F7D993-3B23-F673-F385-7EFDB0A5CF4B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673340" y="2155984"/>
            <a:ext cx="1856649" cy="8046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BE47A-E0B1-0C2E-0FED-F2DA69CC2A93}"/>
              </a:ext>
            </a:extLst>
          </p:cNvPr>
          <p:cNvSpPr/>
          <p:nvPr/>
        </p:nvSpPr>
        <p:spPr>
          <a:xfrm>
            <a:off x="5153179" y="321826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1790-329D-64DE-3373-BD0B70BE9538}"/>
              </a:ext>
            </a:extLst>
          </p:cNvPr>
          <p:cNvSpPr/>
          <p:nvPr/>
        </p:nvSpPr>
        <p:spPr>
          <a:xfrm>
            <a:off x="5153179" y="393573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C02C4-903E-28E9-E4B4-0083E9D5898D}"/>
              </a:ext>
            </a:extLst>
          </p:cNvPr>
          <p:cNvSpPr/>
          <p:nvPr/>
        </p:nvSpPr>
        <p:spPr>
          <a:xfrm>
            <a:off x="3200399" y="3070383"/>
            <a:ext cx="1422547" cy="1405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Arbitration Unit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5D5A3-2AD5-46F7-9BC0-CE96A859349D}"/>
              </a:ext>
            </a:extLst>
          </p:cNvPr>
          <p:cNvSpPr/>
          <p:nvPr/>
        </p:nvSpPr>
        <p:spPr>
          <a:xfrm>
            <a:off x="7684068" y="3220495"/>
            <a:ext cx="302491" cy="1172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6262-9B4D-C720-144D-9C1F070BC869}"/>
              </a:ext>
            </a:extLst>
          </p:cNvPr>
          <p:cNvCxnSpPr>
            <a:cxnSpLocks/>
          </p:cNvCxnSpPr>
          <p:nvPr/>
        </p:nvCxnSpPr>
        <p:spPr>
          <a:xfrm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5034C7-F2EF-5819-2C4F-B75032E2880A}"/>
              </a:ext>
            </a:extLst>
          </p:cNvPr>
          <p:cNvCxnSpPr>
            <a:cxnSpLocks/>
          </p:cNvCxnSpPr>
          <p:nvPr/>
        </p:nvCxnSpPr>
        <p:spPr>
          <a:xfrm flipH="1"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7AF522-1553-D1B7-2AB9-7216D3A423E8}"/>
              </a:ext>
            </a:extLst>
          </p:cNvPr>
          <p:cNvCxnSpPr>
            <a:stCxn id="26" idx="3"/>
          </p:cNvCxnSpPr>
          <p:nvPr/>
        </p:nvCxnSpPr>
        <p:spPr>
          <a:xfrm>
            <a:off x="7164859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134251-6ECA-59F5-A69A-E592FE915A5F}"/>
              </a:ext>
            </a:extLst>
          </p:cNvPr>
          <p:cNvCxnSpPr/>
          <p:nvPr/>
        </p:nvCxnSpPr>
        <p:spPr>
          <a:xfrm>
            <a:off x="7173821" y="4157267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CC4835-A025-F86C-79BE-66D311E98D1C}"/>
              </a:ext>
            </a:extLst>
          </p:cNvPr>
          <p:cNvCxnSpPr/>
          <p:nvPr/>
        </p:nvCxnSpPr>
        <p:spPr>
          <a:xfrm>
            <a:off x="7989830" y="3450582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92FCB0-AC17-8C97-ABB8-1B375512B0E8}"/>
              </a:ext>
            </a:extLst>
          </p:cNvPr>
          <p:cNvCxnSpPr/>
          <p:nvPr/>
        </p:nvCxnSpPr>
        <p:spPr>
          <a:xfrm>
            <a:off x="7986559" y="4160799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9FAD8A-E9C4-CE5D-A639-C407442E93F1}"/>
              </a:ext>
            </a:extLst>
          </p:cNvPr>
          <p:cNvSpPr txBox="1"/>
          <p:nvPr/>
        </p:nvSpPr>
        <p:spPr>
          <a:xfrm>
            <a:off x="7569056" y="4378096"/>
            <a:ext cx="7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X-bar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58BE12-1B7B-714E-7941-716DB4CF068C}"/>
              </a:ext>
            </a:extLst>
          </p:cNvPr>
          <p:cNvCxnSpPr/>
          <p:nvPr/>
        </p:nvCxnSpPr>
        <p:spPr>
          <a:xfrm>
            <a:off x="4627428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EA6241-2AF9-33C3-FD9D-8D3AE568D4B4}"/>
              </a:ext>
            </a:extLst>
          </p:cNvPr>
          <p:cNvCxnSpPr/>
          <p:nvPr/>
        </p:nvCxnSpPr>
        <p:spPr>
          <a:xfrm>
            <a:off x="4633970" y="4162665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D60487D-0DD9-65E0-7E05-D148C59FA1EC}"/>
              </a:ext>
            </a:extLst>
          </p:cNvPr>
          <p:cNvCxnSpPr>
            <a:stCxn id="17" idx="2"/>
            <a:endCxn id="33" idx="2"/>
          </p:cNvCxnSpPr>
          <p:nvPr/>
        </p:nvCxnSpPr>
        <p:spPr>
          <a:xfrm rot="5400000" flipH="1">
            <a:off x="6549998" y="1837948"/>
            <a:ext cx="172053" cy="5448703"/>
          </a:xfrm>
          <a:prstGeom prst="bentConnector3">
            <a:avLst>
              <a:gd name="adj1" fmla="val -13286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CF6B630-B738-3642-595C-62C9094BC81B}"/>
              </a:ext>
            </a:extLst>
          </p:cNvPr>
          <p:cNvSpPr txBox="1"/>
          <p:nvPr/>
        </p:nvSpPr>
        <p:spPr>
          <a:xfrm>
            <a:off x="5146637" y="4817347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Read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D65E9-7215-8144-C0E4-56904B9AFC8E}"/>
              </a:ext>
            </a:extLst>
          </p:cNvPr>
          <p:cNvSpPr txBox="1"/>
          <p:nvPr/>
        </p:nvSpPr>
        <p:spPr>
          <a:xfrm>
            <a:off x="8137122" y="1833480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Issued Warp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67516F-09EF-4A9A-2A14-0119EB8EED84}"/>
              </a:ext>
            </a:extLst>
          </p:cNvPr>
          <p:cNvSpPr/>
          <p:nvPr/>
        </p:nvSpPr>
        <p:spPr>
          <a:xfrm>
            <a:off x="1042208" y="1420892"/>
            <a:ext cx="1015190" cy="1470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RBA Scoring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Logic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195953-ECE8-5890-DB1B-F70D4C206189}"/>
              </a:ext>
            </a:extLst>
          </p:cNvPr>
          <p:cNvCxnSpPr/>
          <p:nvPr/>
        </p:nvCxnSpPr>
        <p:spPr>
          <a:xfrm>
            <a:off x="2057399" y="2041843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D876D8-4D45-ED5B-8B7B-0FBCA1449963}"/>
              </a:ext>
            </a:extLst>
          </p:cNvPr>
          <p:cNvCxnSpPr/>
          <p:nvPr/>
        </p:nvCxnSpPr>
        <p:spPr>
          <a:xfrm>
            <a:off x="2057399" y="2247107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EBC6B7-B427-A462-38E5-7891F229D929}"/>
              </a:ext>
            </a:extLst>
          </p:cNvPr>
          <p:cNvCxnSpPr/>
          <p:nvPr/>
        </p:nvCxnSpPr>
        <p:spPr>
          <a:xfrm>
            <a:off x="2057399" y="2513807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FC2373-63A0-69A3-2D36-B85DFA167282}"/>
              </a:ext>
            </a:extLst>
          </p:cNvPr>
          <p:cNvCxnSpPr/>
          <p:nvPr/>
        </p:nvCxnSpPr>
        <p:spPr>
          <a:xfrm>
            <a:off x="2057399" y="2727643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C49E4D9-1CEC-ECD3-C267-F009CED8165A}"/>
              </a:ext>
            </a:extLst>
          </p:cNvPr>
          <p:cNvCxnSpPr>
            <a:stCxn id="33" idx="1"/>
            <a:endCxn id="19" idx="2"/>
          </p:cNvCxnSpPr>
          <p:nvPr/>
        </p:nvCxnSpPr>
        <p:spPr>
          <a:xfrm rot="10800000">
            <a:off x="1549803" y="2891076"/>
            <a:ext cx="1650596" cy="882252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0BBA61C-E189-A8E4-B94F-F5B65701DBF3}"/>
              </a:ext>
            </a:extLst>
          </p:cNvPr>
          <p:cNvSpPr txBox="1"/>
          <p:nvPr/>
        </p:nvSpPr>
        <p:spPr>
          <a:xfrm>
            <a:off x="1554866" y="3155388"/>
            <a:ext cx="22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 Queue Lengths</a:t>
            </a:r>
          </a:p>
        </p:txBody>
      </p:sp>
    </p:spTree>
    <p:extLst>
      <p:ext uri="{BB962C8B-B14F-4D97-AF65-F5344CB8AC3E}">
        <p14:creationId xmlns:p14="http://schemas.microsoft.com/office/powerpoint/2010/main" val="233288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9857-27E0-6086-B87B-4CC05290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Bank Aware Warp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7FC8-D4EC-C588-2F61-21C95BB8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1660"/>
            <a:ext cx="10515600" cy="5153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95CD-0B6B-A74E-0231-2809D690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C8C7B-3888-EA5A-00C3-B2B6CBDA7834}"/>
              </a:ext>
            </a:extLst>
          </p:cNvPr>
          <p:cNvGrpSpPr/>
          <p:nvPr/>
        </p:nvGrpSpPr>
        <p:grpSpPr>
          <a:xfrm>
            <a:off x="3200400" y="1371600"/>
            <a:ext cx="1828800" cy="1470184"/>
            <a:chOff x="3230880" y="1364456"/>
            <a:chExt cx="1828800" cy="14701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CB93EB-CAE1-CBCC-16B5-D5BF16F4B649}"/>
                </a:ext>
              </a:extLst>
            </p:cNvPr>
            <p:cNvSpPr/>
            <p:nvPr/>
          </p:nvSpPr>
          <p:spPr>
            <a:xfrm>
              <a:off x="3230880" y="1364456"/>
              <a:ext cx="1828800" cy="548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 Entry </a:t>
              </a:r>
            </a:p>
            <a:p>
              <a:pPr algn="ctr"/>
              <a:r>
                <a:rPr lang="en-US" dirty="0"/>
                <a:t>Warp PC Table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1E2C4-0D3E-6337-7194-E30CA4179565}"/>
                </a:ext>
              </a:extLst>
            </p:cNvPr>
            <p:cNvSpPr/>
            <p:nvPr/>
          </p:nvSpPr>
          <p:spPr>
            <a:xfrm>
              <a:off x="32308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2B6D8-6C3B-BA6F-F6F6-5DC520BE383F}"/>
                </a:ext>
              </a:extLst>
            </p:cNvPr>
            <p:cNvSpPr/>
            <p:nvPr/>
          </p:nvSpPr>
          <p:spPr>
            <a:xfrm>
              <a:off x="4145280" y="19202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A7A1FD-FA22-DAB6-C937-7D23B00E3C0A}"/>
                </a:ext>
              </a:extLst>
            </p:cNvPr>
            <p:cNvSpPr/>
            <p:nvPr/>
          </p:nvSpPr>
          <p:spPr>
            <a:xfrm>
              <a:off x="32308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4EEF9-B51B-951E-350B-404EC1009289}"/>
                </a:ext>
              </a:extLst>
            </p:cNvPr>
            <p:cNvSpPr/>
            <p:nvPr/>
          </p:nvSpPr>
          <p:spPr>
            <a:xfrm>
              <a:off x="4145280" y="21488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04A2E0-EE52-08FD-ED1C-13E092332682}"/>
                </a:ext>
              </a:extLst>
            </p:cNvPr>
            <p:cNvSpPr/>
            <p:nvPr/>
          </p:nvSpPr>
          <p:spPr>
            <a:xfrm>
              <a:off x="32308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090B1-853B-9748-9340-A5A6D5722849}"/>
                </a:ext>
              </a:extLst>
            </p:cNvPr>
            <p:cNvSpPr/>
            <p:nvPr/>
          </p:nvSpPr>
          <p:spPr>
            <a:xfrm>
              <a:off x="4145280" y="23774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F279BC-B69C-5653-F76F-42A2BED9DAA1}"/>
                </a:ext>
              </a:extLst>
            </p:cNvPr>
            <p:cNvSpPr/>
            <p:nvPr/>
          </p:nvSpPr>
          <p:spPr>
            <a:xfrm>
              <a:off x="32308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989639-D267-3172-2850-6855A42C1E93}"/>
                </a:ext>
              </a:extLst>
            </p:cNvPr>
            <p:cNvSpPr/>
            <p:nvPr/>
          </p:nvSpPr>
          <p:spPr>
            <a:xfrm>
              <a:off x="4145280" y="260604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1D099B-0E53-4089-7C87-5C916A91F60F}"/>
              </a:ext>
            </a:extLst>
          </p:cNvPr>
          <p:cNvSpPr/>
          <p:nvPr/>
        </p:nvSpPr>
        <p:spPr>
          <a:xfrm>
            <a:off x="6172200" y="1420892"/>
            <a:ext cx="1501140" cy="1470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Warp Selection Logic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447F9-2C88-1F05-0476-530FE880D653}"/>
              </a:ext>
            </a:extLst>
          </p:cNvPr>
          <p:cNvGrpSpPr/>
          <p:nvPr/>
        </p:nvGrpSpPr>
        <p:grpSpPr>
          <a:xfrm>
            <a:off x="8512310" y="2960632"/>
            <a:ext cx="1865745" cy="1687693"/>
            <a:chOff x="7978140" y="3503865"/>
            <a:chExt cx="1173480" cy="10932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D5FE3-2ADE-78C5-30DF-9684326B54FE}"/>
                </a:ext>
              </a:extLst>
            </p:cNvPr>
            <p:cNvSpPr/>
            <p:nvPr/>
          </p:nvSpPr>
          <p:spPr>
            <a:xfrm>
              <a:off x="8084820" y="350386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B12E24-A637-FB68-F52B-9DCFBA6397CC}"/>
                </a:ext>
              </a:extLst>
            </p:cNvPr>
            <p:cNvSpPr/>
            <p:nvPr/>
          </p:nvSpPr>
          <p:spPr>
            <a:xfrm>
              <a:off x="7978140" y="3633405"/>
              <a:ext cx="1066800" cy="9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Collector Units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(CUs)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0748E0-ACC5-99AC-4380-AC3C98AFA8CB}"/>
              </a:ext>
            </a:extLst>
          </p:cNvPr>
          <p:cNvCxnSpPr>
            <a:stCxn id="8" idx="3"/>
          </p:cNvCxnSpPr>
          <p:nvPr/>
        </p:nvCxnSpPr>
        <p:spPr>
          <a:xfrm>
            <a:off x="5029200" y="20416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53D694-E4E3-9951-AD0A-6058B22A5415}"/>
              </a:ext>
            </a:extLst>
          </p:cNvPr>
          <p:cNvCxnSpPr/>
          <p:nvPr/>
        </p:nvCxnSpPr>
        <p:spPr>
          <a:xfrm>
            <a:off x="5029200" y="22469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3F126-6891-4D0F-E481-2648F3B44FDC}"/>
              </a:ext>
            </a:extLst>
          </p:cNvPr>
          <p:cNvCxnSpPr/>
          <p:nvPr/>
        </p:nvCxnSpPr>
        <p:spPr>
          <a:xfrm>
            <a:off x="5029200" y="2513648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22A12-2085-4EB6-20ED-921BC646FCAC}"/>
              </a:ext>
            </a:extLst>
          </p:cNvPr>
          <p:cNvCxnSpPr/>
          <p:nvPr/>
        </p:nvCxnSpPr>
        <p:spPr>
          <a:xfrm>
            <a:off x="5029200" y="2727484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F7D993-3B23-F673-F385-7EFDB0A5CF4B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673340" y="2155984"/>
            <a:ext cx="1856649" cy="8046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BE47A-E0B1-0C2E-0FED-F2DA69CC2A93}"/>
              </a:ext>
            </a:extLst>
          </p:cNvPr>
          <p:cNvSpPr/>
          <p:nvPr/>
        </p:nvSpPr>
        <p:spPr>
          <a:xfrm>
            <a:off x="5153179" y="321826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1790-329D-64DE-3373-BD0B70BE9538}"/>
              </a:ext>
            </a:extLst>
          </p:cNvPr>
          <p:cNvSpPr/>
          <p:nvPr/>
        </p:nvSpPr>
        <p:spPr>
          <a:xfrm>
            <a:off x="5153179" y="3935731"/>
            <a:ext cx="20116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File Bank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C02C4-903E-28E9-E4B4-0083E9D5898D}"/>
              </a:ext>
            </a:extLst>
          </p:cNvPr>
          <p:cNvSpPr/>
          <p:nvPr/>
        </p:nvSpPr>
        <p:spPr>
          <a:xfrm>
            <a:off x="3200399" y="3070383"/>
            <a:ext cx="1422547" cy="1405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Arbitration Unit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5D5A3-2AD5-46F7-9BC0-CE96A859349D}"/>
              </a:ext>
            </a:extLst>
          </p:cNvPr>
          <p:cNvSpPr/>
          <p:nvPr/>
        </p:nvSpPr>
        <p:spPr>
          <a:xfrm>
            <a:off x="7684068" y="3220495"/>
            <a:ext cx="302491" cy="1172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6262-9B4D-C720-144D-9C1F070BC869}"/>
              </a:ext>
            </a:extLst>
          </p:cNvPr>
          <p:cNvCxnSpPr>
            <a:cxnSpLocks/>
          </p:cNvCxnSpPr>
          <p:nvPr/>
        </p:nvCxnSpPr>
        <p:spPr>
          <a:xfrm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5034C7-F2EF-5819-2C4F-B75032E2880A}"/>
              </a:ext>
            </a:extLst>
          </p:cNvPr>
          <p:cNvCxnSpPr>
            <a:cxnSpLocks/>
          </p:cNvCxnSpPr>
          <p:nvPr/>
        </p:nvCxnSpPr>
        <p:spPr>
          <a:xfrm flipH="1">
            <a:off x="7684068" y="3218261"/>
            <a:ext cx="302491" cy="1172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7AF522-1553-D1B7-2AB9-7216D3A423E8}"/>
              </a:ext>
            </a:extLst>
          </p:cNvPr>
          <p:cNvCxnSpPr>
            <a:stCxn id="26" idx="3"/>
          </p:cNvCxnSpPr>
          <p:nvPr/>
        </p:nvCxnSpPr>
        <p:spPr>
          <a:xfrm>
            <a:off x="7164859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134251-6ECA-59F5-A69A-E592FE915A5F}"/>
              </a:ext>
            </a:extLst>
          </p:cNvPr>
          <p:cNvCxnSpPr/>
          <p:nvPr/>
        </p:nvCxnSpPr>
        <p:spPr>
          <a:xfrm>
            <a:off x="7173821" y="4157267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CC4835-A025-F86C-79BE-66D311E98D1C}"/>
              </a:ext>
            </a:extLst>
          </p:cNvPr>
          <p:cNvCxnSpPr/>
          <p:nvPr/>
        </p:nvCxnSpPr>
        <p:spPr>
          <a:xfrm>
            <a:off x="7989830" y="3450582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92FCB0-AC17-8C97-ABB8-1B375512B0E8}"/>
              </a:ext>
            </a:extLst>
          </p:cNvPr>
          <p:cNvCxnSpPr/>
          <p:nvPr/>
        </p:nvCxnSpPr>
        <p:spPr>
          <a:xfrm>
            <a:off x="7986559" y="4160799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9FAD8A-E9C4-CE5D-A639-C407442E93F1}"/>
              </a:ext>
            </a:extLst>
          </p:cNvPr>
          <p:cNvSpPr txBox="1"/>
          <p:nvPr/>
        </p:nvSpPr>
        <p:spPr>
          <a:xfrm>
            <a:off x="7569056" y="4378096"/>
            <a:ext cx="7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X-bar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58BE12-1B7B-714E-7941-716DB4CF068C}"/>
              </a:ext>
            </a:extLst>
          </p:cNvPr>
          <p:cNvCxnSpPr/>
          <p:nvPr/>
        </p:nvCxnSpPr>
        <p:spPr>
          <a:xfrm>
            <a:off x="4627428" y="3446861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EA6241-2AF9-33C3-FD9D-8D3AE568D4B4}"/>
              </a:ext>
            </a:extLst>
          </p:cNvPr>
          <p:cNvCxnSpPr/>
          <p:nvPr/>
        </p:nvCxnSpPr>
        <p:spPr>
          <a:xfrm>
            <a:off x="4633970" y="4162665"/>
            <a:ext cx="519209" cy="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D60487D-0DD9-65E0-7E05-D148C59FA1EC}"/>
              </a:ext>
            </a:extLst>
          </p:cNvPr>
          <p:cNvCxnSpPr>
            <a:stCxn id="17" idx="2"/>
            <a:endCxn id="33" idx="2"/>
          </p:cNvCxnSpPr>
          <p:nvPr/>
        </p:nvCxnSpPr>
        <p:spPr>
          <a:xfrm rot="5400000" flipH="1">
            <a:off x="6549998" y="1837948"/>
            <a:ext cx="172053" cy="5448703"/>
          </a:xfrm>
          <a:prstGeom prst="bentConnector3">
            <a:avLst>
              <a:gd name="adj1" fmla="val -13286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CF6B630-B738-3642-595C-62C9094BC81B}"/>
              </a:ext>
            </a:extLst>
          </p:cNvPr>
          <p:cNvSpPr txBox="1"/>
          <p:nvPr/>
        </p:nvSpPr>
        <p:spPr>
          <a:xfrm>
            <a:off x="5146637" y="4817347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Read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D65E9-7215-8144-C0E4-56904B9AFC8E}"/>
              </a:ext>
            </a:extLst>
          </p:cNvPr>
          <p:cNvSpPr txBox="1"/>
          <p:nvPr/>
        </p:nvSpPr>
        <p:spPr>
          <a:xfrm>
            <a:off x="8137122" y="1833480"/>
            <a:ext cx="244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Issued Warp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67516F-09EF-4A9A-2A14-0119EB8EED84}"/>
              </a:ext>
            </a:extLst>
          </p:cNvPr>
          <p:cNvSpPr/>
          <p:nvPr/>
        </p:nvSpPr>
        <p:spPr>
          <a:xfrm>
            <a:off x="1042208" y="1420892"/>
            <a:ext cx="1015190" cy="1470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RBA Scoring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Logic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195953-ECE8-5890-DB1B-F70D4C206189}"/>
              </a:ext>
            </a:extLst>
          </p:cNvPr>
          <p:cNvCxnSpPr/>
          <p:nvPr/>
        </p:nvCxnSpPr>
        <p:spPr>
          <a:xfrm>
            <a:off x="2057399" y="2041843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D876D8-4D45-ED5B-8B7B-0FBCA1449963}"/>
              </a:ext>
            </a:extLst>
          </p:cNvPr>
          <p:cNvCxnSpPr/>
          <p:nvPr/>
        </p:nvCxnSpPr>
        <p:spPr>
          <a:xfrm>
            <a:off x="2057399" y="2247107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EBC6B7-B427-A462-38E5-7891F229D929}"/>
              </a:ext>
            </a:extLst>
          </p:cNvPr>
          <p:cNvCxnSpPr/>
          <p:nvPr/>
        </p:nvCxnSpPr>
        <p:spPr>
          <a:xfrm>
            <a:off x="2057399" y="2513807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FC2373-63A0-69A3-2D36-B85DFA167282}"/>
              </a:ext>
            </a:extLst>
          </p:cNvPr>
          <p:cNvCxnSpPr/>
          <p:nvPr/>
        </p:nvCxnSpPr>
        <p:spPr>
          <a:xfrm>
            <a:off x="2057399" y="2727643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C49E4D9-1CEC-ECD3-C267-F009CED8165A}"/>
              </a:ext>
            </a:extLst>
          </p:cNvPr>
          <p:cNvCxnSpPr>
            <a:stCxn id="33" idx="1"/>
            <a:endCxn id="19" idx="2"/>
          </p:cNvCxnSpPr>
          <p:nvPr/>
        </p:nvCxnSpPr>
        <p:spPr>
          <a:xfrm rot="10800000">
            <a:off x="1549803" y="2891076"/>
            <a:ext cx="1650596" cy="882252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0BBA61C-E189-A8E4-B94F-F5B65701DBF3}"/>
              </a:ext>
            </a:extLst>
          </p:cNvPr>
          <p:cNvSpPr txBox="1"/>
          <p:nvPr/>
        </p:nvSpPr>
        <p:spPr>
          <a:xfrm>
            <a:off x="1554866" y="3155388"/>
            <a:ext cx="22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 Queue Lengths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D268C3-0939-681B-B44B-25D0D6E21493}"/>
              </a:ext>
            </a:extLst>
          </p:cNvPr>
          <p:cNvSpPr/>
          <p:nvPr/>
        </p:nvSpPr>
        <p:spPr>
          <a:xfrm>
            <a:off x="0" y="5205155"/>
            <a:ext cx="12192000" cy="982980"/>
          </a:xfrm>
          <a:prstGeom prst="rect">
            <a:avLst/>
          </a:prstGeom>
          <a:solidFill>
            <a:srgbClr val="9D968D"/>
          </a:solidFill>
          <a:ln>
            <a:solidFill>
              <a:srgbClr val="9D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73A36"/>
                </a:solidFill>
              </a:rPr>
              <a:t>Main Idea: Use feedback from the Collector Unit to improve Warp Scheduling</a:t>
            </a:r>
          </a:p>
        </p:txBody>
      </p:sp>
    </p:spTree>
    <p:extLst>
      <p:ext uri="{BB962C8B-B14F-4D97-AF65-F5344CB8AC3E}">
        <p14:creationId xmlns:p14="http://schemas.microsoft.com/office/powerpoint/2010/main" val="236428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7A46-0E1F-FCC9-52B6-6B69C7A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60B2-9193-F5AA-73E1-1BD90BF7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  <a:p>
            <a:r>
              <a:rPr lang="en-US" dirty="0"/>
              <a:t>Register Bank Aware (RBA) Warp Scheduling</a:t>
            </a:r>
          </a:p>
          <a:p>
            <a:r>
              <a:rPr lang="en-US" dirty="0">
                <a:solidFill>
                  <a:srgbClr val="FF0000"/>
                </a:solidFill>
              </a:rPr>
              <a:t>Hashed Sub-core Warp Assignment</a:t>
            </a:r>
          </a:p>
          <a:p>
            <a:r>
              <a:rPr lang="en-US" dirty="0"/>
              <a:t>Evaluation and 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D1711-61CB-8BC3-BD46-B0CA99B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42DA-FBED-3411-3566-D21AA275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warps assigned to sub-cores in HW?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FACD3-95FA-AF90-064C-85A08B7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2BB6EC-C0AF-1832-FF96-8B57A88253A8}"/>
              </a:ext>
            </a:extLst>
          </p:cNvPr>
          <p:cNvGrpSpPr/>
          <p:nvPr/>
        </p:nvGrpSpPr>
        <p:grpSpPr>
          <a:xfrm>
            <a:off x="148879" y="2827048"/>
            <a:ext cx="2222715" cy="1742980"/>
            <a:chOff x="838200" y="2622442"/>
            <a:chExt cx="2222715" cy="17429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29881C-CB74-4898-215D-7FF5A898DEE2}"/>
                </a:ext>
              </a:extLst>
            </p:cNvPr>
            <p:cNvGrpSpPr/>
            <p:nvPr/>
          </p:nvGrpSpPr>
          <p:grpSpPr>
            <a:xfrm>
              <a:off x="1150748" y="2622442"/>
              <a:ext cx="1597617" cy="1373648"/>
              <a:chOff x="6323308" y="1714611"/>
              <a:chExt cx="985434" cy="9144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2A749D0-6291-A83C-F0FC-7A43F4B3C214}"/>
                  </a:ext>
                </a:extLst>
              </p:cNvPr>
              <p:cNvSpPr/>
              <p:nvPr/>
            </p:nvSpPr>
            <p:spPr>
              <a:xfrm>
                <a:off x="6323308" y="1714611"/>
                <a:ext cx="98543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Graphic 9" descr="Processor outline">
                <a:extLst>
                  <a:ext uri="{FF2B5EF4-FFF2-40B4-BE49-F238E27FC236}">
                    <a16:creationId xmlns:a16="http://schemas.microsoft.com/office/drawing/2014/main" id="{FB186318-7AAF-1C9F-84B4-04D051B48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58825" y="171461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D764DB-81B6-FE9C-0106-F2BE7480CFE4}"/>
                </a:ext>
              </a:extLst>
            </p:cNvPr>
            <p:cNvSpPr txBox="1"/>
            <p:nvPr/>
          </p:nvSpPr>
          <p:spPr>
            <a:xfrm>
              <a:off x="838200" y="3996090"/>
              <a:ext cx="2222715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HOST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DAE02-0891-0F3B-9CBB-56ECB2B13699}"/>
              </a:ext>
            </a:extLst>
          </p:cNvPr>
          <p:cNvSpPr/>
          <p:nvPr/>
        </p:nvSpPr>
        <p:spPr>
          <a:xfrm>
            <a:off x="3894265" y="1272991"/>
            <a:ext cx="3657600" cy="45720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9089F-FA10-1ABD-4E0D-1FFE48CBB911}"/>
              </a:ext>
            </a:extLst>
          </p:cNvPr>
          <p:cNvSpPr/>
          <p:nvPr/>
        </p:nvSpPr>
        <p:spPr>
          <a:xfrm>
            <a:off x="3894265" y="1272991"/>
            <a:ext cx="3657600" cy="2602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PCIe Interface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557B70-CC7B-4C91-92EC-2104F4C8FDB2}"/>
              </a:ext>
            </a:extLst>
          </p:cNvPr>
          <p:cNvSpPr/>
          <p:nvPr/>
        </p:nvSpPr>
        <p:spPr>
          <a:xfrm>
            <a:off x="3894265" y="1533236"/>
            <a:ext cx="3657600" cy="260245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 Block Scheduler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6787DB0-A235-D968-A6F4-95139D8AB284}"/>
              </a:ext>
            </a:extLst>
          </p:cNvPr>
          <p:cNvGrpSpPr/>
          <p:nvPr/>
        </p:nvGrpSpPr>
        <p:grpSpPr>
          <a:xfrm>
            <a:off x="4067846" y="1874520"/>
            <a:ext cx="1188720" cy="3886200"/>
            <a:chOff x="4464867" y="1895909"/>
            <a:chExt cx="1215843" cy="390061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57CCC2-BB1C-676D-9D78-D01C36F9FCD9}"/>
                </a:ext>
              </a:extLst>
            </p:cNvPr>
            <p:cNvGrpSpPr/>
            <p:nvPr/>
          </p:nvGrpSpPr>
          <p:grpSpPr>
            <a:xfrm>
              <a:off x="4464868" y="1895909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20781D-7DC2-976B-DB6E-A0DFEDD440D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1D2CF9-0D0F-8277-456F-1D4C0BE64D93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EBBA770-9C03-6711-B424-8EC5DC0B5B02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93F85A-359B-8611-5A4D-814EF4B483C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0856429-FB18-496C-66E3-A9B7A9C8ECE4}"/>
                </a:ext>
              </a:extLst>
            </p:cNvPr>
            <p:cNvGrpSpPr/>
            <p:nvPr/>
          </p:nvGrpSpPr>
          <p:grpSpPr>
            <a:xfrm>
              <a:off x="4464868" y="3229341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BCBAA3E-5238-690F-6345-F7F531C76E56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8EE52BA-7778-7AD9-0AF2-A1A00E8693AE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27A524-B9A7-30D6-9407-1B9BDA9A4534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CA5E82-D2A5-74C6-4840-E5618D78A848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87F3F3-4641-9052-429B-BA3C60F1925C}"/>
                </a:ext>
              </a:extLst>
            </p:cNvPr>
            <p:cNvGrpSpPr/>
            <p:nvPr/>
          </p:nvGrpSpPr>
          <p:grpSpPr>
            <a:xfrm>
              <a:off x="4464867" y="4537166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5F07857-2C5F-C6C9-6511-7D6D13C56A2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38B5D-AB6D-E99F-D5B2-73BE7B70675A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53DA98-1ADD-402B-17DC-7E42413F9B45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01653B-D6DA-1BEC-9AD1-9596D6A2755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702803-27BF-10C9-10D6-E1387155CF9F}"/>
              </a:ext>
            </a:extLst>
          </p:cNvPr>
          <p:cNvGrpSpPr/>
          <p:nvPr/>
        </p:nvGrpSpPr>
        <p:grpSpPr>
          <a:xfrm>
            <a:off x="6190014" y="1874520"/>
            <a:ext cx="1188720" cy="3886200"/>
            <a:chOff x="4464867" y="1895909"/>
            <a:chExt cx="1215843" cy="390061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42EC975-B876-B523-F5B8-33FA7C1D8C1D}"/>
                </a:ext>
              </a:extLst>
            </p:cNvPr>
            <p:cNvGrpSpPr/>
            <p:nvPr/>
          </p:nvGrpSpPr>
          <p:grpSpPr>
            <a:xfrm>
              <a:off x="4464868" y="1895909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620540C-12BD-08B0-A9FD-3D80E803ABE8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9A50D97-2330-9531-B3D2-33C9BB586ADD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2CCF39F-8594-CBA1-5DEE-CC4B9B26C54A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51C337-27BC-5F78-F82F-5F3137843246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32E574D-5F62-4895-B124-B2E81E44E5DA}"/>
                </a:ext>
              </a:extLst>
            </p:cNvPr>
            <p:cNvGrpSpPr/>
            <p:nvPr/>
          </p:nvGrpSpPr>
          <p:grpSpPr>
            <a:xfrm>
              <a:off x="4464868" y="3229341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7EAE9EF-E8E5-2F2F-F807-6BF1E93E721F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E0549AC-425D-8A8D-FD88-84357B086992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2113F62-F47C-301E-10E4-619D7F91E38E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2EE21F8-587E-75C1-FA1F-7BD0E658E712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403705D-E011-5113-3793-7DA15571BB1C}"/>
                </a:ext>
              </a:extLst>
            </p:cNvPr>
            <p:cNvGrpSpPr/>
            <p:nvPr/>
          </p:nvGrpSpPr>
          <p:grpSpPr>
            <a:xfrm>
              <a:off x="4464867" y="4537166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29513B-6B36-16AC-BEAD-74FE91608C4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A85588-8764-F996-CC0B-D1D616680D42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BFD16C-11EB-4A23-DEC6-BE94F88B8A0A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BB74514-9A7A-AFE4-2836-3E84E7AC795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AB542DF-2AA9-F6C9-160F-46911EB0716F}"/>
              </a:ext>
            </a:extLst>
          </p:cNvPr>
          <p:cNvSpPr/>
          <p:nvPr/>
        </p:nvSpPr>
        <p:spPr>
          <a:xfrm rot="16200000">
            <a:off x="3778707" y="3455019"/>
            <a:ext cx="3889900" cy="72843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E4A94B0-5902-9009-762E-1A6C5783056E}"/>
              </a:ext>
            </a:extLst>
          </p:cNvPr>
          <p:cNvSpPr/>
          <p:nvPr/>
        </p:nvSpPr>
        <p:spPr>
          <a:xfrm>
            <a:off x="2232626" y="3001237"/>
            <a:ext cx="1419034" cy="1043354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Launch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39D718-7DCD-0F40-8E2B-4B34BA2DD341}"/>
              </a:ext>
            </a:extLst>
          </p:cNvPr>
          <p:cNvSpPr txBox="1"/>
          <p:nvPr/>
        </p:nvSpPr>
        <p:spPr>
          <a:xfrm>
            <a:off x="4611707" y="5893195"/>
            <a:ext cx="222271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GPU</a:t>
            </a:r>
          </a:p>
        </p:txBody>
      </p:sp>
    </p:spTree>
    <p:extLst>
      <p:ext uri="{BB962C8B-B14F-4D97-AF65-F5344CB8AC3E}">
        <p14:creationId xmlns:p14="http://schemas.microsoft.com/office/powerpoint/2010/main" val="576950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42DA-FBED-3411-3566-D21AA275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warps assigned to sub-cores in HW?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FACD3-95FA-AF90-064C-85A08B7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2BB6EC-C0AF-1832-FF96-8B57A88253A8}"/>
              </a:ext>
            </a:extLst>
          </p:cNvPr>
          <p:cNvGrpSpPr/>
          <p:nvPr/>
        </p:nvGrpSpPr>
        <p:grpSpPr>
          <a:xfrm>
            <a:off x="148879" y="2827048"/>
            <a:ext cx="2222715" cy="1742980"/>
            <a:chOff x="838200" y="2622442"/>
            <a:chExt cx="2222715" cy="17429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29881C-CB74-4898-215D-7FF5A898DEE2}"/>
                </a:ext>
              </a:extLst>
            </p:cNvPr>
            <p:cNvGrpSpPr/>
            <p:nvPr/>
          </p:nvGrpSpPr>
          <p:grpSpPr>
            <a:xfrm>
              <a:off x="1150748" y="2622442"/>
              <a:ext cx="1597617" cy="1373648"/>
              <a:chOff x="6323308" y="1714611"/>
              <a:chExt cx="985434" cy="9144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2A749D0-6291-A83C-F0FC-7A43F4B3C214}"/>
                  </a:ext>
                </a:extLst>
              </p:cNvPr>
              <p:cNvSpPr/>
              <p:nvPr/>
            </p:nvSpPr>
            <p:spPr>
              <a:xfrm>
                <a:off x="6323308" y="1714611"/>
                <a:ext cx="98543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Graphic 9" descr="Processor outline">
                <a:extLst>
                  <a:ext uri="{FF2B5EF4-FFF2-40B4-BE49-F238E27FC236}">
                    <a16:creationId xmlns:a16="http://schemas.microsoft.com/office/drawing/2014/main" id="{FB186318-7AAF-1C9F-84B4-04D051B48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58825" y="171461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D764DB-81B6-FE9C-0106-F2BE7480CFE4}"/>
                </a:ext>
              </a:extLst>
            </p:cNvPr>
            <p:cNvSpPr txBox="1"/>
            <p:nvPr/>
          </p:nvSpPr>
          <p:spPr>
            <a:xfrm>
              <a:off x="838200" y="3996090"/>
              <a:ext cx="2222715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HOST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DAE02-0891-0F3B-9CBB-56ECB2B13699}"/>
              </a:ext>
            </a:extLst>
          </p:cNvPr>
          <p:cNvSpPr/>
          <p:nvPr/>
        </p:nvSpPr>
        <p:spPr>
          <a:xfrm>
            <a:off x="3894265" y="1272991"/>
            <a:ext cx="3657600" cy="45720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9089F-FA10-1ABD-4E0D-1FFE48CBB911}"/>
              </a:ext>
            </a:extLst>
          </p:cNvPr>
          <p:cNvSpPr/>
          <p:nvPr/>
        </p:nvSpPr>
        <p:spPr>
          <a:xfrm>
            <a:off x="3894265" y="1272991"/>
            <a:ext cx="3657600" cy="2602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PCIe Interface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557B70-CC7B-4C91-92EC-2104F4C8FDB2}"/>
              </a:ext>
            </a:extLst>
          </p:cNvPr>
          <p:cNvSpPr/>
          <p:nvPr/>
        </p:nvSpPr>
        <p:spPr>
          <a:xfrm>
            <a:off x="3894265" y="1533236"/>
            <a:ext cx="3657600" cy="260245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 Block Scheduler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6787DB0-A235-D968-A6F4-95139D8AB284}"/>
              </a:ext>
            </a:extLst>
          </p:cNvPr>
          <p:cNvGrpSpPr/>
          <p:nvPr/>
        </p:nvGrpSpPr>
        <p:grpSpPr>
          <a:xfrm>
            <a:off x="4067846" y="1874520"/>
            <a:ext cx="1188720" cy="3886200"/>
            <a:chOff x="4464867" y="1895909"/>
            <a:chExt cx="1215843" cy="390061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57CCC2-BB1C-676D-9D78-D01C36F9FCD9}"/>
                </a:ext>
              </a:extLst>
            </p:cNvPr>
            <p:cNvGrpSpPr/>
            <p:nvPr/>
          </p:nvGrpSpPr>
          <p:grpSpPr>
            <a:xfrm>
              <a:off x="4464868" y="1895909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20781D-7DC2-976B-DB6E-A0DFEDD440D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1D2CF9-0D0F-8277-456F-1D4C0BE64D93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EBBA770-9C03-6711-B424-8EC5DC0B5B02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93F85A-359B-8611-5A4D-814EF4B483C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0856429-FB18-496C-66E3-A9B7A9C8ECE4}"/>
                </a:ext>
              </a:extLst>
            </p:cNvPr>
            <p:cNvGrpSpPr/>
            <p:nvPr/>
          </p:nvGrpSpPr>
          <p:grpSpPr>
            <a:xfrm>
              <a:off x="4464868" y="3229341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BCBAA3E-5238-690F-6345-F7F531C76E56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8EE52BA-7778-7AD9-0AF2-A1A00E8693AE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27A524-B9A7-30D6-9407-1B9BDA9A4534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CA5E82-D2A5-74C6-4840-E5618D78A848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87F3F3-4641-9052-429B-BA3C60F1925C}"/>
                </a:ext>
              </a:extLst>
            </p:cNvPr>
            <p:cNvGrpSpPr/>
            <p:nvPr/>
          </p:nvGrpSpPr>
          <p:grpSpPr>
            <a:xfrm>
              <a:off x="4464867" y="4537166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5F07857-2C5F-C6C9-6511-7D6D13C56A2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38B5D-AB6D-E99F-D5B2-73BE7B70675A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53DA98-1ADD-402B-17DC-7E42413F9B45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01653B-D6DA-1BEC-9AD1-9596D6A2755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702803-27BF-10C9-10D6-E1387155CF9F}"/>
              </a:ext>
            </a:extLst>
          </p:cNvPr>
          <p:cNvGrpSpPr/>
          <p:nvPr/>
        </p:nvGrpSpPr>
        <p:grpSpPr>
          <a:xfrm>
            <a:off x="6190014" y="1874520"/>
            <a:ext cx="1188720" cy="3886200"/>
            <a:chOff x="4464867" y="1895909"/>
            <a:chExt cx="1215843" cy="390061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42EC975-B876-B523-F5B8-33FA7C1D8C1D}"/>
                </a:ext>
              </a:extLst>
            </p:cNvPr>
            <p:cNvGrpSpPr/>
            <p:nvPr/>
          </p:nvGrpSpPr>
          <p:grpSpPr>
            <a:xfrm>
              <a:off x="4464868" y="1895909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620540C-12BD-08B0-A9FD-3D80E803ABE8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9A50D97-2330-9531-B3D2-33C9BB586ADD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2CCF39F-8594-CBA1-5DEE-CC4B9B26C54A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51C337-27BC-5F78-F82F-5F3137843246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32E574D-5F62-4895-B124-B2E81E44E5DA}"/>
                </a:ext>
              </a:extLst>
            </p:cNvPr>
            <p:cNvGrpSpPr/>
            <p:nvPr/>
          </p:nvGrpSpPr>
          <p:grpSpPr>
            <a:xfrm>
              <a:off x="4464868" y="3229341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7EAE9EF-E8E5-2F2F-F807-6BF1E93E721F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E0549AC-425D-8A8D-FD88-84357B086992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2113F62-F47C-301E-10E4-619D7F91E38E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2EE21F8-587E-75C1-FA1F-7BD0E658E712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403705D-E011-5113-3793-7DA15571BB1C}"/>
                </a:ext>
              </a:extLst>
            </p:cNvPr>
            <p:cNvGrpSpPr/>
            <p:nvPr/>
          </p:nvGrpSpPr>
          <p:grpSpPr>
            <a:xfrm>
              <a:off x="4464867" y="4537166"/>
              <a:ext cx="1215842" cy="1259357"/>
              <a:chOff x="4309111" y="1907753"/>
              <a:chExt cx="1215842" cy="1259357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29513B-6B36-16AC-BEAD-74FE91608C4D}"/>
                  </a:ext>
                </a:extLst>
              </p:cNvPr>
              <p:cNvSpPr/>
              <p:nvPr/>
            </p:nvSpPr>
            <p:spPr>
              <a:xfrm>
                <a:off x="4309111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A85588-8764-F996-CC0B-D1D616680D42}"/>
                  </a:ext>
                </a:extLst>
              </p:cNvPr>
              <p:cNvSpPr/>
              <p:nvPr/>
            </p:nvSpPr>
            <p:spPr>
              <a:xfrm>
                <a:off x="4917032" y="1907753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BFD16C-11EB-4A23-DEC6-BE94F88B8A0A}"/>
                  </a:ext>
                </a:extLst>
              </p:cNvPr>
              <p:cNvSpPr/>
              <p:nvPr/>
            </p:nvSpPr>
            <p:spPr>
              <a:xfrm>
                <a:off x="430911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BB74514-9A7A-AFE4-2836-3E84E7AC7951}"/>
                  </a:ext>
                </a:extLst>
              </p:cNvPr>
              <p:cNvSpPr/>
              <p:nvPr/>
            </p:nvSpPr>
            <p:spPr>
              <a:xfrm>
                <a:off x="4917031" y="2537431"/>
                <a:ext cx="607921" cy="629679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AB542DF-2AA9-F6C9-160F-46911EB0716F}"/>
              </a:ext>
            </a:extLst>
          </p:cNvPr>
          <p:cNvSpPr/>
          <p:nvPr/>
        </p:nvSpPr>
        <p:spPr>
          <a:xfrm rot="16200000">
            <a:off x="3778707" y="3455019"/>
            <a:ext cx="3889900" cy="72843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E4A94B0-5902-9009-762E-1A6C5783056E}"/>
              </a:ext>
            </a:extLst>
          </p:cNvPr>
          <p:cNvSpPr/>
          <p:nvPr/>
        </p:nvSpPr>
        <p:spPr>
          <a:xfrm>
            <a:off x="2232626" y="3001237"/>
            <a:ext cx="1419034" cy="1043354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Launch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F9BABE-E228-F0BA-E7B4-EA4A93C346FB}"/>
              </a:ext>
            </a:extLst>
          </p:cNvPr>
          <p:cNvSpPr/>
          <p:nvPr/>
        </p:nvSpPr>
        <p:spPr>
          <a:xfrm>
            <a:off x="9017040" y="1272991"/>
            <a:ext cx="2755860" cy="32970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39D718-7DCD-0F40-8E2B-4B34BA2DD341}"/>
              </a:ext>
            </a:extLst>
          </p:cNvPr>
          <p:cNvSpPr txBox="1"/>
          <p:nvPr/>
        </p:nvSpPr>
        <p:spPr>
          <a:xfrm>
            <a:off x="4611707" y="5893195"/>
            <a:ext cx="222271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GPU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F1B98F-93CA-6BBE-3775-C53E5DD489D7}"/>
              </a:ext>
            </a:extLst>
          </p:cNvPr>
          <p:cNvSpPr/>
          <p:nvPr/>
        </p:nvSpPr>
        <p:spPr>
          <a:xfrm>
            <a:off x="9017040" y="1272991"/>
            <a:ext cx="2755860" cy="2602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Interconnect Arbiter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EB39928-A8FE-F96C-306C-DC962D06C6AB}"/>
              </a:ext>
            </a:extLst>
          </p:cNvPr>
          <p:cNvSpPr/>
          <p:nvPr/>
        </p:nvSpPr>
        <p:spPr>
          <a:xfrm>
            <a:off x="9017040" y="1533236"/>
            <a:ext cx="2755860" cy="26024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 Core Scheduler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7C027D9-F703-C848-B6AC-E77685EE7481}"/>
              </a:ext>
            </a:extLst>
          </p:cNvPr>
          <p:cNvCxnSpPr>
            <a:cxnSpLocks/>
          </p:cNvCxnSpPr>
          <p:nvPr/>
        </p:nvCxnSpPr>
        <p:spPr>
          <a:xfrm flipV="1">
            <a:off x="7378733" y="1272991"/>
            <a:ext cx="1638307" cy="19300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1F5BB1-62BF-DB21-1A76-82034876F3E0}"/>
              </a:ext>
            </a:extLst>
          </p:cNvPr>
          <p:cNvCxnSpPr>
            <a:cxnSpLocks/>
          </p:cNvCxnSpPr>
          <p:nvPr/>
        </p:nvCxnSpPr>
        <p:spPr>
          <a:xfrm>
            <a:off x="7378733" y="3830376"/>
            <a:ext cx="1638307" cy="7396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8585806-5E1E-8753-DE87-369A226299EE}"/>
              </a:ext>
            </a:extLst>
          </p:cNvPr>
          <p:cNvSpPr txBox="1"/>
          <p:nvPr/>
        </p:nvSpPr>
        <p:spPr>
          <a:xfrm>
            <a:off x="9017040" y="4570028"/>
            <a:ext cx="275586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Streaming Multiprocessor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64CF988-B89A-2126-EE4D-71D2A58C1532}"/>
              </a:ext>
            </a:extLst>
          </p:cNvPr>
          <p:cNvSpPr/>
          <p:nvPr/>
        </p:nvSpPr>
        <p:spPr>
          <a:xfrm>
            <a:off x="9017040" y="1793481"/>
            <a:ext cx="1371600" cy="138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Sub-core 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E93C9F-EE38-1F94-F452-1749CCE295D4}"/>
              </a:ext>
            </a:extLst>
          </p:cNvPr>
          <p:cNvSpPr/>
          <p:nvPr/>
        </p:nvSpPr>
        <p:spPr>
          <a:xfrm>
            <a:off x="9017040" y="3184233"/>
            <a:ext cx="1371600" cy="138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Sub-core 2</a:t>
            </a:r>
          </a:p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1BE1FB0-5CD6-C876-EF4B-583DF4C2CB58}"/>
              </a:ext>
            </a:extLst>
          </p:cNvPr>
          <p:cNvSpPr/>
          <p:nvPr/>
        </p:nvSpPr>
        <p:spPr>
          <a:xfrm>
            <a:off x="10401300" y="1791435"/>
            <a:ext cx="1371600" cy="138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Sub-core 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5968CBD-F241-0888-4D9C-6FA952E91B76}"/>
              </a:ext>
            </a:extLst>
          </p:cNvPr>
          <p:cNvSpPr/>
          <p:nvPr/>
        </p:nvSpPr>
        <p:spPr>
          <a:xfrm>
            <a:off x="10401300" y="3182187"/>
            <a:ext cx="1371600" cy="138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Sub-core 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9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Generations of SM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9" name="Picture 2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B5D40C-CB7B-49A0-8464-C33D97FB7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81897"/>
            <a:ext cx="4500936" cy="4494205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676102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D2DAD-DFC8-4840-A516-8739FCFB9F45}"/>
              </a:ext>
            </a:extLst>
          </p:cNvPr>
          <p:cNvSpPr txBox="1"/>
          <p:nvPr/>
        </p:nvSpPr>
        <p:spPr>
          <a:xfrm>
            <a:off x="8109948" y="5676101"/>
            <a:ext cx="12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Hopper</a:t>
            </a:r>
          </a:p>
          <a:p>
            <a:pPr algn="ctr"/>
            <a:r>
              <a:rPr lang="en-US" b="1" dirty="0"/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422059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A82-60F8-44BB-ABB1-DB4DDA90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40" y="99349"/>
            <a:ext cx="10515600" cy="1025690"/>
          </a:xfrm>
        </p:spPr>
        <p:txBody>
          <a:bodyPr/>
          <a:lstStyle/>
          <a:p>
            <a:r>
              <a:rPr lang="en-US" dirty="0"/>
              <a:t>Sub-Core Assignment Microbenchmark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C53A-8F94-427C-A1E6-7EF81A5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E1EE94D-E782-FA01-CB34-CA302A4D353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60120"/>
            <a:ext cx="3099816" cy="31186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C8FE35-F3F4-54E5-2F0B-13FCF2667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89780"/>
              </p:ext>
            </p:extLst>
          </p:nvPr>
        </p:nvGraphicFramePr>
        <p:xfrm>
          <a:off x="4403251" y="901203"/>
          <a:ext cx="6798148" cy="251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37099B4-FA8D-47A0-C2CC-4F4086989BE0}"/>
              </a:ext>
            </a:extLst>
          </p:cNvPr>
          <p:cNvGrpSpPr/>
          <p:nvPr/>
        </p:nvGrpSpPr>
        <p:grpSpPr>
          <a:xfrm>
            <a:off x="680290" y="4329871"/>
            <a:ext cx="3124200" cy="1642625"/>
            <a:chOff x="762000" y="4072375"/>
            <a:chExt cx="3124200" cy="1642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D2EEF0-D2F9-5394-34C7-6927166D4350}"/>
                </a:ext>
              </a:extLst>
            </p:cNvPr>
            <p:cNvSpPr/>
            <p:nvPr/>
          </p:nvSpPr>
          <p:spPr>
            <a:xfrm>
              <a:off x="762000" y="4094481"/>
              <a:ext cx="3124200" cy="16205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358F88-162C-E69A-E656-0F1245BFEFF1}"/>
                </a:ext>
              </a:extLst>
            </p:cNvPr>
            <p:cNvSpPr/>
            <p:nvPr/>
          </p:nvSpPr>
          <p:spPr>
            <a:xfrm>
              <a:off x="9144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9388EC-CA78-4700-EB87-DA9408697445}"/>
                </a:ext>
              </a:extLst>
            </p:cNvPr>
            <p:cNvSpPr/>
            <p:nvPr/>
          </p:nvSpPr>
          <p:spPr>
            <a:xfrm>
              <a:off x="304419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B00210-39EA-032A-B5F3-1D0A4E2ABBAC}"/>
                </a:ext>
              </a:extLst>
            </p:cNvPr>
            <p:cNvSpPr/>
            <p:nvPr/>
          </p:nvSpPr>
          <p:spPr>
            <a:xfrm>
              <a:off x="15621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37CCD7-CD08-5364-9200-CF2D94683000}"/>
                </a:ext>
              </a:extLst>
            </p:cNvPr>
            <p:cNvSpPr/>
            <p:nvPr/>
          </p:nvSpPr>
          <p:spPr>
            <a:xfrm>
              <a:off x="230505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E17E1B-B88B-742F-13A5-5BA8FF34F15B}"/>
                </a:ext>
              </a:extLst>
            </p:cNvPr>
            <p:cNvSpPr/>
            <p:nvPr/>
          </p:nvSpPr>
          <p:spPr>
            <a:xfrm>
              <a:off x="9105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53F203-B40C-C3A4-2FF2-D91721B34884}"/>
                </a:ext>
              </a:extLst>
            </p:cNvPr>
            <p:cNvSpPr/>
            <p:nvPr/>
          </p:nvSpPr>
          <p:spPr>
            <a:xfrm>
              <a:off x="15582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864F81-47D9-70E8-E23B-F057BFDB2D9E}"/>
                </a:ext>
              </a:extLst>
            </p:cNvPr>
            <p:cNvSpPr/>
            <p:nvPr/>
          </p:nvSpPr>
          <p:spPr>
            <a:xfrm>
              <a:off x="230505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AF49BC-B86A-4F52-41A5-7113E20139C8}"/>
                </a:ext>
              </a:extLst>
            </p:cNvPr>
            <p:cNvSpPr/>
            <p:nvPr/>
          </p:nvSpPr>
          <p:spPr>
            <a:xfrm>
              <a:off x="3051810" y="506349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10A2EA-B60C-D493-05EA-9234BCD168C1}"/>
                </a:ext>
              </a:extLst>
            </p:cNvPr>
            <p:cNvSpPr txBox="1"/>
            <p:nvPr/>
          </p:nvSpPr>
          <p:spPr>
            <a:xfrm>
              <a:off x="762000" y="4072375"/>
              <a:ext cx="310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(Baseline)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A5060C-7519-D48B-F277-B7A4994C065D}"/>
              </a:ext>
            </a:extLst>
          </p:cNvPr>
          <p:cNvCxnSpPr>
            <a:cxnSpLocks/>
          </p:cNvCxnSpPr>
          <p:nvPr/>
        </p:nvCxnSpPr>
        <p:spPr>
          <a:xfrm>
            <a:off x="680290" y="6177600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AD11B44-0F65-E150-3783-74A9159AECBD}"/>
              </a:ext>
            </a:extLst>
          </p:cNvPr>
          <p:cNvSpPr/>
          <p:nvPr/>
        </p:nvSpPr>
        <p:spPr>
          <a:xfrm>
            <a:off x="1658140" y="6017648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</p:spTree>
    <p:extLst>
      <p:ext uri="{BB962C8B-B14F-4D97-AF65-F5344CB8AC3E}">
        <p14:creationId xmlns:p14="http://schemas.microsoft.com/office/powerpoint/2010/main" val="1461943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A82-60F8-44BB-ABB1-DB4DDA90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40" y="99349"/>
            <a:ext cx="10515600" cy="1025690"/>
          </a:xfrm>
        </p:spPr>
        <p:txBody>
          <a:bodyPr/>
          <a:lstStyle/>
          <a:p>
            <a:r>
              <a:rPr lang="en-US" dirty="0"/>
              <a:t>Sub-Core Assignment Microbenchmark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C53A-8F94-427C-A1E6-7EF81A5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D6E1E9-C609-A8CD-C4A6-A929F7D1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960120"/>
            <a:ext cx="3099816" cy="33447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CD7EEF-E805-9CD4-E1DD-F8E4D2C50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24996"/>
              </p:ext>
            </p:extLst>
          </p:nvPr>
        </p:nvGraphicFramePr>
        <p:xfrm>
          <a:off x="4403251" y="901203"/>
          <a:ext cx="6798148" cy="251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644C46-0480-A911-4267-FDF7F8BE0A7B}"/>
              </a:ext>
            </a:extLst>
          </p:cNvPr>
          <p:cNvGrpSpPr/>
          <p:nvPr/>
        </p:nvGrpSpPr>
        <p:grpSpPr>
          <a:xfrm>
            <a:off x="680290" y="4329871"/>
            <a:ext cx="3124200" cy="1642625"/>
            <a:chOff x="762000" y="4072375"/>
            <a:chExt cx="3124200" cy="1642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E47E0D-FB3A-8F14-D6EC-C2DBD3B03EDB}"/>
                </a:ext>
              </a:extLst>
            </p:cNvPr>
            <p:cNvSpPr/>
            <p:nvPr/>
          </p:nvSpPr>
          <p:spPr>
            <a:xfrm>
              <a:off x="762000" y="4094481"/>
              <a:ext cx="3124200" cy="16205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1E7BDC-2519-9AEE-0A55-A6B003C49077}"/>
                </a:ext>
              </a:extLst>
            </p:cNvPr>
            <p:cNvSpPr/>
            <p:nvPr/>
          </p:nvSpPr>
          <p:spPr>
            <a:xfrm>
              <a:off x="9144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21A23-513C-EBB4-C819-3B51834F67ED}"/>
                </a:ext>
              </a:extLst>
            </p:cNvPr>
            <p:cNvSpPr/>
            <p:nvPr/>
          </p:nvSpPr>
          <p:spPr>
            <a:xfrm>
              <a:off x="304419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84EE59-4DF3-14FE-D827-9F452047EB89}"/>
                </a:ext>
              </a:extLst>
            </p:cNvPr>
            <p:cNvSpPr/>
            <p:nvPr/>
          </p:nvSpPr>
          <p:spPr>
            <a:xfrm>
              <a:off x="15621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DA20FA-1244-714B-AA91-C7AA7F451492}"/>
                </a:ext>
              </a:extLst>
            </p:cNvPr>
            <p:cNvSpPr/>
            <p:nvPr/>
          </p:nvSpPr>
          <p:spPr>
            <a:xfrm>
              <a:off x="230505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0394F6-FD96-F1EC-1742-66AC03279D4D}"/>
                </a:ext>
              </a:extLst>
            </p:cNvPr>
            <p:cNvSpPr/>
            <p:nvPr/>
          </p:nvSpPr>
          <p:spPr>
            <a:xfrm>
              <a:off x="9105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B71DD8-6420-D6C6-863A-A274E2CCD283}"/>
                </a:ext>
              </a:extLst>
            </p:cNvPr>
            <p:cNvSpPr/>
            <p:nvPr/>
          </p:nvSpPr>
          <p:spPr>
            <a:xfrm>
              <a:off x="15582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8F5124-C11F-36B8-8A6F-E7DF1C089769}"/>
                </a:ext>
              </a:extLst>
            </p:cNvPr>
            <p:cNvSpPr/>
            <p:nvPr/>
          </p:nvSpPr>
          <p:spPr>
            <a:xfrm>
              <a:off x="230505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D0F2E7-67DE-663C-93C2-D7E5F19735B4}"/>
                </a:ext>
              </a:extLst>
            </p:cNvPr>
            <p:cNvSpPr/>
            <p:nvPr/>
          </p:nvSpPr>
          <p:spPr>
            <a:xfrm>
              <a:off x="3051810" y="506349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38D383-ABE0-C71C-15D1-576A3AB35995}"/>
                </a:ext>
              </a:extLst>
            </p:cNvPr>
            <p:cNvSpPr txBox="1"/>
            <p:nvPr/>
          </p:nvSpPr>
          <p:spPr>
            <a:xfrm>
              <a:off x="762000" y="4072375"/>
              <a:ext cx="310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(Baseline)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E5B50A-8B9A-2D70-C65D-A35CA35D71E4}"/>
              </a:ext>
            </a:extLst>
          </p:cNvPr>
          <p:cNvGrpSpPr/>
          <p:nvPr/>
        </p:nvGrpSpPr>
        <p:grpSpPr>
          <a:xfrm>
            <a:off x="4403251" y="3436942"/>
            <a:ext cx="3124200" cy="2527797"/>
            <a:chOff x="4819650" y="3429000"/>
            <a:chExt cx="3124200" cy="25277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2A080D-3F26-A09B-632F-2A5988B8788A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C88890-357C-82C9-64F1-2DCDB2EA817B}"/>
                </a:ext>
              </a:extLst>
            </p:cNvPr>
            <p:cNvSpPr txBox="1"/>
            <p:nvPr/>
          </p:nvSpPr>
          <p:spPr>
            <a:xfrm>
              <a:off x="4819650" y="3429000"/>
              <a:ext cx="3124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(Unbalanced)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2D7DEB-EDFE-7AE2-3E83-D7ABA1C6C35F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3692337-6249-D30E-D2BB-AD8F20AA11C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00BF768-4FCA-C0D5-48A1-738B52B23633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F50BBED-E9D1-E1DA-DF2F-BD825B20AA55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0317C830-8DDA-5CC7-E3EC-9B68C457FD17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08909AB-00CB-E4C1-189F-DAE8CAB60C77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7ADE5B1-0448-9ABD-46D6-8E4B5A554CE4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5259D21D-277F-737B-C65B-A7BFC478C4F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1341DC-B43D-7174-2800-3F980367A6A6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6E35951-3E81-6D31-20D2-E47571DBF137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DDB50BB-815C-C3FE-5FD1-BF7EF74AF67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FC8034B-C462-C1C6-A4EC-BB3CD8D0428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20DECC9-1537-4B4F-E2F5-E67393A2BFF2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6031079-CC4B-E6D8-5F01-3C5EF64A7D83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EBB88DE-BA81-5B47-5D93-06693472663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BE51364-0AD6-BEBC-4F90-F45975076D3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E645B53-27D9-C9D6-3D9D-C95EC19F38C3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42C8102-5436-5C74-6368-F9693DA75A72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0F598361-A902-C998-0C00-5FE2D9157C8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49B854B-31EF-E419-6716-08EBBA397597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6449942F-C33D-7048-D99F-CDAC942C40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23CDA4A-C542-F7CC-2702-5540532294C2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51B4A3A-68E8-7A10-8146-36E9872ACC09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D8CB65A-A6F2-C502-3861-5CEC0368C3AF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ED34EF9-DA82-CD0E-CC66-C531067CC7A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BC86D03-5835-B9A6-2F72-B11179BCF33E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C59B861-DF1E-A170-62B9-269893AD137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4776500-E9B8-BA77-2BD1-D3CF56680644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0E2B0CA-B132-7705-FB7D-CF9D65E04FD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673F9B0-62EA-FAC3-2A03-BB5F9186C1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C2C61A7-0C45-28E1-F88A-3BB2A18334D7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DECFCB8-C199-7379-4FB5-FFD9A6E7D16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4392C23-C60D-4D98-0941-8BBB05028F1B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51C7418-03DC-61DE-EFD0-E37F0E8415EC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7CC8023-C58C-2A80-A427-BA713F57D88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65F2D68-407B-2B14-97B7-E9BB51891E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09D9F53-DA4C-5737-E97E-8C04A5300E7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6188117-FDB3-4EE0-A75C-5934CC8DBB0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8B07DDC-5B28-BB8E-703A-0A11671F392D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C209EC8-3453-265F-D7EE-E6832201AA5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C924B70-98A8-4CFB-C1A6-4E0855E33A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72E3974-DA27-8ADC-517B-E7EDEF1DE69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E4389CC-A70F-B4E5-E9F2-F78C22E40A7F}"/>
              </a:ext>
            </a:extLst>
          </p:cNvPr>
          <p:cNvCxnSpPr>
            <a:cxnSpLocks/>
          </p:cNvCxnSpPr>
          <p:nvPr/>
        </p:nvCxnSpPr>
        <p:spPr>
          <a:xfrm>
            <a:off x="680290" y="6177600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B778AE5-3A9C-4D4C-CB71-53A51FE7AC5A}"/>
              </a:ext>
            </a:extLst>
          </p:cNvPr>
          <p:cNvSpPr/>
          <p:nvPr/>
        </p:nvSpPr>
        <p:spPr>
          <a:xfrm>
            <a:off x="1658140" y="6017648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C349B2A-2542-2E38-A231-D7A83C1AFE23}"/>
              </a:ext>
            </a:extLst>
          </p:cNvPr>
          <p:cNvCxnSpPr>
            <a:cxnSpLocks/>
          </p:cNvCxnSpPr>
          <p:nvPr/>
        </p:nvCxnSpPr>
        <p:spPr>
          <a:xfrm>
            <a:off x="4382098" y="6173653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ADA2FC-B818-B969-69EC-0ADA631D5383}"/>
              </a:ext>
            </a:extLst>
          </p:cNvPr>
          <p:cNvSpPr/>
          <p:nvPr/>
        </p:nvSpPr>
        <p:spPr>
          <a:xfrm>
            <a:off x="5394346" y="6019349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</p:spTree>
    <p:extLst>
      <p:ext uri="{BB962C8B-B14F-4D97-AF65-F5344CB8AC3E}">
        <p14:creationId xmlns:p14="http://schemas.microsoft.com/office/powerpoint/2010/main" val="350344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A82-60F8-44BB-ABB1-DB4DDA90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40" y="99349"/>
            <a:ext cx="10515600" cy="1025690"/>
          </a:xfrm>
        </p:spPr>
        <p:txBody>
          <a:bodyPr/>
          <a:lstStyle/>
          <a:p>
            <a:r>
              <a:rPr lang="en-US" dirty="0"/>
              <a:t>Sub-Core Assignment Microbenchmark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C53A-8F94-427C-A1E6-7EF81A5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C9691C-798D-4A03-9A79-F1620973BEAE}"/>
              </a:ext>
            </a:extLst>
          </p:cNvPr>
          <p:cNvGrpSpPr/>
          <p:nvPr/>
        </p:nvGrpSpPr>
        <p:grpSpPr>
          <a:xfrm>
            <a:off x="680290" y="4329871"/>
            <a:ext cx="3124200" cy="1642625"/>
            <a:chOff x="762000" y="4072375"/>
            <a:chExt cx="3124200" cy="16426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EB856C-AB09-46C6-871B-FF30E7018AAA}"/>
                </a:ext>
              </a:extLst>
            </p:cNvPr>
            <p:cNvSpPr/>
            <p:nvPr/>
          </p:nvSpPr>
          <p:spPr>
            <a:xfrm>
              <a:off x="762000" y="4094481"/>
              <a:ext cx="3124200" cy="16205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75410-781A-4D00-A09D-E60CD1EF7430}"/>
                </a:ext>
              </a:extLst>
            </p:cNvPr>
            <p:cNvSpPr/>
            <p:nvPr/>
          </p:nvSpPr>
          <p:spPr>
            <a:xfrm>
              <a:off x="9144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0EE3A4-18C0-4D86-9E27-83EEDDE00353}"/>
                </a:ext>
              </a:extLst>
            </p:cNvPr>
            <p:cNvSpPr/>
            <p:nvPr/>
          </p:nvSpPr>
          <p:spPr>
            <a:xfrm>
              <a:off x="304419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AB39C9-6AE9-417C-869F-9DCCDDBA5925}"/>
                </a:ext>
              </a:extLst>
            </p:cNvPr>
            <p:cNvSpPr/>
            <p:nvPr/>
          </p:nvSpPr>
          <p:spPr>
            <a:xfrm>
              <a:off x="156210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17508F-95B6-47C7-B9C2-E893C2793200}"/>
                </a:ext>
              </a:extLst>
            </p:cNvPr>
            <p:cNvSpPr/>
            <p:nvPr/>
          </p:nvSpPr>
          <p:spPr>
            <a:xfrm>
              <a:off x="2305050" y="44196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C55BC4-DF7C-41AE-95F7-3058F392D589}"/>
                </a:ext>
              </a:extLst>
            </p:cNvPr>
            <p:cNvSpPr/>
            <p:nvPr/>
          </p:nvSpPr>
          <p:spPr>
            <a:xfrm>
              <a:off x="9105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3786B-A17A-4DBC-BBC9-4633D480BF77}"/>
                </a:ext>
              </a:extLst>
            </p:cNvPr>
            <p:cNvSpPr/>
            <p:nvPr/>
          </p:nvSpPr>
          <p:spPr>
            <a:xfrm>
              <a:off x="155829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AA72DE-77A2-46A3-85FB-9F69DE43D34E}"/>
                </a:ext>
              </a:extLst>
            </p:cNvPr>
            <p:cNvSpPr/>
            <p:nvPr/>
          </p:nvSpPr>
          <p:spPr>
            <a:xfrm>
              <a:off x="2305050" y="506730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817F9D-824F-416A-94D5-34F28BC41E36}"/>
                </a:ext>
              </a:extLst>
            </p:cNvPr>
            <p:cNvSpPr/>
            <p:nvPr/>
          </p:nvSpPr>
          <p:spPr>
            <a:xfrm>
              <a:off x="3051810" y="5063490"/>
              <a:ext cx="5334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4A7513-DFDD-46D0-90F6-EF5433EA6AFC}"/>
                </a:ext>
              </a:extLst>
            </p:cNvPr>
            <p:cNvSpPr txBox="1"/>
            <p:nvPr/>
          </p:nvSpPr>
          <p:spPr>
            <a:xfrm>
              <a:off x="762000" y="4072375"/>
              <a:ext cx="310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(Baseline)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B7DCED0-E465-407C-9C71-DAA77F525A13}"/>
              </a:ext>
            </a:extLst>
          </p:cNvPr>
          <p:cNvGrpSpPr/>
          <p:nvPr/>
        </p:nvGrpSpPr>
        <p:grpSpPr>
          <a:xfrm>
            <a:off x="4403251" y="3436942"/>
            <a:ext cx="3124200" cy="2527797"/>
            <a:chOff x="4819650" y="3429000"/>
            <a:chExt cx="3124200" cy="2527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A052FD-F04B-4755-88B4-AD595475BC0D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2455F7-3503-458C-9E83-E48FE8A62B0E}"/>
                </a:ext>
              </a:extLst>
            </p:cNvPr>
            <p:cNvSpPr txBox="1"/>
            <p:nvPr/>
          </p:nvSpPr>
          <p:spPr>
            <a:xfrm>
              <a:off x="4819650" y="3429000"/>
              <a:ext cx="3124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(Unbalanced)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E02272E-A76F-477C-A5A7-284C9507692A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A40FAC4-3A21-40B2-B895-3DB75D343C0F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60A3FF2-F9AB-4931-BB43-EEDE5281FC03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1DDB183-C11B-4A58-8B1A-AD7C929C6877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201FDBE-1AB5-4B49-9E04-A8AA687F97E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8B03A6B-2283-4731-A689-152D727635F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65C1B1E-643B-4D10-9D0B-629A5BC2977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D1E0A92-43CC-42C5-970B-D33B55EF9CAD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6146CF4-8D48-4345-9B93-646D365CF3E9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0ABBB96-F785-4E0C-A58A-73D4ED0BBEAC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5D5BDAD-678D-4228-9C43-83AC4B38F53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8B8CBE5-3250-483C-981D-A0D794E22FF9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80023E4-A5FE-4B1D-A48F-B2F2A2D75E93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F6CEC94-3A28-432C-8F6D-D40463D04AA6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308FE92-CB74-4398-BB1C-A9E972884EC0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E4816AD-6740-4503-B4EF-FC7B923A2BFE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D5E8657-1048-4C3E-9F99-407699CA082B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8B4B89FE-0C8B-45EA-99C3-D733F3E11C0B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3B02260-F475-4B04-9068-CDAEF86CA3B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030899-0314-46DF-BB27-A5838659467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20493E6-2D27-42F6-AEFD-131E3CE87D8B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128D316-D757-4453-95F7-6E6231FA8D3E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FD8C35D-C4AA-481C-BD75-5252D093E63E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3010E7F-A867-41E0-8683-4D4E8527D8EC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779D7B3-CB87-4001-AEC0-881E6C9A9677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FF0CA19-4EA7-44D4-B16C-3729BD2560C3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69355D2-8AF6-42E6-A338-94414CE1D7DE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DF8E841-E05C-49F5-BC73-7400A550F25C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07A6E29-5098-47B4-BA15-4620E604A76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9052695-BAEA-4E55-ACE7-C2EE61BEB1B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5F0D579-A84F-47E5-B1A1-95C07AAE99B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87D267B-1B66-4B3D-838F-E793D3F69A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51F4DD8-B55A-4CBF-B4BD-498D68CE3E30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8511C29-BA02-4735-96E6-EB0272921D85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5B06945-C44F-4DDA-B65F-E58472038E3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6D720FB-EAD1-4874-8828-49EC7EB0CD9D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C9996F0-477D-4404-BC41-44262B59AC72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3BD836C-7EED-433C-85A6-42F2A46D8555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E7ED35C-39D1-4D84-924D-28220A81E7DC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70B68B6-757F-4ED9-A285-8F7B0AFFCE4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2E65DD55-861C-4941-ACCC-8784473414C9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75175E8-965E-4471-93E8-3450BFC851A2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E5DA4A3-64B2-4193-B286-496C1B60B639}"/>
              </a:ext>
            </a:extLst>
          </p:cNvPr>
          <p:cNvGrpSpPr/>
          <p:nvPr/>
        </p:nvGrpSpPr>
        <p:grpSpPr>
          <a:xfrm>
            <a:off x="8077197" y="3429000"/>
            <a:ext cx="3128750" cy="2527797"/>
            <a:chOff x="4815100" y="3429000"/>
            <a:chExt cx="3128750" cy="252779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7DA5F6E-F2BB-4BCC-8379-A24F9328E83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F4B77FA-7A6B-4967-88F8-B18342C35114}"/>
                </a:ext>
              </a:extLst>
            </p:cNvPr>
            <p:cNvSpPr txBox="1"/>
            <p:nvPr/>
          </p:nvSpPr>
          <p:spPr>
            <a:xfrm>
              <a:off x="4815100" y="3429000"/>
              <a:ext cx="3124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 (Balanced)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571877F-73CF-453E-B416-D56D167C03D0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02D09E8-65FD-4608-9B3F-1DD8FAC351A8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D97DD733-90BE-4E66-8808-3A6C9A05A1FD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0D7ECB2-60CB-4AF0-864F-4A168400B55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4FD13B8-BD87-4411-A016-0C9F69B0AB6B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7D459C1B-A662-4329-84FB-DFC156C0A45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4ECE3F9-CA89-4329-A3D0-DB872309A70C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49673AAE-90E2-4B04-97D1-AC99F947D9F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D56BED42-8A76-4CC7-82DF-3BC5A40379C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66A7897-16BD-4E3C-887C-FCAADF70466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BF889F0-44F8-492B-ABED-BB6031DF9CE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81C2FDE6-5AA2-49E6-9601-72CE23306275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A1BE589-5875-4CFA-B3E0-9AFAC2D2988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344C1CB-FC61-4027-ABE0-AC99A55CD8C5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DC5E02BA-461C-4072-B043-419EA9D263C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D7B8C62-4F8B-42CF-8BCE-973F1E786E3C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43F1778-F425-4B57-BE50-ACD7636F3FDA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0E3D757A-25BF-4366-A12E-96B707609803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5FBDC70-E286-48E1-A3BA-6D69BA550E07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4A1071EA-4AC4-4F2E-ABEC-FCDD567DE7C1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C74430D-B9CF-448D-9296-15AB6ED3E7F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ABFAC59-EB90-4D93-8408-88A40B50A622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9314A5C-0DC8-4D02-BFD9-DA92BDE44603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7478ADA-D868-4DB4-B860-E03F030FB32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3EAB67A-1ACC-492B-8773-41595148A2A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46CCDB0D-04AA-4466-9B81-C5492ACA1047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D812A72-A260-4C11-BB97-7AF6CD29CDFC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1B361C5-C1AC-4F41-A82A-2AD09C883F8F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70F3E45-1B39-4E7E-AE8C-4D53F88C6C34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7DE6C65-1347-4142-A9B2-2F981C96A067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BAD11763-CD8D-4AA4-99FE-AE75073E674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1DE912-F657-4AC9-B7B6-C421F538567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81D51CF-E443-4D41-B7D6-3040FE3A1BA3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F29BE32-2EED-40CC-A5A5-79036B02437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C5B3396-CE0E-47D3-80B5-C931A662938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D9F0F66-FABC-4DF0-AA19-0B942087BA6D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6546675-650B-45C2-BB9E-2088800CB808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A54B9495-D5EB-499D-A046-5A8E6A7D213C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906CAEA-E755-4A9F-B31C-0FC5D1CBF91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402D884-B64B-4C58-9822-2B1B1E751BF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D5B3329-5697-415E-A19C-7DFFB0DAFF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54F4EC0-CB06-4B68-A500-6B667A4A26D8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C81B5F2-2996-126E-EEC7-49A46BCD805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960120"/>
            <a:ext cx="3099816" cy="334670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8A6C6AC-3D59-4503-BCC3-CC6A0EC09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8252"/>
              </p:ext>
            </p:extLst>
          </p:nvPr>
        </p:nvGraphicFramePr>
        <p:xfrm>
          <a:off x="4403251" y="901203"/>
          <a:ext cx="6798148" cy="251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A9F8179-B64F-C9AD-91DA-0CA5613C78AC}"/>
              </a:ext>
            </a:extLst>
          </p:cNvPr>
          <p:cNvCxnSpPr>
            <a:cxnSpLocks/>
          </p:cNvCxnSpPr>
          <p:nvPr/>
        </p:nvCxnSpPr>
        <p:spPr>
          <a:xfrm>
            <a:off x="680290" y="6177600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411A2BC-5E06-0534-EEAE-398B8FB8A8D6}"/>
              </a:ext>
            </a:extLst>
          </p:cNvPr>
          <p:cNvSpPr/>
          <p:nvPr/>
        </p:nvSpPr>
        <p:spPr>
          <a:xfrm>
            <a:off x="1658140" y="6017648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9DE474-0C8C-FB1F-EFC7-E5004C4E3167}"/>
              </a:ext>
            </a:extLst>
          </p:cNvPr>
          <p:cNvCxnSpPr>
            <a:cxnSpLocks/>
          </p:cNvCxnSpPr>
          <p:nvPr/>
        </p:nvCxnSpPr>
        <p:spPr>
          <a:xfrm>
            <a:off x="4382098" y="6173653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5C5BB40-67D7-7132-1178-8A22C30405AE}"/>
              </a:ext>
            </a:extLst>
          </p:cNvPr>
          <p:cNvSpPr/>
          <p:nvPr/>
        </p:nvSpPr>
        <p:spPr>
          <a:xfrm>
            <a:off x="5394346" y="6019349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06C45B8-6623-F376-4298-FD090E8951A1}"/>
              </a:ext>
            </a:extLst>
          </p:cNvPr>
          <p:cNvCxnSpPr>
            <a:cxnSpLocks/>
          </p:cNvCxnSpPr>
          <p:nvPr/>
        </p:nvCxnSpPr>
        <p:spPr>
          <a:xfrm>
            <a:off x="8096074" y="6177600"/>
            <a:ext cx="31053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A7DFF36-FDAC-0F87-B7ED-7B08567A52D9}"/>
              </a:ext>
            </a:extLst>
          </p:cNvPr>
          <p:cNvSpPr/>
          <p:nvPr/>
        </p:nvSpPr>
        <p:spPr>
          <a:xfrm>
            <a:off x="9086093" y="6017648"/>
            <a:ext cx="1130400" cy="32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Sub-Cores</a:t>
            </a:r>
          </a:p>
        </p:txBody>
      </p:sp>
    </p:spTree>
    <p:extLst>
      <p:ext uri="{BB962C8B-B14F-4D97-AF65-F5344CB8AC3E}">
        <p14:creationId xmlns:p14="http://schemas.microsoft.com/office/powerpoint/2010/main" val="2093458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7B4B-F781-A299-3225-318370A4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Imbalance in Real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3BDF-8045-F2AD-4B22-2416F214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34C0E-CAA8-7848-6CF3-3A2B16D99EEB}"/>
              </a:ext>
            </a:extLst>
          </p:cNvPr>
          <p:cNvGrpSpPr/>
          <p:nvPr/>
        </p:nvGrpSpPr>
        <p:grpSpPr>
          <a:xfrm>
            <a:off x="609600" y="1143000"/>
            <a:ext cx="2852928" cy="2990088"/>
            <a:chOff x="3733800" y="2429068"/>
            <a:chExt cx="4305300" cy="28287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579356-0A37-5DAD-04BD-1DDDFDC3A7EF}"/>
                </a:ext>
              </a:extLst>
            </p:cNvPr>
            <p:cNvGrpSpPr/>
            <p:nvPr/>
          </p:nvGrpSpPr>
          <p:grpSpPr>
            <a:xfrm>
              <a:off x="3733800" y="2897980"/>
              <a:ext cx="990600" cy="1445420"/>
              <a:chOff x="3733800" y="2897980"/>
              <a:chExt cx="990600" cy="144542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A180BD-7C85-5E3D-75C3-B65C38670034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18ADD128-66B4-3A3E-8FBD-4DC2254EFBDA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0AC60ED3-6CB4-8F14-3FF1-C658B0D0679F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0A296755-F7FD-92A8-B602-AB9938514F16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EFA20536-206B-C18A-6BF0-4128059C89B1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8A519-A2F9-77FB-8F41-7F79680A0ACA}"/>
                </a:ext>
              </a:extLst>
            </p:cNvPr>
            <p:cNvGrpSpPr/>
            <p:nvPr/>
          </p:nvGrpSpPr>
          <p:grpSpPr>
            <a:xfrm>
              <a:off x="4838700" y="2897980"/>
              <a:ext cx="990600" cy="1445420"/>
              <a:chOff x="4838700" y="2897980"/>
              <a:chExt cx="990600" cy="14454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28AC7F-C829-A383-D0A2-97CED5CAA525}"/>
                  </a:ext>
                </a:extLst>
              </p:cNvPr>
              <p:cNvSpPr/>
              <p:nvPr/>
            </p:nvSpPr>
            <p:spPr>
              <a:xfrm>
                <a:off x="48387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8629C372-7CBB-173A-F17E-4437313647A8}"/>
                  </a:ext>
                </a:extLst>
              </p:cNvPr>
              <p:cNvSpPr/>
              <p:nvPr/>
            </p:nvSpPr>
            <p:spPr>
              <a:xfrm>
                <a:off x="49530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A9795458-4C67-A303-58C7-DACA6C101E57}"/>
                  </a:ext>
                </a:extLst>
              </p:cNvPr>
              <p:cNvSpPr/>
              <p:nvPr/>
            </p:nvSpPr>
            <p:spPr>
              <a:xfrm>
                <a:off x="4953000" y="3289749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161A1180-9759-E4DD-64EA-F1A8C1D76AB5}"/>
                  </a:ext>
                </a:extLst>
              </p:cNvPr>
              <p:cNvSpPr/>
              <p:nvPr/>
            </p:nvSpPr>
            <p:spPr>
              <a:xfrm>
                <a:off x="4953000" y="3648970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043D37F3-E718-86B8-D088-5CFF37E8D3E6}"/>
                  </a:ext>
                </a:extLst>
              </p:cNvPr>
              <p:cNvSpPr/>
              <p:nvPr/>
            </p:nvSpPr>
            <p:spPr>
              <a:xfrm>
                <a:off x="49530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6E4DE8-840E-24B6-DF07-350FD23078B0}"/>
                </a:ext>
              </a:extLst>
            </p:cNvPr>
            <p:cNvGrpSpPr/>
            <p:nvPr/>
          </p:nvGrpSpPr>
          <p:grpSpPr>
            <a:xfrm>
              <a:off x="5943600" y="2897980"/>
              <a:ext cx="990600" cy="1445420"/>
              <a:chOff x="5943600" y="2871839"/>
              <a:chExt cx="990600" cy="14454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A234B7C-A685-C51E-53A0-3E0F9CDFB8B5}"/>
                  </a:ext>
                </a:extLst>
              </p:cNvPr>
              <p:cNvSpPr/>
              <p:nvPr/>
            </p:nvSpPr>
            <p:spPr>
              <a:xfrm>
                <a:off x="5943600" y="2871839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B542552A-FD96-4C3B-8D68-348C48E89C76}"/>
                  </a:ext>
                </a:extLst>
              </p:cNvPr>
              <p:cNvSpPr/>
              <p:nvPr/>
            </p:nvSpPr>
            <p:spPr>
              <a:xfrm>
                <a:off x="6057900" y="2904388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2AC47DD5-90C2-E345-D9E7-1E33075AFA57}"/>
                  </a:ext>
                </a:extLst>
              </p:cNvPr>
              <p:cNvSpPr/>
              <p:nvPr/>
            </p:nvSpPr>
            <p:spPr>
              <a:xfrm>
                <a:off x="6057900" y="3263608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7230C86A-FEF9-6F73-AB49-0C2429299C90}"/>
                  </a:ext>
                </a:extLst>
              </p:cNvPr>
              <p:cNvSpPr/>
              <p:nvPr/>
            </p:nvSpPr>
            <p:spPr>
              <a:xfrm>
                <a:off x="6057900" y="36228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6F469C47-1AE0-0640-B9C6-DD3D0BC6AF7B}"/>
                  </a:ext>
                </a:extLst>
              </p:cNvPr>
              <p:cNvSpPr/>
              <p:nvPr/>
            </p:nvSpPr>
            <p:spPr>
              <a:xfrm>
                <a:off x="6057900" y="3962575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EF6346-8218-CDBA-C47A-52262DA824FA}"/>
                </a:ext>
              </a:extLst>
            </p:cNvPr>
            <p:cNvGrpSpPr/>
            <p:nvPr/>
          </p:nvGrpSpPr>
          <p:grpSpPr>
            <a:xfrm>
              <a:off x="7048500" y="2897980"/>
              <a:ext cx="990600" cy="1445420"/>
              <a:chOff x="3733800" y="2897980"/>
              <a:chExt cx="990600" cy="14454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2976B4-3795-E8C0-B228-595A3A73DD3A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C9F02EDF-7DC6-8CDF-5225-A9E2AC297D09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9A037D36-F4A9-EDDB-C06A-57139F9E4697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1BABC350-7527-040A-F8E8-F0F557EBEE97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0DE09C22-355D-EBB2-762E-C735E569D32E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FD96C2E-69B4-75C7-63EC-ECC975905B24}"/>
                </a:ext>
              </a:extLst>
            </p:cNvPr>
            <p:cNvSpPr/>
            <p:nvPr/>
          </p:nvSpPr>
          <p:spPr>
            <a:xfrm>
              <a:off x="3733800" y="4572000"/>
              <a:ext cx="4305300" cy="68580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A7EA5B-3E20-841B-DD46-656A909C5717}"/>
                </a:ext>
              </a:extLst>
            </p:cNvPr>
            <p:cNvSpPr txBox="1"/>
            <p:nvPr/>
          </p:nvSpPr>
          <p:spPr>
            <a:xfrm>
              <a:off x="3829050" y="2433670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D3B6B5-45A5-DCBD-1391-595EAFF48F82}"/>
                </a:ext>
              </a:extLst>
            </p:cNvPr>
            <p:cNvSpPr txBox="1"/>
            <p:nvPr/>
          </p:nvSpPr>
          <p:spPr>
            <a:xfrm>
              <a:off x="4933950" y="2429069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B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FE39F-A0E4-1C3C-1919-8DD95F632494}"/>
                </a:ext>
              </a:extLst>
            </p:cNvPr>
            <p:cNvSpPr txBox="1"/>
            <p:nvPr/>
          </p:nvSpPr>
          <p:spPr>
            <a:xfrm>
              <a:off x="6038850" y="2436804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9DAF40-D957-FAC2-7D94-0AE183788E5E}"/>
                </a:ext>
              </a:extLst>
            </p:cNvPr>
            <p:cNvSpPr txBox="1"/>
            <p:nvPr/>
          </p:nvSpPr>
          <p:spPr>
            <a:xfrm>
              <a:off x="7147561" y="2429068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A5813B4-1114-106E-BFA0-808BABF672FE}"/>
              </a:ext>
            </a:extLst>
          </p:cNvPr>
          <p:cNvSpPr txBox="1"/>
          <p:nvPr/>
        </p:nvSpPr>
        <p:spPr>
          <a:xfrm>
            <a:off x="609600" y="4572000"/>
            <a:ext cx="28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INTRA-warp divergence</a:t>
            </a:r>
          </a:p>
        </p:txBody>
      </p:sp>
    </p:spTree>
    <p:extLst>
      <p:ext uri="{BB962C8B-B14F-4D97-AF65-F5344CB8AC3E}">
        <p14:creationId xmlns:p14="http://schemas.microsoft.com/office/powerpoint/2010/main" val="36334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7B4B-F781-A299-3225-318370A4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Imbalance in Real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3BDF-8045-F2AD-4B22-2416F214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34C0E-CAA8-7848-6CF3-3A2B16D99EEB}"/>
              </a:ext>
            </a:extLst>
          </p:cNvPr>
          <p:cNvGrpSpPr/>
          <p:nvPr/>
        </p:nvGrpSpPr>
        <p:grpSpPr>
          <a:xfrm>
            <a:off x="609600" y="1143000"/>
            <a:ext cx="2852928" cy="2990088"/>
            <a:chOff x="3733800" y="2429068"/>
            <a:chExt cx="4305300" cy="28287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579356-0A37-5DAD-04BD-1DDDFDC3A7EF}"/>
                </a:ext>
              </a:extLst>
            </p:cNvPr>
            <p:cNvGrpSpPr/>
            <p:nvPr/>
          </p:nvGrpSpPr>
          <p:grpSpPr>
            <a:xfrm>
              <a:off x="3733800" y="2897980"/>
              <a:ext cx="990600" cy="1445420"/>
              <a:chOff x="3733800" y="2897980"/>
              <a:chExt cx="990600" cy="144542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A180BD-7C85-5E3D-75C3-B65C38670034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18ADD128-66B4-3A3E-8FBD-4DC2254EFBDA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0AC60ED3-6CB4-8F14-3FF1-C658B0D0679F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0A296755-F7FD-92A8-B602-AB9938514F16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EFA20536-206B-C18A-6BF0-4128059C89B1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8A519-A2F9-77FB-8F41-7F79680A0ACA}"/>
                </a:ext>
              </a:extLst>
            </p:cNvPr>
            <p:cNvGrpSpPr/>
            <p:nvPr/>
          </p:nvGrpSpPr>
          <p:grpSpPr>
            <a:xfrm>
              <a:off x="4838700" y="2897980"/>
              <a:ext cx="990600" cy="1445420"/>
              <a:chOff x="4838700" y="2897980"/>
              <a:chExt cx="990600" cy="14454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28AC7F-C829-A383-D0A2-97CED5CAA525}"/>
                  </a:ext>
                </a:extLst>
              </p:cNvPr>
              <p:cNvSpPr/>
              <p:nvPr/>
            </p:nvSpPr>
            <p:spPr>
              <a:xfrm>
                <a:off x="48387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8629C372-7CBB-173A-F17E-4437313647A8}"/>
                  </a:ext>
                </a:extLst>
              </p:cNvPr>
              <p:cNvSpPr/>
              <p:nvPr/>
            </p:nvSpPr>
            <p:spPr>
              <a:xfrm>
                <a:off x="49530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A9795458-4C67-A303-58C7-DACA6C101E57}"/>
                  </a:ext>
                </a:extLst>
              </p:cNvPr>
              <p:cNvSpPr/>
              <p:nvPr/>
            </p:nvSpPr>
            <p:spPr>
              <a:xfrm>
                <a:off x="4953000" y="3289749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161A1180-9759-E4DD-64EA-F1A8C1D76AB5}"/>
                  </a:ext>
                </a:extLst>
              </p:cNvPr>
              <p:cNvSpPr/>
              <p:nvPr/>
            </p:nvSpPr>
            <p:spPr>
              <a:xfrm>
                <a:off x="4953000" y="3648970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043D37F3-E718-86B8-D088-5CFF37E8D3E6}"/>
                  </a:ext>
                </a:extLst>
              </p:cNvPr>
              <p:cNvSpPr/>
              <p:nvPr/>
            </p:nvSpPr>
            <p:spPr>
              <a:xfrm>
                <a:off x="49530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6E4DE8-840E-24B6-DF07-350FD23078B0}"/>
                </a:ext>
              </a:extLst>
            </p:cNvPr>
            <p:cNvGrpSpPr/>
            <p:nvPr/>
          </p:nvGrpSpPr>
          <p:grpSpPr>
            <a:xfrm>
              <a:off x="5943600" y="2897980"/>
              <a:ext cx="990600" cy="1445420"/>
              <a:chOff x="5943600" y="2871839"/>
              <a:chExt cx="990600" cy="14454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A234B7C-A685-C51E-53A0-3E0F9CDFB8B5}"/>
                  </a:ext>
                </a:extLst>
              </p:cNvPr>
              <p:cNvSpPr/>
              <p:nvPr/>
            </p:nvSpPr>
            <p:spPr>
              <a:xfrm>
                <a:off x="5943600" y="2871839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B542552A-FD96-4C3B-8D68-348C48E89C76}"/>
                  </a:ext>
                </a:extLst>
              </p:cNvPr>
              <p:cNvSpPr/>
              <p:nvPr/>
            </p:nvSpPr>
            <p:spPr>
              <a:xfrm>
                <a:off x="6057900" y="2904388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2AC47DD5-90C2-E345-D9E7-1E33075AFA57}"/>
                  </a:ext>
                </a:extLst>
              </p:cNvPr>
              <p:cNvSpPr/>
              <p:nvPr/>
            </p:nvSpPr>
            <p:spPr>
              <a:xfrm>
                <a:off x="6057900" y="3263608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7230C86A-FEF9-6F73-AB49-0C2429299C90}"/>
                  </a:ext>
                </a:extLst>
              </p:cNvPr>
              <p:cNvSpPr/>
              <p:nvPr/>
            </p:nvSpPr>
            <p:spPr>
              <a:xfrm>
                <a:off x="6057900" y="36228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6F469C47-1AE0-0640-B9C6-DD3D0BC6AF7B}"/>
                  </a:ext>
                </a:extLst>
              </p:cNvPr>
              <p:cNvSpPr/>
              <p:nvPr/>
            </p:nvSpPr>
            <p:spPr>
              <a:xfrm>
                <a:off x="6057900" y="3962575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EF6346-8218-CDBA-C47A-52262DA824FA}"/>
                </a:ext>
              </a:extLst>
            </p:cNvPr>
            <p:cNvGrpSpPr/>
            <p:nvPr/>
          </p:nvGrpSpPr>
          <p:grpSpPr>
            <a:xfrm>
              <a:off x="7048500" y="2897980"/>
              <a:ext cx="990600" cy="1445420"/>
              <a:chOff x="3733800" y="2897980"/>
              <a:chExt cx="990600" cy="14454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2976B4-3795-E8C0-B228-595A3A73DD3A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C9F02EDF-7DC6-8CDF-5225-A9E2AC297D09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9A037D36-F4A9-EDDB-C06A-57139F9E4697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1BABC350-7527-040A-F8E8-F0F557EBEE97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0DE09C22-355D-EBB2-762E-C735E569D32E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FD96C2E-69B4-75C7-63EC-ECC975905B24}"/>
                </a:ext>
              </a:extLst>
            </p:cNvPr>
            <p:cNvSpPr/>
            <p:nvPr/>
          </p:nvSpPr>
          <p:spPr>
            <a:xfrm>
              <a:off x="3733800" y="4572000"/>
              <a:ext cx="4305300" cy="68580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A7EA5B-3E20-841B-DD46-656A909C5717}"/>
                </a:ext>
              </a:extLst>
            </p:cNvPr>
            <p:cNvSpPr txBox="1"/>
            <p:nvPr/>
          </p:nvSpPr>
          <p:spPr>
            <a:xfrm>
              <a:off x="3829050" y="2433670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D3B6B5-45A5-DCBD-1391-595EAFF48F82}"/>
                </a:ext>
              </a:extLst>
            </p:cNvPr>
            <p:cNvSpPr txBox="1"/>
            <p:nvPr/>
          </p:nvSpPr>
          <p:spPr>
            <a:xfrm>
              <a:off x="4933950" y="2429069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B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FE39F-A0E4-1C3C-1919-8DD95F632494}"/>
                </a:ext>
              </a:extLst>
            </p:cNvPr>
            <p:cNvSpPr txBox="1"/>
            <p:nvPr/>
          </p:nvSpPr>
          <p:spPr>
            <a:xfrm>
              <a:off x="6038850" y="2436804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9DAF40-D957-FAC2-7D94-0AE183788E5E}"/>
                </a:ext>
              </a:extLst>
            </p:cNvPr>
            <p:cNvSpPr txBox="1"/>
            <p:nvPr/>
          </p:nvSpPr>
          <p:spPr>
            <a:xfrm>
              <a:off x="7147561" y="2429068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A5813B4-1114-106E-BFA0-808BABF672FE}"/>
              </a:ext>
            </a:extLst>
          </p:cNvPr>
          <p:cNvSpPr txBox="1"/>
          <p:nvPr/>
        </p:nvSpPr>
        <p:spPr>
          <a:xfrm>
            <a:off x="609600" y="4572000"/>
            <a:ext cx="28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INTRA-warp divergence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6A7033-7B79-6526-269F-01FA61C5B0E7}"/>
              </a:ext>
            </a:extLst>
          </p:cNvPr>
          <p:cNvSpPr txBox="1"/>
          <p:nvPr/>
        </p:nvSpPr>
        <p:spPr>
          <a:xfrm>
            <a:off x="4634546" y="4572000"/>
            <a:ext cx="291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INTER-warp divergence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7028E4-728A-5123-D069-8161E071B5B3}"/>
              </a:ext>
            </a:extLst>
          </p:cNvPr>
          <p:cNvGrpSpPr/>
          <p:nvPr/>
        </p:nvGrpSpPr>
        <p:grpSpPr>
          <a:xfrm>
            <a:off x="4634546" y="1143000"/>
            <a:ext cx="2922908" cy="2989215"/>
            <a:chOff x="4344085" y="1376403"/>
            <a:chExt cx="2922908" cy="298921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C3265EB-3925-E315-D545-B5CB0BB44CC0}"/>
                </a:ext>
              </a:extLst>
            </p:cNvPr>
            <p:cNvGrpSpPr/>
            <p:nvPr/>
          </p:nvGrpSpPr>
          <p:grpSpPr>
            <a:xfrm>
              <a:off x="4344085" y="1376403"/>
              <a:ext cx="2916723" cy="2019207"/>
              <a:chOff x="5113240" y="1369836"/>
              <a:chExt cx="2919052" cy="201920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DC5CAD-F496-D981-121F-8683C84F1F10}"/>
                  </a:ext>
                </a:extLst>
              </p:cNvPr>
              <p:cNvSpPr/>
              <p:nvPr/>
            </p:nvSpPr>
            <p:spPr>
              <a:xfrm>
                <a:off x="5113240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37DDE8E-210F-EC75-BD1C-D94DF3B6089F}"/>
                  </a:ext>
                </a:extLst>
              </p:cNvPr>
              <p:cNvSpPr/>
              <p:nvPr/>
            </p:nvSpPr>
            <p:spPr>
              <a:xfrm>
                <a:off x="5273660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BD9DFB-BF69-43E3-A503-CA7FB717B28D}"/>
                  </a:ext>
                </a:extLst>
              </p:cNvPr>
              <p:cNvSpPr txBox="1"/>
              <p:nvPr/>
            </p:nvSpPr>
            <p:spPr>
              <a:xfrm>
                <a:off x="5193450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258765-B8C1-4349-759A-72ED0A6007BD}"/>
                  </a:ext>
                </a:extLst>
              </p:cNvPr>
              <p:cNvSpPr/>
              <p:nvPr/>
            </p:nvSpPr>
            <p:spPr>
              <a:xfrm>
                <a:off x="5273660" y="2274624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11846B-88DD-BECC-DA27-56C43C20C62E}"/>
                  </a:ext>
                </a:extLst>
              </p:cNvPr>
              <p:cNvSpPr/>
              <p:nvPr/>
            </p:nvSpPr>
            <p:spPr>
              <a:xfrm>
                <a:off x="5273660" y="2656526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W2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F8C00D-91A3-966B-970F-99F5B36387CB}"/>
                  </a:ext>
                </a:extLst>
              </p:cNvPr>
              <p:cNvSpPr/>
              <p:nvPr/>
            </p:nvSpPr>
            <p:spPr>
              <a:xfrm>
                <a:off x="5273660" y="3044715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B4F561B-D9E7-12DB-B05B-7DFD9BCAF02A}"/>
                  </a:ext>
                </a:extLst>
              </p:cNvPr>
              <p:cNvSpPr/>
              <p:nvPr/>
            </p:nvSpPr>
            <p:spPr>
              <a:xfrm>
                <a:off x="6142612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5B3312-547C-081B-9167-971E3793E528}"/>
                  </a:ext>
                </a:extLst>
              </p:cNvPr>
              <p:cNvSpPr/>
              <p:nvPr/>
            </p:nvSpPr>
            <p:spPr>
              <a:xfrm>
                <a:off x="6303032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03D7B-9F8C-4BF1-F5B0-424B27D47A99}"/>
                  </a:ext>
                </a:extLst>
              </p:cNvPr>
              <p:cNvSpPr txBox="1"/>
              <p:nvPr/>
            </p:nvSpPr>
            <p:spPr>
              <a:xfrm>
                <a:off x="6222822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768F128-FCBA-3183-A47F-AB651FB6E3AC}"/>
                  </a:ext>
                </a:extLst>
              </p:cNvPr>
              <p:cNvSpPr/>
              <p:nvPr/>
            </p:nvSpPr>
            <p:spPr>
              <a:xfrm>
                <a:off x="6303032" y="2656526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W2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6ACC011-49E3-7D4A-7C21-14B38BE7C5F0}"/>
                  </a:ext>
                </a:extLst>
              </p:cNvPr>
              <p:cNvSpPr/>
              <p:nvPr/>
            </p:nvSpPr>
            <p:spPr>
              <a:xfrm>
                <a:off x="7163340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16CB6E2-6FF3-F6CF-65CE-D1488092A935}"/>
                  </a:ext>
                </a:extLst>
              </p:cNvPr>
              <p:cNvSpPr/>
              <p:nvPr/>
            </p:nvSpPr>
            <p:spPr>
              <a:xfrm>
                <a:off x="7323760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87F9A3-AC52-3F74-0264-549E31DB184B}"/>
                  </a:ext>
                </a:extLst>
              </p:cNvPr>
              <p:cNvSpPr txBox="1"/>
              <p:nvPr/>
            </p:nvSpPr>
            <p:spPr>
              <a:xfrm>
                <a:off x="7243550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</p:grp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E9F8DD30-0F53-F19F-AD8A-B1384D54BF89}"/>
                </a:ext>
              </a:extLst>
            </p:cNvPr>
            <p:cNvSpPr/>
            <p:nvPr/>
          </p:nvSpPr>
          <p:spPr>
            <a:xfrm>
              <a:off x="4346537" y="3639312"/>
              <a:ext cx="2920456" cy="726306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692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7B4B-F781-A299-3225-318370A4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Imbalance in Real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3BDF-8045-F2AD-4B22-2416F214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34C0E-CAA8-7848-6CF3-3A2B16D99EEB}"/>
              </a:ext>
            </a:extLst>
          </p:cNvPr>
          <p:cNvGrpSpPr/>
          <p:nvPr/>
        </p:nvGrpSpPr>
        <p:grpSpPr>
          <a:xfrm>
            <a:off x="609600" y="1143000"/>
            <a:ext cx="2852928" cy="2990088"/>
            <a:chOff x="3733800" y="2429068"/>
            <a:chExt cx="4305300" cy="28287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579356-0A37-5DAD-04BD-1DDDFDC3A7EF}"/>
                </a:ext>
              </a:extLst>
            </p:cNvPr>
            <p:cNvGrpSpPr/>
            <p:nvPr/>
          </p:nvGrpSpPr>
          <p:grpSpPr>
            <a:xfrm>
              <a:off x="3733800" y="2897980"/>
              <a:ext cx="990600" cy="1445420"/>
              <a:chOff x="3733800" y="2897980"/>
              <a:chExt cx="990600" cy="144542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A180BD-7C85-5E3D-75C3-B65C38670034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18ADD128-66B4-3A3E-8FBD-4DC2254EFBDA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0AC60ED3-6CB4-8F14-3FF1-C658B0D0679F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0A296755-F7FD-92A8-B602-AB9938514F16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EFA20536-206B-C18A-6BF0-4128059C89B1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8A519-A2F9-77FB-8F41-7F79680A0ACA}"/>
                </a:ext>
              </a:extLst>
            </p:cNvPr>
            <p:cNvGrpSpPr/>
            <p:nvPr/>
          </p:nvGrpSpPr>
          <p:grpSpPr>
            <a:xfrm>
              <a:off x="4838700" y="2897980"/>
              <a:ext cx="990600" cy="1445420"/>
              <a:chOff x="4838700" y="2897980"/>
              <a:chExt cx="990600" cy="14454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28AC7F-C829-A383-D0A2-97CED5CAA525}"/>
                  </a:ext>
                </a:extLst>
              </p:cNvPr>
              <p:cNvSpPr/>
              <p:nvPr/>
            </p:nvSpPr>
            <p:spPr>
              <a:xfrm>
                <a:off x="48387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8629C372-7CBB-173A-F17E-4437313647A8}"/>
                  </a:ext>
                </a:extLst>
              </p:cNvPr>
              <p:cNvSpPr/>
              <p:nvPr/>
            </p:nvSpPr>
            <p:spPr>
              <a:xfrm>
                <a:off x="49530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A9795458-4C67-A303-58C7-DACA6C101E57}"/>
                  </a:ext>
                </a:extLst>
              </p:cNvPr>
              <p:cNvSpPr/>
              <p:nvPr/>
            </p:nvSpPr>
            <p:spPr>
              <a:xfrm>
                <a:off x="4953000" y="3289749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161A1180-9759-E4DD-64EA-F1A8C1D76AB5}"/>
                  </a:ext>
                </a:extLst>
              </p:cNvPr>
              <p:cNvSpPr/>
              <p:nvPr/>
            </p:nvSpPr>
            <p:spPr>
              <a:xfrm>
                <a:off x="4953000" y="3648970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043D37F3-E718-86B8-D088-5CFF37E8D3E6}"/>
                  </a:ext>
                </a:extLst>
              </p:cNvPr>
              <p:cNvSpPr/>
              <p:nvPr/>
            </p:nvSpPr>
            <p:spPr>
              <a:xfrm>
                <a:off x="49530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6E4DE8-840E-24B6-DF07-350FD23078B0}"/>
                </a:ext>
              </a:extLst>
            </p:cNvPr>
            <p:cNvGrpSpPr/>
            <p:nvPr/>
          </p:nvGrpSpPr>
          <p:grpSpPr>
            <a:xfrm>
              <a:off x="5943600" y="2897980"/>
              <a:ext cx="990600" cy="1445420"/>
              <a:chOff x="5943600" y="2871839"/>
              <a:chExt cx="990600" cy="14454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A234B7C-A685-C51E-53A0-3E0F9CDFB8B5}"/>
                  </a:ext>
                </a:extLst>
              </p:cNvPr>
              <p:cNvSpPr/>
              <p:nvPr/>
            </p:nvSpPr>
            <p:spPr>
              <a:xfrm>
                <a:off x="5943600" y="2871839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B542552A-FD96-4C3B-8D68-348C48E89C76}"/>
                  </a:ext>
                </a:extLst>
              </p:cNvPr>
              <p:cNvSpPr/>
              <p:nvPr/>
            </p:nvSpPr>
            <p:spPr>
              <a:xfrm>
                <a:off x="6057900" y="2904388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2AC47DD5-90C2-E345-D9E7-1E33075AFA57}"/>
                  </a:ext>
                </a:extLst>
              </p:cNvPr>
              <p:cNvSpPr/>
              <p:nvPr/>
            </p:nvSpPr>
            <p:spPr>
              <a:xfrm>
                <a:off x="6057900" y="3263608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7230C86A-FEF9-6F73-AB49-0C2429299C90}"/>
                  </a:ext>
                </a:extLst>
              </p:cNvPr>
              <p:cNvSpPr/>
              <p:nvPr/>
            </p:nvSpPr>
            <p:spPr>
              <a:xfrm>
                <a:off x="6057900" y="36228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6F469C47-1AE0-0640-B9C6-DD3D0BC6AF7B}"/>
                  </a:ext>
                </a:extLst>
              </p:cNvPr>
              <p:cNvSpPr/>
              <p:nvPr/>
            </p:nvSpPr>
            <p:spPr>
              <a:xfrm>
                <a:off x="6057900" y="3962575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EF6346-8218-CDBA-C47A-52262DA824FA}"/>
                </a:ext>
              </a:extLst>
            </p:cNvPr>
            <p:cNvGrpSpPr/>
            <p:nvPr/>
          </p:nvGrpSpPr>
          <p:grpSpPr>
            <a:xfrm>
              <a:off x="7048500" y="2897980"/>
              <a:ext cx="990600" cy="1445420"/>
              <a:chOff x="3733800" y="2897980"/>
              <a:chExt cx="990600" cy="14454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2976B4-3795-E8C0-B228-595A3A73DD3A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C9F02EDF-7DC6-8CDF-5225-A9E2AC297D09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9A037D36-F4A9-EDDB-C06A-57139F9E4697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1BABC350-7527-040A-F8E8-F0F557EBEE97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0DE09C22-355D-EBB2-762E-C735E569D32E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FD96C2E-69B4-75C7-63EC-ECC975905B24}"/>
                </a:ext>
              </a:extLst>
            </p:cNvPr>
            <p:cNvSpPr/>
            <p:nvPr/>
          </p:nvSpPr>
          <p:spPr>
            <a:xfrm>
              <a:off x="3733800" y="4572000"/>
              <a:ext cx="4305300" cy="68580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A7EA5B-3E20-841B-DD46-656A909C5717}"/>
                </a:ext>
              </a:extLst>
            </p:cNvPr>
            <p:cNvSpPr txBox="1"/>
            <p:nvPr/>
          </p:nvSpPr>
          <p:spPr>
            <a:xfrm>
              <a:off x="3829050" y="2433670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D3B6B5-45A5-DCBD-1391-595EAFF48F82}"/>
                </a:ext>
              </a:extLst>
            </p:cNvPr>
            <p:cNvSpPr txBox="1"/>
            <p:nvPr/>
          </p:nvSpPr>
          <p:spPr>
            <a:xfrm>
              <a:off x="4933950" y="2429069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B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FE39F-A0E4-1C3C-1919-8DD95F632494}"/>
                </a:ext>
              </a:extLst>
            </p:cNvPr>
            <p:cNvSpPr txBox="1"/>
            <p:nvPr/>
          </p:nvSpPr>
          <p:spPr>
            <a:xfrm>
              <a:off x="6038850" y="2436804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9DAF40-D957-FAC2-7D94-0AE183788E5E}"/>
                </a:ext>
              </a:extLst>
            </p:cNvPr>
            <p:cNvSpPr txBox="1"/>
            <p:nvPr/>
          </p:nvSpPr>
          <p:spPr>
            <a:xfrm>
              <a:off x="7147561" y="2429068"/>
              <a:ext cx="800099" cy="5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A5813B4-1114-106E-BFA0-808BABF672FE}"/>
              </a:ext>
            </a:extLst>
          </p:cNvPr>
          <p:cNvSpPr txBox="1"/>
          <p:nvPr/>
        </p:nvSpPr>
        <p:spPr>
          <a:xfrm>
            <a:off x="609600" y="4572000"/>
            <a:ext cx="28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INTRA-warp divergence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6A7033-7B79-6526-269F-01FA61C5B0E7}"/>
              </a:ext>
            </a:extLst>
          </p:cNvPr>
          <p:cNvSpPr txBox="1"/>
          <p:nvPr/>
        </p:nvSpPr>
        <p:spPr>
          <a:xfrm>
            <a:off x="4634546" y="4572000"/>
            <a:ext cx="291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INTER-warp divergence</a:t>
            </a:r>
          </a:p>
        </p:txBody>
      </p:sp>
      <p:pic>
        <p:nvPicPr>
          <p:cNvPr id="70" name="Picture 69" descr="Text&#10;&#10;Description automatically generated">
            <a:extLst>
              <a:ext uri="{FF2B5EF4-FFF2-40B4-BE49-F238E27FC236}">
                <a16:creationId xmlns:a16="http://schemas.microsoft.com/office/drawing/2014/main" id="{48B3F3FF-A351-4B0F-3741-C5316F2AC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19" y="1272991"/>
            <a:ext cx="2926080" cy="23282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028E4-728A-5123-D069-8161E071B5B3}"/>
              </a:ext>
            </a:extLst>
          </p:cNvPr>
          <p:cNvGrpSpPr/>
          <p:nvPr/>
        </p:nvGrpSpPr>
        <p:grpSpPr>
          <a:xfrm>
            <a:off x="4634546" y="1143000"/>
            <a:ext cx="2922908" cy="2989215"/>
            <a:chOff x="4344085" y="1376403"/>
            <a:chExt cx="2922908" cy="298921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C3265EB-3925-E315-D545-B5CB0BB44CC0}"/>
                </a:ext>
              </a:extLst>
            </p:cNvPr>
            <p:cNvGrpSpPr/>
            <p:nvPr/>
          </p:nvGrpSpPr>
          <p:grpSpPr>
            <a:xfrm>
              <a:off x="4344085" y="1376403"/>
              <a:ext cx="2916723" cy="2019207"/>
              <a:chOff x="5113240" y="1369836"/>
              <a:chExt cx="2919052" cy="201920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DC5CAD-F496-D981-121F-8683C84F1F10}"/>
                  </a:ext>
                </a:extLst>
              </p:cNvPr>
              <p:cNvSpPr/>
              <p:nvPr/>
            </p:nvSpPr>
            <p:spPr>
              <a:xfrm>
                <a:off x="5113240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37DDE8E-210F-EC75-BD1C-D94DF3B6089F}"/>
                  </a:ext>
                </a:extLst>
              </p:cNvPr>
              <p:cNvSpPr/>
              <p:nvPr/>
            </p:nvSpPr>
            <p:spPr>
              <a:xfrm>
                <a:off x="5273660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BD9DFB-BF69-43E3-A503-CA7FB717B28D}"/>
                  </a:ext>
                </a:extLst>
              </p:cNvPr>
              <p:cNvSpPr txBox="1"/>
              <p:nvPr/>
            </p:nvSpPr>
            <p:spPr>
              <a:xfrm>
                <a:off x="5193450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258765-B8C1-4349-759A-72ED0A6007BD}"/>
                  </a:ext>
                </a:extLst>
              </p:cNvPr>
              <p:cNvSpPr/>
              <p:nvPr/>
            </p:nvSpPr>
            <p:spPr>
              <a:xfrm>
                <a:off x="5273660" y="2274624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11846B-88DD-BECC-DA27-56C43C20C62E}"/>
                  </a:ext>
                </a:extLst>
              </p:cNvPr>
              <p:cNvSpPr/>
              <p:nvPr/>
            </p:nvSpPr>
            <p:spPr>
              <a:xfrm>
                <a:off x="5273660" y="2656526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W2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F8C00D-91A3-966B-970F-99F5B36387CB}"/>
                  </a:ext>
                </a:extLst>
              </p:cNvPr>
              <p:cNvSpPr/>
              <p:nvPr/>
            </p:nvSpPr>
            <p:spPr>
              <a:xfrm>
                <a:off x="5273660" y="3044715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B4F561B-D9E7-12DB-B05B-7DFD9BCAF02A}"/>
                  </a:ext>
                </a:extLst>
              </p:cNvPr>
              <p:cNvSpPr/>
              <p:nvPr/>
            </p:nvSpPr>
            <p:spPr>
              <a:xfrm>
                <a:off x="6142612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5B3312-547C-081B-9167-971E3793E528}"/>
                  </a:ext>
                </a:extLst>
              </p:cNvPr>
              <p:cNvSpPr/>
              <p:nvPr/>
            </p:nvSpPr>
            <p:spPr>
              <a:xfrm>
                <a:off x="6303032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03D7B-9F8C-4BF1-F5B0-424B27D47A99}"/>
                  </a:ext>
                </a:extLst>
              </p:cNvPr>
              <p:cNvSpPr txBox="1"/>
              <p:nvPr/>
            </p:nvSpPr>
            <p:spPr>
              <a:xfrm>
                <a:off x="6222822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768F128-FCBA-3183-A47F-AB651FB6E3AC}"/>
                  </a:ext>
                </a:extLst>
              </p:cNvPr>
              <p:cNvSpPr/>
              <p:nvPr/>
            </p:nvSpPr>
            <p:spPr>
              <a:xfrm>
                <a:off x="6303032" y="2656526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W2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6ACC011-49E3-7D4A-7C21-14B38BE7C5F0}"/>
                  </a:ext>
                </a:extLst>
              </p:cNvPr>
              <p:cNvSpPr/>
              <p:nvPr/>
            </p:nvSpPr>
            <p:spPr>
              <a:xfrm>
                <a:off x="7163340" y="1858250"/>
                <a:ext cx="868952" cy="15307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16CB6E2-6FF3-F6CF-65CE-D1488092A935}"/>
                  </a:ext>
                </a:extLst>
              </p:cNvPr>
              <p:cNvSpPr/>
              <p:nvPr/>
            </p:nvSpPr>
            <p:spPr>
              <a:xfrm>
                <a:off x="7323760" y="1892722"/>
                <a:ext cx="533400" cy="2921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j-lt"/>
                  </a:rPr>
                  <a:t>W0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87F9A3-AC52-3F74-0264-549E31DB184B}"/>
                  </a:ext>
                </a:extLst>
              </p:cNvPr>
              <p:cNvSpPr txBox="1"/>
              <p:nvPr/>
            </p:nvSpPr>
            <p:spPr>
              <a:xfrm>
                <a:off x="7243550" y="1369836"/>
                <a:ext cx="701845" cy="5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Courier New" panose="02070309020205020404" pitchFamily="49" charset="0"/>
                  </a:rPr>
                  <a:t>TB</a:t>
                </a:r>
              </a:p>
            </p:txBody>
          </p:sp>
        </p:grp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E9F8DD30-0F53-F19F-AD8A-B1384D54BF89}"/>
                </a:ext>
              </a:extLst>
            </p:cNvPr>
            <p:cNvSpPr/>
            <p:nvPr/>
          </p:nvSpPr>
          <p:spPr>
            <a:xfrm>
              <a:off x="4346537" y="3639312"/>
              <a:ext cx="2920456" cy="726306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30118B0-B0A9-ED8E-15AE-DCD529DA7EB1}"/>
              </a:ext>
            </a:extLst>
          </p:cNvPr>
          <p:cNvSpPr txBox="1"/>
          <p:nvPr/>
        </p:nvSpPr>
        <p:spPr>
          <a:xfrm>
            <a:off x="8427719" y="4572000"/>
            <a:ext cx="292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Warp Specialized Programming</a:t>
            </a:r>
          </a:p>
        </p:txBody>
      </p:sp>
    </p:spTree>
    <p:extLst>
      <p:ext uri="{BB962C8B-B14F-4D97-AF65-F5344CB8AC3E}">
        <p14:creationId xmlns:p14="http://schemas.microsoft.com/office/powerpoint/2010/main" val="2177578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Static Skewed Round Robin (SRR)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5718159" cy="5184925"/>
          </a:xfrm>
        </p:spPr>
        <p:txBody>
          <a:bodyPr/>
          <a:lstStyle/>
          <a:p>
            <a:r>
              <a:rPr lang="en-US" dirty="0"/>
              <a:t>Replace the Round Warp PC multiplexer with a different static hashing function to avoid pathological imbalances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0BC3F85-9F48-40CA-BAB9-85543025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073870"/>
            <a:ext cx="4648200" cy="8695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</p:spTree>
    <p:extLst>
      <p:ext uri="{BB962C8B-B14F-4D97-AF65-F5344CB8AC3E}">
        <p14:creationId xmlns:p14="http://schemas.microsoft.com/office/powerpoint/2010/main" val="3019292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Static Skewed Round Robin (SRR)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5718159" cy="5184925"/>
          </a:xfrm>
        </p:spPr>
        <p:txBody>
          <a:bodyPr/>
          <a:lstStyle/>
          <a:p>
            <a:r>
              <a:rPr lang="en-US" dirty="0"/>
              <a:t>Replace the Round Warp PC multiplexer with a different static hashing function to avoid pathological imbalances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0BC3F85-9F48-40CA-BAB9-85543025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073870"/>
            <a:ext cx="4648200" cy="8695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1AA2DF-A670-4D4C-9E0D-FD73840FB1DB}"/>
              </a:ext>
            </a:extLst>
          </p:cNvPr>
          <p:cNvSpPr/>
          <p:nvPr/>
        </p:nvSpPr>
        <p:spPr>
          <a:xfrm>
            <a:off x="5471763" y="2277525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BB287C-EEBA-4218-BC49-61205DC85CC7}"/>
              </a:ext>
            </a:extLst>
          </p:cNvPr>
          <p:cNvSpPr/>
          <p:nvPr/>
        </p:nvSpPr>
        <p:spPr>
          <a:xfrm>
            <a:off x="8413971" y="228310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040360-C98E-4379-B407-74B2F04FC6B1}"/>
              </a:ext>
            </a:extLst>
          </p:cNvPr>
          <p:cNvSpPr/>
          <p:nvPr/>
        </p:nvSpPr>
        <p:spPr>
          <a:xfrm>
            <a:off x="5471763" y="4317247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C4704-8882-4549-B02A-2D0E673B423B}"/>
              </a:ext>
            </a:extLst>
          </p:cNvPr>
          <p:cNvSpPr/>
          <p:nvPr/>
        </p:nvSpPr>
        <p:spPr>
          <a:xfrm>
            <a:off x="8413749" y="4241624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3305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Static Skewed Round Robin (SRR)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5718159" cy="5184925"/>
          </a:xfrm>
        </p:spPr>
        <p:txBody>
          <a:bodyPr/>
          <a:lstStyle/>
          <a:p>
            <a:r>
              <a:rPr lang="en-US" dirty="0"/>
              <a:t>Replace the Round Warp PC multiplexer with a different static hashing function to avoid pathological imbalances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0BC3F85-9F48-40CA-BAB9-85543025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073870"/>
            <a:ext cx="4648200" cy="8695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1AA2DF-A670-4D4C-9E0D-FD73840FB1DB}"/>
              </a:ext>
            </a:extLst>
          </p:cNvPr>
          <p:cNvSpPr/>
          <p:nvPr/>
        </p:nvSpPr>
        <p:spPr>
          <a:xfrm>
            <a:off x="5471763" y="2277525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BB287C-EEBA-4218-BC49-61205DC85CC7}"/>
              </a:ext>
            </a:extLst>
          </p:cNvPr>
          <p:cNvSpPr/>
          <p:nvPr/>
        </p:nvSpPr>
        <p:spPr>
          <a:xfrm>
            <a:off x="8413971" y="228310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040360-C98E-4379-B407-74B2F04FC6B1}"/>
              </a:ext>
            </a:extLst>
          </p:cNvPr>
          <p:cNvSpPr/>
          <p:nvPr/>
        </p:nvSpPr>
        <p:spPr>
          <a:xfrm>
            <a:off x="5471763" y="4317247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C4704-8882-4549-B02A-2D0E673B423B}"/>
              </a:ext>
            </a:extLst>
          </p:cNvPr>
          <p:cNvSpPr/>
          <p:nvPr/>
        </p:nvSpPr>
        <p:spPr>
          <a:xfrm>
            <a:off x="8413749" y="4241624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8CE7F0-C0F8-4E27-A582-B0FA12955A63}"/>
              </a:ext>
            </a:extLst>
          </p:cNvPr>
          <p:cNvSpPr/>
          <p:nvPr/>
        </p:nvSpPr>
        <p:spPr>
          <a:xfrm>
            <a:off x="9067860" y="2286071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672F14-D83A-4C03-9C16-8F75A00A4999}"/>
              </a:ext>
            </a:extLst>
          </p:cNvPr>
          <p:cNvSpPr/>
          <p:nvPr/>
        </p:nvSpPr>
        <p:spPr>
          <a:xfrm>
            <a:off x="6099159" y="43212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172216-24D0-4D0B-A4E0-450E984034DE}"/>
              </a:ext>
            </a:extLst>
          </p:cNvPr>
          <p:cNvSpPr/>
          <p:nvPr/>
        </p:nvSpPr>
        <p:spPr>
          <a:xfrm>
            <a:off x="9067860" y="4238338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2120F5-0147-450B-8FCE-DB466BCC3F42}"/>
              </a:ext>
            </a:extLst>
          </p:cNvPr>
          <p:cNvSpPr/>
          <p:nvPr/>
        </p:nvSpPr>
        <p:spPr>
          <a:xfrm>
            <a:off x="6099159" y="227093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3339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Random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4853223" cy="5184925"/>
          </a:xfrm>
        </p:spPr>
        <p:txBody>
          <a:bodyPr/>
          <a:lstStyle/>
          <a:p>
            <a:r>
              <a:rPr lang="en-US" dirty="0"/>
              <a:t>Random permutation selected to order warps assigned four each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</p:spTree>
    <p:extLst>
      <p:ext uri="{BB962C8B-B14F-4D97-AF65-F5344CB8AC3E}">
        <p14:creationId xmlns:p14="http://schemas.microsoft.com/office/powerpoint/2010/main" val="183218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Generations of SM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676102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D2DAD-DFC8-4840-A516-8739FCFB9F45}"/>
              </a:ext>
            </a:extLst>
          </p:cNvPr>
          <p:cNvSpPr txBox="1"/>
          <p:nvPr/>
        </p:nvSpPr>
        <p:spPr>
          <a:xfrm>
            <a:off x="8109948" y="5676101"/>
            <a:ext cx="12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Hopper</a:t>
            </a:r>
          </a:p>
          <a:p>
            <a:pPr algn="ctr"/>
            <a:r>
              <a:rPr lang="en-US" b="1" dirty="0"/>
              <a:t>(2022)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D02BB43-EF28-DDC7-7B84-B46387F2B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81897"/>
            <a:ext cx="4500936" cy="44942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1A3BC9-8557-7C95-EC86-00E57CDFD10E}"/>
              </a:ext>
            </a:extLst>
          </p:cNvPr>
          <p:cNvSpPr/>
          <p:nvPr/>
        </p:nvSpPr>
        <p:spPr>
          <a:xfrm>
            <a:off x="6652302" y="2626124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5674E-C342-AA81-1CDA-10F52DFA2F33}"/>
              </a:ext>
            </a:extLst>
          </p:cNvPr>
          <p:cNvSpPr/>
          <p:nvPr/>
        </p:nvSpPr>
        <p:spPr>
          <a:xfrm>
            <a:off x="8785902" y="2626124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1372CF-B4C8-7C62-189F-80B86A51FCA4}"/>
              </a:ext>
            </a:extLst>
          </p:cNvPr>
          <p:cNvSpPr/>
          <p:nvPr/>
        </p:nvSpPr>
        <p:spPr>
          <a:xfrm>
            <a:off x="6593868" y="4495566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C56E76-378B-B114-0A13-DEC9649658B6}"/>
              </a:ext>
            </a:extLst>
          </p:cNvPr>
          <p:cNvSpPr/>
          <p:nvPr/>
        </p:nvSpPr>
        <p:spPr>
          <a:xfrm>
            <a:off x="8727468" y="4495566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5985D20-6E4A-4BB5-6C3C-9A0838B6E3BA}"/>
              </a:ext>
            </a:extLst>
          </p:cNvPr>
          <p:cNvSpPr/>
          <p:nvPr/>
        </p:nvSpPr>
        <p:spPr>
          <a:xfrm>
            <a:off x="6652302" y="1026656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 Partitioned Register files have fewer banks and Collector Units (CUs) per thread</a:t>
            </a:r>
          </a:p>
        </p:txBody>
      </p:sp>
    </p:spTree>
    <p:extLst>
      <p:ext uri="{BB962C8B-B14F-4D97-AF65-F5344CB8AC3E}">
        <p14:creationId xmlns:p14="http://schemas.microsoft.com/office/powerpoint/2010/main" val="3559518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Random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4853223" cy="5184925"/>
          </a:xfrm>
        </p:spPr>
        <p:txBody>
          <a:bodyPr/>
          <a:lstStyle/>
          <a:p>
            <a:r>
              <a:rPr lang="en-US" dirty="0"/>
              <a:t>Random permutation selected to order warps assigned four each time</a:t>
            </a:r>
          </a:p>
          <a:p>
            <a:pPr lvl="1"/>
            <a:r>
              <a:rPr lang="en-US" dirty="0"/>
              <a:t>Round 1: 2,0,1,3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1AA2DF-A670-4D4C-9E0D-FD73840FB1DB}"/>
              </a:ext>
            </a:extLst>
          </p:cNvPr>
          <p:cNvSpPr/>
          <p:nvPr/>
        </p:nvSpPr>
        <p:spPr>
          <a:xfrm>
            <a:off x="5471763" y="22775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BB287C-EEBA-4218-BC49-61205DC85CC7}"/>
              </a:ext>
            </a:extLst>
          </p:cNvPr>
          <p:cNvSpPr/>
          <p:nvPr/>
        </p:nvSpPr>
        <p:spPr>
          <a:xfrm>
            <a:off x="8413971" y="228310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040360-C98E-4379-B407-74B2F04FC6B1}"/>
              </a:ext>
            </a:extLst>
          </p:cNvPr>
          <p:cNvSpPr/>
          <p:nvPr/>
        </p:nvSpPr>
        <p:spPr>
          <a:xfrm>
            <a:off x="5471763" y="4317247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C4704-8882-4549-B02A-2D0E673B423B}"/>
              </a:ext>
            </a:extLst>
          </p:cNvPr>
          <p:cNvSpPr/>
          <p:nvPr/>
        </p:nvSpPr>
        <p:spPr>
          <a:xfrm>
            <a:off x="8413749" y="4241624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6148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Random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4853223" cy="5184925"/>
          </a:xfrm>
        </p:spPr>
        <p:txBody>
          <a:bodyPr/>
          <a:lstStyle/>
          <a:p>
            <a:r>
              <a:rPr lang="en-US" dirty="0"/>
              <a:t>Random permutation selected to order warps assigned four each time</a:t>
            </a:r>
          </a:p>
          <a:p>
            <a:pPr lvl="1"/>
            <a:r>
              <a:rPr lang="en-US" dirty="0"/>
              <a:t>Round 1: 2,0,1,3</a:t>
            </a:r>
          </a:p>
          <a:p>
            <a:pPr lvl="1"/>
            <a:r>
              <a:rPr lang="en-US" dirty="0"/>
              <a:t>Round 2: 0,3,1,2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1AA2DF-A670-4D4C-9E0D-FD73840FB1DB}"/>
              </a:ext>
            </a:extLst>
          </p:cNvPr>
          <p:cNvSpPr/>
          <p:nvPr/>
        </p:nvSpPr>
        <p:spPr>
          <a:xfrm>
            <a:off x="5471763" y="22775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BB287C-EEBA-4218-BC49-61205DC85CC7}"/>
              </a:ext>
            </a:extLst>
          </p:cNvPr>
          <p:cNvSpPr/>
          <p:nvPr/>
        </p:nvSpPr>
        <p:spPr>
          <a:xfrm>
            <a:off x="8413971" y="228310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040360-C98E-4379-B407-74B2F04FC6B1}"/>
              </a:ext>
            </a:extLst>
          </p:cNvPr>
          <p:cNvSpPr/>
          <p:nvPr/>
        </p:nvSpPr>
        <p:spPr>
          <a:xfrm>
            <a:off x="5471763" y="4317247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C4704-8882-4549-B02A-2D0E673B423B}"/>
              </a:ext>
            </a:extLst>
          </p:cNvPr>
          <p:cNvSpPr/>
          <p:nvPr/>
        </p:nvSpPr>
        <p:spPr>
          <a:xfrm>
            <a:off x="8413749" y="4241624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8CE7F0-C0F8-4E27-A582-B0FA12955A63}"/>
              </a:ext>
            </a:extLst>
          </p:cNvPr>
          <p:cNvSpPr/>
          <p:nvPr/>
        </p:nvSpPr>
        <p:spPr>
          <a:xfrm>
            <a:off x="9067860" y="2286071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672F14-D83A-4C03-9C16-8F75A00A4999}"/>
              </a:ext>
            </a:extLst>
          </p:cNvPr>
          <p:cNvSpPr/>
          <p:nvPr/>
        </p:nvSpPr>
        <p:spPr>
          <a:xfrm>
            <a:off x="6099159" y="43212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172216-24D0-4D0B-A4E0-450E984034DE}"/>
              </a:ext>
            </a:extLst>
          </p:cNvPr>
          <p:cNvSpPr/>
          <p:nvPr/>
        </p:nvSpPr>
        <p:spPr>
          <a:xfrm>
            <a:off x="9067860" y="4238338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2120F5-0147-450B-8FCE-DB466BCC3F42}"/>
              </a:ext>
            </a:extLst>
          </p:cNvPr>
          <p:cNvSpPr/>
          <p:nvPr/>
        </p:nvSpPr>
        <p:spPr>
          <a:xfrm>
            <a:off x="6099159" y="2270936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8904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156-AD74-48C9-B99C-D8D5D564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1" y="88390"/>
            <a:ext cx="10515600" cy="918842"/>
          </a:xfrm>
        </p:spPr>
        <p:txBody>
          <a:bodyPr/>
          <a:lstStyle/>
          <a:p>
            <a:r>
              <a:rPr lang="en-US" dirty="0"/>
              <a:t>Random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A8B4-E78A-4C04-94DA-843F8AD8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1" y="992038"/>
            <a:ext cx="4853223" cy="5184925"/>
          </a:xfrm>
        </p:spPr>
        <p:txBody>
          <a:bodyPr/>
          <a:lstStyle/>
          <a:p>
            <a:r>
              <a:rPr lang="en-US" dirty="0"/>
              <a:t>Random permutation selected to order warps assigned four each time</a:t>
            </a:r>
          </a:p>
          <a:p>
            <a:pPr lvl="1"/>
            <a:r>
              <a:rPr lang="en-US" dirty="0"/>
              <a:t>Round 1: 2,0,1,3</a:t>
            </a:r>
          </a:p>
          <a:p>
            <a:pPr lvl="1"/>
            <a:r>
              <a:rPr lang="en-US" dirty="0"/>
              <a:t>Round 2: 0,3,1,2</a:t>
            </a:r>
          </a:p>
          <a:p>
            <a:pPr lvl="1"/>
            <a:r>
              <a:rPr lang="en-US" dirty="0"/>
              <a:t>Round 3: 2,1,0,3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F3A7-EBE3-4D90-B5D9-9009C27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1F12-1DAB-47F9-8C2F-7FB61F87D3DE}"/>
              </a:ext>
            </a:extLst>
          </p:cNvPr>
          <p:cNvGrpSpPr/>
          <p:nvPr/>
        </p:nvGrpSpPr>
        <p:grpSpPr>
          <a:xfrm>
            <a:off x="762000" y="3583781"/>
            <a:ext cx="3318510" cy="2527797"/>
            <a:chOff x="4625340" y="3429000"/>
            <a:chExt cx="3318510" cy="25277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C9A240-7D72-4AD5-B5F2-E74A31F7EA8F}"/>
                </a:ext>
              </a:extLst>
            </p:cNvPr>
            <p:cNvSpPr/>
            <p:nvPr/>
          </p:nvSpPr>
          <p:spPr>
            <a:xfrm>
              <a:off x="4819650" y="3429001"/>
              <a:ext cx="3124200" cy="2527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58970B-9EED-460C-9B2C-E84F7DF8026C}"/>
                </a:ext>
              </a:extLst>
            </p:cNvPr>
            <p:cNvSpPr txBox="1"/>
            <p:nvPr/>
          </p:nvSpPr>
          <p:spPr>
            <a:xfrm>
              <a:off x="4625340" y="34290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Thread Block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78E41A-0328-48D0-91FF-E5B0106A7CA2}"/>
                </a:ext>
              </a:extLst>
            </p:cNvPr>
            <p:cNvGrpSpPr/>
            <p:nvPr/>
          </p:nvGrpSpPr>
          <p:grpSpPr>
            <a:xfrm>
              <a:off x="5054982" y="3789952"/>
              <a:ext cx="2714910" cy="1038688"/>
              <a:chOff x="5054982" y="3789952"/>
              <a:chExt cx="2714910" cy="10386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E2C43E8-9D88-4E81-B302-E2B180D24F45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BFD6ED-4565-427F-B194-E9F2BCEE4CC9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629FA80-2817-4CEB-8FF8-9D1EDE3128A4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2444430-12D3-4147-98E8-3501024B6D4A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791F069-148B-4392-84B9-706C601D5B96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86E1E18-E727-47AE-A80E-B3D9A6DC625A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10F6443-1EF7-4162-8851-2E0A4239AD8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F647ACE-A13D-48C4-9879-A56BB7D876A8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094A09-5CC4-4C81-9348-27AFCD4DB05F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418B52-CF6D-4109-A5DE-1296BE7287BA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DE9CBC-01D7-4E5D-85F0-3F5ED9C282C8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6BE4A0D-185A-43C6-A6B0-36CD295F22C8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6053836-890B-4428-97A4-722176CFF7FB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B964FCA-9C7E-4C21-AFE3-3396DD9A2DD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D27397-B490-4C23-ADCD-834625F15B4D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DE14978-23F8-416D-8228-D5540E751734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85611-4BB5-4E1C-B225-48973826179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12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1C2F840-5326-4D87-B9F0-61DF50A37AC1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40E4BE-7251-444B-860B-20BD4BC3DBB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13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F47882C-5B01-4DD5-9FF3-B48CA1588F3F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14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52ED50-7B15-4578-A43A-868A62C290B8}"/>
                </a:ext>
              </a:extLst>
            </p:cNvPr>
            <p:cNvGrpSpPr/>
            <p:nvPr/>
          </p:nvGrpSpPr>
          <p:grpSpPr>
            <a:xfrm>
              <a:off x="5054982" y="4843034"/>
              <a:ext cx="2714910" cy="1038688"/>
              <a:chOff x="5054982" y="3789952"/>
              <a:chExt cx="2714910" cy="10386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3A8E4CD-32FC-457C-88AB-0E8C75F081E7}"/>
                  </a:ext>
                </a:extLst>
              </p:cNvPr>
              <p:cNvGrpSpPr/>
              <p:nvPr/>
            </p:nvGrpSpPr>
            <p:grpSpPr>
              <a:xfrm>
                <a:off x="5054982" y="3789952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5989854-8290-44B1-898C-126B580AACF7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16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6BC3C76-B803-4D9D-821B-0084DC6C4A7C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19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C638B54-9889-494A-8C98-774B15D45AA2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17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0A5D158-D474-49F5-9E11-CAE7FCE45390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18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CC8CA9-F2FF-49C8-B5BF-CE2E61D0130E}"/>
                  </a:ext>
                </a:extLst>
              </p:cNvPr>
              <p:cNvGrpSpPr/>
              <p:nvPr/>
            </p:nvGrpSpPr>
            <p:grpSpPr>
              <a:xfrm>
                <a:off x="5054982" y="4058199"/>
                <a:ext cx="2714910" cy="240545"/>
                <a:chOff x="5054982" y="3789952"/>
                <a:chExt cx="2714910" cy="24054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86789F-F4BB-4203-9599-0151C5922BFE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20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7B2BFBD-5A9F-484A-B457-37890A05760E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23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8939A4-795A-429F-8AED-AD9150C50DE6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B85A4B-7A7E-4832-84EA-C39F1E0E2283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22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823DB2-B280-4C90-A389-1F1D432DCA96}"/>
                  </a:ext>
                </a:extLst>
              </p:cNvPr>
              <p:cNvGrpSpPr/>
              <p:nvPr/>
            </p:nvGrpSpPr>
            <p:grpSpPr>
              <a:xfrm>
                <a:off x="5054982" y="4322824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054AC2-D554-4768-91C8-84226C4EE3C0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B57DB-91B1-499F-8A4E-9462D7D3333D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27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DA7301-F95C-4EAA-A94B-39AE7048620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549FC3A-2555-47AD-8C66-E5404DB93B81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26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1ED852-4F18-4BA4-B81F-43854277A3AD}"/>
                  </a:ext>
                </a:extLst>
              </p:cNvPr>
              <p:cNvGrpSpPr/>
              <p:nvPr/>
            </p:nvGrpSpPr>
            <p:grpSpPr>
              <a:xfrm>
                <a:off x="5054982" y="4588095"/>
                <a:ext cx="2714910" cy="240545"/>
                <a:chOff x="5054982" y="3789952"/>
                <a:chExt cx="2714910" cy="24054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3F6425-C692-4C0A-A53B-EA3ABF474E66}"/>
                    </a:ext>
                  </a:extLst>
                </p:cNvPr>
                <p:cNvSpPr/>
                <p:nvPr/>
              </p:nvSpPr>
              <p:spPr>
                <a:xfrm>
                  <a:off x="5054982" y="3789952"/>
                  <a:ext cx="533400" cy="2359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28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7BD70A-386F-45BE-BCB3-94982450A35F}"/>
                    </a:ext>
                  </a:extLst>
                </p:cNvPr>
                <p:cNvSpPr/>
                <p:nvPr/>
              </p:nvSpPr>
              <p:spPr>
                <a:xfrm>
                  <a:off x="7236492" y="3794516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31D8CD-AB84-4B0E-8BA2-CDFB6266C2B8}"/>
                    </a:ext>
                  </a:extLst>
                </p:cNvPr>
                <p:cNvSpPr/>
                <p:nvPr/>
              </p:nvSpPr>
              <p:spPr>
                <a:xfrm>
                  <a:off x="578215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29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81DD352-17D9-49D7-905E-1BFD21094B39}"/>
                    </a:ext>
                  </a:extLst>
                </p:cNvPr>
                <p:cNvSpPr/>
                <p:nvPr/>
              </p:nvSpPr>
              <p:spPr>
                <a:xfrm>
                  <a:off x="6509322" y="3793390"/>
                  <a:ext cx="533400" cy="23598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30</a:t>
                  </a:r>
                </a:p>
              </p:txBody>
            </p:sp>
          </p:grp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E81BF87-D6D1-4A66-ADFB-E0556FCF5508}"/>
              </a:ext>
            </a:extLst>
          </p:cNvPr>
          <p:cNvSpPr/>
          <p:nvPr/>
        </p:nvSpPr>
        <p:spPr>
          <a:xfrm>
            <a:off x="8293482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3AA2BA-9CAF-4468-A0A9-D85D5A4DE6A9}"/>
              </a:ext>
            </a:extLst>
          </p:cNvPr>
          <p:cNvSpPr/>
          <p:nvPr/>
        </p:nvSpPr>
        <p:spPr>
          <a:xfrm>
            <a:off x="5293551" y="3808199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2E11E1-BC20-4395-BE21-60581E5B8E4D}"/>
              </a:ext>
            </a:extLst>
          </p:cNvPr>
          <p:cNvSpPr/>
          <p:nvPr/>
        </p:nvSpPr>
        <p:spPr>
          <a:xfrm>
            <a:off x="5293551" y="1862644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D42E6-7768-41ED-90B1-3D33B0D9B716}"/>
              </a:ext>
            </a:extLst>
          </p:cNvPr>
          <p:cNvSpPr/>
          <p:nvPr/>
        </p:nvSpPr>
        <p:spPr>
          <a:xfrm>
            <a:off x="8293482" y="1860635"/>
            <a:ext cx="2942208" cy="186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8ACE0A-F8BE-4218-BD8D-62165CED9810}"/>
              </a:ext>
            </a:extLst>
          </p:cNvPr>
          <p:cNvSpPr txBox="1"/>
          <p:nvPr/>
        </p:nvSpPr>
        <p:spPr>
          <a:xfrm>
            <a:off x="5293551" y="1838335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37E8DA-78F9-49B7-B1F6-3DE2C9FD1618}"/>
              </a:ext>
            </a:extLst>
          </p:cNvPr>
          <p:cNvSpPr txBox="1"/>
          <p:nvPr/>
        </p:nvSpPr>
        <p:spPr>
          <a:xfrm>
            <a:off x="8330058" y="1892568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D6AD6-2799-4784-A137-CBFB7053BD33}"/>
              </a:ext>
            </a:extLst>
          </p:cNvPr>
          <p:cNvSpPr txBox="1"/>
          <p:nvPr/>
        </p:nvSpPr>
        <p:spPr>
          <a:xfrm>
            <a:off x="5288787" y="3878057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980F7-11D4-4B45-AD0D-406C152DBD4B}"/>
              </a:ext>
            </a:extLst>
          </p:cNvPr>
          <p:cNvSpPr txBox="1"/>
          <p:nvPr/>
        </p:nvSpPr>
        <p:spPr>
          <a:xfrm>
            <a:off x="8330058" y="3808199"/>
            <a:ext cx="143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Sub-Core 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1AA2DF-A670-4D4C-9E0D-FD73840FB1DB}"/>
              </a:ext>
            </a:extLst>
          </p:cNvPr>
          <p:cNvSpPr/>
          <p:nvPr/>
        </p:nvSpPr>
        <p:spPr>
          <a:xfrm>
            <a:off x="5471763" y="22775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BB287C-EEBA-4218-BC49-61205DC85CC7}"/>
              </a:ext>
            </a:extLst>
          </p:cNvPr>
          <p:cNvSpPr/>
          <p:nvPr/>
        </p:nvSpPr>
        <p:spPr>
          <a:xfrm>
            <a:off x="8413971" y="228310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040360-C98E-4379-B407-74B2F04FC6B1}"/>
              </a:ext>
            </a:extLst>
          </p:cNvPr>
          <p:cNvSpPr/>
          <p:nvPr/>
        </p:nvSpPr>
        <p:spPr>
          <a:xfrm>
            <a:off x="5471763" y="4317247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C4704-8882-4549-B02A-2D0E673B423B}"/>
              </a:ext>
            </a:extLst>
          </p:cNvPr>
          <p:cNvSpPr/>
          <p:nvPr/>
        </p:nvSpPr>
        <p:spPr>
          <a:xfrm>
            <a:off x="8413749" y="4241624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8CE7F0-C0F8-4E27-A582-B0FA12955A63}"/>
              </a:ext>
            </a:extLst>
          </p:cNvPr>
          <p:cNvSpPr/>
          <p:nvPr/>
        </p:nvSpPr>
        <p:spPr>
          <a:xfrm>
            <a:off x="9067860" y="2286071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672F14-D83A-4C03-9C16-8F75A00A4999}"/>
              </a:ext>
            </a:extLst>
          </p:cNvPr>
          <p:cNvSpPr/>
          <p:nvPr/>
        </p:nvSpPr>
        <p:spPr>
          <a:xfrm>
            <a:off x="6099159" y="43212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172216-24D0-4D0B-A4E0-450E984034DE}"/>
              </a:ext>
            </a:extLst>
          </p:cNvPr>
          <p:cNvSpPr/>
          <p:nvPr/>
        </p:nvSpPr>
        <p:spPr>
          <a:xfrm>
            <a:off x="9067860" y="4238338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2120F5-0147-450B-8FCE-DB466BCC3F42}"/>
              </a:ext>
            </a:extLst>
          </p:cNvPr>
          <p:cNvSpPr/>
          <p:nvPr/>
        </p:nvSpPr>
        <p:spPr>
          <a:xfrm>
            <a:off x="6099159" y="2270936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5A417C-C93E-B7DF-CC52-84C1553B0A3E}"/>
              </a:ext>
            </a:extLst>
          </p:cNvPr>
          <p:cNvSpPr/>
          <p:nvPr/>
        </p:nvSpPr>
        <p:spPr>
          <a:xfrm>
            <a:off x="6731870" y="4321689"/>
            <a:ext cx="533400" cy="2359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446F1A-2B6B-4109-B751-66873C63F5C7}"/>
              </a:ext>
            </a:extLst>
          </p:cNvPr>
          <p:cNvSpPr/>
          <p:nvPr/>
        </p:nvSpPr>
        <p:spPr>
          <a:xfrm>
            <a:off x="6731870" y="2270936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180EF7-F194-E559-53A1-FC4E5D6A6097}"/>
              </a:ext>
            </a:extLst>
          </p:cNvPr>
          <p:cNvSpPr/>
          <p:nvPr/>
        </p:nvSpPr>
        <p:spPr>
          <a:xfrm>
            <a:off x="9715500" y="2277525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1FCA46-2162-E744-61E1-338DF66AB778}"/>
              </a:ext>
            </a:extLst>
          </p:cNvPr>
          <p:cNvSpPr/>
          <p:nvPr/>
        </p:nvSpPr>
        <p:spPr>
          <a:xfrm>
            <a:off x="9720960" y="4245062"/>
            <a:ext cx="533400" cy="2359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57686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09C8-F734-0BC2-E012-7460A035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 Hash table for Sub-Core Warp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3B39-8520-B324-07BE-3C3AD259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Hardware to modify RR multiplexer for Sub-Core Assignment</a:t>
            </a:r>
          </a:p>
          <a:p>
            <a:r>
              <a:rPr lang="en-US" dirty="0"/>
              <a:t>We add 4-entry 1 byte-per-entry hash table</a:t>
            </a:r>
          </a:p>
          <a:p>
            <a:pPr lvl="1"/>
            <a:r>
              <a:rPr lang="en-US" dirty="0"/>
              <a:t>Support different programmable hashing functions</a:t>
            </a:r>
          </a:p>
          <a:p>
            <a:pPr lvl="1"/>
            <a:r>
              <a:rPr lang="en-US" dirty="0"/>
              <a:t>Sensitivity Study details in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DA46-915B-9DC8-956A-00FE0DE7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9580B-2F63-7585-FA87-FD3020D5D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7189" y="1958792"/>
            <a:ext cx="5134993" cy="40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2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7A46-0E1F-FCC9-52B6-6B69C7A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60B2-9193-F5AA-73E1-1BD90BF7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  <a:p>
            <a:r>
              <a:rPr lang="en-US" dirty="0"/>
              <a:t>Register Bank Aware (RBA) Warp Scheduling</a:t>
            </a:r>
          </a:p>
          <a:p>
            <a:r>
              <a:rPr lang="en-US" dirty="0"/>
              <a:t>Hashed Sub-core Warp Assignment</a:t>
            </a:r>
          </a:p>
          <a:p>
            <a:r>
              <a:rPr lang="en-US" dirty="0">
                <a:solidFill>
                  <a:srgbClr val="FF0000"/>
                </a:solidFill>
              </a:rPr>
              <a:t>Evaluation and Conclusion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D1711-61CB-8BC3-BD46-B0CA99B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5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77D7-9ED7-F61A-4D18-6676A861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6896-531B-E5A2-1F10-83A3844D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Methodology</a:t>
            </a:r>
          </a:p>
          <a:p>
            <a:pPr lvl="1"/>
            <a:r>
              <a:rPr lang="en-US" dirty="0"/>
              <a:t>Accel-Sim with GPGPU-Sim 4.0 and Volta V100 Model</a:t>
            </a:r>
          </a:p>
          <a:p>
            <a:pPr lvl="1"/>
            <a:r>
              <a:rPr lang="en-US" dirty="0"/>
              <a:t>112 Applications from 8 diverse benchmark suites</a:t>
            </a:r>
          </a:p>
          <a:p>
            <a:pPr lvl="1"/>
            <a:r>
              <a:rPr lang="en-US" dirty="0"/>
              <a:t>2 register file banks per sub-core, 8 per SM</a:t>
            </a:r>
          </a:p>
          <a:p>
            <a:pPr lvl="1"/>
            <a:r>
              <a:rPr lang="en-US" dirty="0"/>
              <a:t>2 CUs per sub-core, 8 per SM</a:t>
            </a:r>
          </a:p>
          <a:p>
            <a:r>
              <a:rPr lang="en-US" dirty="0"/>
              <a:t>RTL Power / Area Analysis of RBA vs CU scaling</a:t>
            </a:r>
          </a:p>
          <a:p>
            <a:pPr lvl="1"/>
            <a:r>
              <a:rPr lang="en-US" dirty="0"/>
              <a:t>Cadence Genus</a:t>
            </a:r>
          </a:p>
          <a:p>
            <a:pPr lvl="1"/>
            <a:r>
              <a:rPr lang="en-US" dirty="0"/>
              <a:t>Synthesized RBA and Operand Collector with 45nm PDK</a:t>
            </a:r>
          </a:p>
          <a:p>
            <a:pPr lvl="1"/>
            <a:r>
              <a:rPr lang="en-US" dirty="0"/>
              <a:t>SRAM modules using </a:t>
            </a:r>
            <a:r>
              <a:rPr lang="en-US" dirty="0" err="1"/>
              <a:t>OpenRAM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C8E8-FC8A-F119-ED79-B9F2B7D7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9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6DB-1DBA-E5D7-7BB1-9CCB62A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FEA-7E25-6FC7-14D2-C39E955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BB4601-C23D-4D37-95CB-EF2A3885067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26407"/>
              </p:ext>
            </p:extLst>
          </p:nvPr>
        </p:nvGraphicFramePr>
        <p:xfrm>
          <a:off x="838200" y="16671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844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6DB-1DBA-E5D7-7BB1-9CCB62A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FEA-7E25-6FC7-14D2-C39E955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BB4601-C23D-4D37-95CB-EF2A3885067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50616"/>
              </p:ext>
            </p:extLst>
          </p:nvPr>
        </p:nvGraphicFramePr>
        <p:xfrm>
          <a:off x="838200" y="16671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398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6DB-1DBA-E5D7-7BB1-9CCB62A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FEA-7E25-6FC7-14D2-C39E955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BB4601-C23D-4D37-95CB-EF2A3885067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478899"/>
              </p:ext>
            </p:extLst>
          </p:nvPr>
        </p:nvGraphicFramePr>
        <p:xfrm>
          <a:off x="838200" y="16671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889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6DB-1DBA-E5D7-7BB1-9CCB62A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FEA-7E25-6FC7-14D2-C39E955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BB4601-C23D-4D37-95CB-EF2A3885067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30811"/>
              </p:ext>
            </p:extLst>
          </p:nvPr>
        </p:nvGraphicFramePr>
        <p:xfrm>
          <a:off x="838200" y="16671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D47B91-F8B4-BA7F-6E49-98D2901E76C1}"/>
              </a:ext>
            </a:extLst>
          </p:cNvPr>
          <p:cNvSpPr txBox="1"/>
          <p:nvPr/>
        </p:nvSpPr>
        <p:spPr>
          <a:xfrm>
            <a:off x="1704703" y="2135777"/>
            <a:ext cx="751114" cy="2893423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82DCC23-13C5-1D0C-5727-09E11B9F1A00}"/>
              </a:ext>
            </a:extLst>
          </p:cNvPr>
          <p:cNvSpPr/>
          <p:nvPr/>
        </p:nvSpPr>
        <p:spPr>
          <a:xfrm>
            <a:off x="1328740" y="669665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TPC-H benchmarks benefit the most from SRR and hashed warp assignment</a:t>
            </a:r>
          </a:p>
        </p:txBody>
      </p:sp>
    </p:spTree>
    <p:extLst>
      <p:ext uri="{BB962C8B-B14F-4D97-AF65-F5344CB8AC3E}">
        <p14:creationId xmlns:p14="http://schemas.microsoft.com/office/powerpoint/2010/main" val="18485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Generations of SM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676102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D2DAD-DFC8-4840-A516-8739FCFB9F45}"/>
              </a:ext>
            </a:extLst>
          </p:cNvPr>
          <p:cNvSpPr txBox="1"/>
          <p:nvPr/>
        </p:nvSpPr>
        <p:spPr>
          <a:xfrm>
            <a:off x="8109948" y="5676101"/>
            <a:ext cx="12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Hopper</a:t>
            </a:r>
          </a:p>
          <a:p>
            <a:pPr algn="ctr"/>
            <a:r>
              <a:rPr lang="en-US" b="1" dirty="0"/>
              <a:t>(2022)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3D9B2E8-0EB2-4539-EAC1-B6A5DB0E3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81897"/>
            <a:ext cx="4500936" cy="44942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BDB3F0-D4F3-64F8-0ADD-A3CC0489F4AF}"/>
              </a:ext>
            </a:extLst>
          </p:cNvPr>
          <p:cNvSpPr/>
          <p:nvPr/>
        </p:nvSpPr>
        <p:spPr>
          <a:xfrm>
            <a:off x="6652302" y="2028088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F057EF-C25E-0DF6-ABDE-B249757B4DA4}"/>
              </a:ext>
            </a:extLst>
          </p:cNvPr>
          <p:cNvSpPr/>
          <p:nvPr/>
        </p:nvSpPr>
        <p:spPr>
          <a:xfrm>
            <a:off x="8844336" y="2028088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EFF7E-9A84-2FFA-3879-922E0D184279}"/>
              </a:ext>
            </a:extLst>
          </p:cNvPr>
          <p:cNvSpPr/>
          <p:nvPr/>
        </p:nvSpPr>
        <p:spPr>
          <a:xfrm>
            <a:off x="6593868" y="3873328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C40C90-5E0C-229C-9891-F2801DAD080E}"/>
              </a:ext>
            </a:extLst>
          </p:cNvPr>
          <p:cNvSpPr/>
          <p:nvPr/>
        </p:nvSpPr>
        <p:spPr>
          <a:xfrm>
            <a:off x="8785902" y="3873328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DC3D3BF-C505-0804-2E64-1A3099955181}"/>
              </a:ext>
            </a:extLst>
          </p:cNvPr>
          <p:cNvSpPr/>
          <p:nvPr/>
        </p:nvSpPr>
        <p:spPr>
          <a:xfrm>
            <a:off x="6830265" y="458080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Warp Scheduler can only issue instructions to Execution Units in the same sub-core, imbalances cause under-utilization</a:t>
            </a:r>
          </a:p>
        </p:txBody>
      </p:sp>
    </p:spTree>
    <p:extLst>
      <p:ext uri="{BB962C8B-B14F-4D97-AF65-F5344CB8AC3E}">
        <p14:creationId xmlns:p14="http://schemas.microsoft.com/office/powerpoint/2010/main" val="2625761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6DB-1DBA-E5D7-7BB1-9CCB62A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FEA-7E25-6FC7-14D2-C39E955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BB4601-C23D-4D37-95CB-EF2A3885067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63244"/>
              </p:ext>
            </p:extLst>
          </p:nvPr>
        </p:nvGraphicFramePr>
        <p:xfrm>
          <a:off x="838200" y="16671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D47B91-F8B4-BA7F-6E49-98D2901E76C1}"/>
              </a:ext>
            </a:extLst>
          </p:cNvPr>
          <p:cNvSpPr txBox="1"/>
          <p:nvPr/>
        </p:nvSpPr>
        <p:spPr>
          <a:xfrm flipH="1">
            <a:off x="2455816" y="2135777"/>
            <a:ext cx="8391723" cy="2893423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82DCC23-13C5-1D0C-5727-09E11B9F1A00}"/>
              </a:ext>
            </a:extLst>
          </p:cNvPr>
          <p:cNvSpPr/>
          <p:nvPr/>
        </p:nvSpPr>
        <p:spPr>
          <a:xfrm>
            <a:off x="8193003" y="577879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 applications benefit most from RBA</a:t>
            </a:r>
          </a:p>
        </p:txBody>
      </p:sp>
    </p:spTree>
    <p:extLst>
      <p:ext uri="{BB962C8B-B14F-4D97-AF65-F5344CB8AC3E}">
        <p14:creationId xmlns:p14="http://schemas.microsoft.com/office/powerpoint/2010/main" val="4167767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BF8A-96AC-2A41-B892-DDC3BAB0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RBA improves Fully-Connected too!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34E1-63DD-1698-0DF8-1B748D97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83FEC3-9DCE-47DD-906E-17646AC87D2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112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866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1419-68A0-3C88-42F9-46FA71F6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Design Approach: Increasing # Collector Units / Sub-Core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791F-8699-7EBC-6333-27D5E8D6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Prevents Scheduler Issue stalls due to occupied CUs</a:t>
            </a:r>
          </a:p>
          <a:p>
            <a:r>
              <a:rPr lang="en-US" dirty="0"/>
              <a:t>Increases the ability to hide bank conflicts with other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A7BF-87B1-5BC0-3B7B-0520DBA8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52</a:t>
            </a:fld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20A0F7-945D-1C46-142B-46B6CB663838}"/>
              </a:ext>
            </a:extLst>
          </p:cNvPr>
          <p:cNvSpPr/>
          <p:nvPr/>
        </p:nvSpPr>
        <p:spPr>
          <a:xfrm rot="5400000">
            <a:off x="8344309" y="2934205"/>
            <a:ext cx="1240299" cy="11303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CE0D51-B6DC-BF11-AABE-72FAD1867119}"/>
              </a:ext>
            </a:extLst>
          </p:cNvPr>
          <p:cNvGrpSpPr/>
          <p:nvPr/>
        </p:nvGrpSpPr>
        <p:grpSpPr>
          <a:xfrm>
            <a:off x="7200376" y="4179484"/>
            <a:ext cx="1743205" cy="907334"/>
            <a:chOff x="6096000" y="2202890"/>
            <a:chExt cx="2743201" cy="11273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51254D-4751-7EDD-341F-15A07F6F7139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2F888B-FDD4-FBDA-1B60-E95D0BA5E130}"/>
                </a:ext>
              </a:extLst>
            </p:cNvPr>
            <p:cNvSpPr/>
            <p:nvPr/>
          </p:nvSpPr>
          <p:spPr>
            <a:xfrm>
              <a:off x="6096002" y="2202890"/>
              <a:ext cx="2743199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6327F-C223-EB8D-D72A-07F563D91EEA}"/>
                </a:ext>
              </a:extLst>
            </p:cNvPr>
            <p:cNvSpPr txBox="1"/>
            <p:nvPr/>
          </p:nvSpPr>
          <p:spPr>
            <a:xfrm>
              <a:off x="6096001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D7C9BA-551A-A22F-09CC-FC6B49EBA85D}"/>
              </a:ext>
            </a:extLst>
          </p:cNvPr>
          <p:cNvGrpSpPr/>
          <p:nvPr/>
        </p:nvGrpSpPr>
        <p:grpSpPr>
          <a:xfrm>
            <a:off x="8986380" y="4179484"/>
            <a:ext cx="1743205" cy="907334"/>
            <a:chOff x="6096000" y="2202890"/>
            <a:chExt cx="2743200" cy="11273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80D015-0D0E-FEF3-2404-2D0A61E1A16B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2A5C40-5D4B-9523-9738-8B5638F12641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BD5536-40A0-8E37-CAC1-F7A0999CB160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48DDB-6D52-BF98-9AAA-2238D4CAF66E}"/>
              </a:ext>
            </a:extLst>
          </p:cNvPr>
          <p:cNvGrpSpPr/>
          <p:nvPr/>
        </p:nvGrpSpPr>
        <p:grpSpPr>
          <a:xfrm>
            <a:off x="7043803" y="1750648"/>
            <a:ext cx="1743205" cy="907334"/>
            <a:chOff x="6096000" y="2202890"/>
            <a:chExt cx="2743200" cy="11273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AF2BB3-D9F5-1825-9C22-88161C4D095F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F041C2-6F66-0BF4-1D8B-B1A507F8B848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50431A-6807-7CA2-5C35-03B78035CA64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0 (CU0)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89B44B-1297-6C34-EBF3-1F8F958D9754}"/>
              </a:ext>
            </a:extLst>
          </p:cNvPr>
          <p:cNvGrpSpPr/>
          <p:nvPr/>
        </p:nvGrpSpPr>
        <p:grpSpPr>
          <a:xfrm>
            <a:off x="8863208" y="1755933"/>
            <a:ext cx="1743205" cy="907334"/>
            <a:chOff x="6096000" y="2202890"/>
            <a:chExt cx="2743200" cy="11273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FB2458-3B6F-CAA4-488E-EAE12FDC1534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D29F10-8BBD-3AAB-A768-57030454DA30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BC3675-7181-CDC3-9BDE-E71F228586CE}"/>
                </a:ext>
              </a:extLst>
            </p:cNvPr>
            <p:cNvSpPr txBox="1"/>
            <p:nvPr/>
          </p:nvSpPr>
          <p:spPr>
            <a:xfrm>
              <a:off x="6096000" y="223858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1 (CU1)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E31454-35BD-3BF1-A269-D4AC538E5816}"/>
              </a:ext>
            </a:extLst>
          </p:cNvPr>
          <p:cNvGrpSpPr/>
          <p:nvPr/>
        </p:nvGrpSpPr>
        <p:grpSpPr>
          <a:xfrm>
            <a:off x="7200378" y="5101541"/>
            <a:ext cx="1743205" cy="907334"/>
            <a:chOff x="6096000" y="2202890"/>
            <a:chExt cx="2743200" cy="11273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23E93B-2E2A-9F24-1BCA-64110AB1C517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0476DB-D8E7-7C91-E16E-EA0160DFB3C6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23539F-76B4-A82B-F0DB-A4D24C209B65}"/>
                </a:ext>
              </a:extLst>
            </p:cNvPr>
            <p:cNvSpPr txBox="1"/>
            <p:nvPr/>
          </p:nvSpPr>
          <p:spPr>
            <a:xfrm>
              <a:off x="6096000" y="2238579"/>
              <a:ext cx="2743200" cy="80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2 (CU1)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226E83-A00F-A755-A2F0-AF31264D3E0F}"/>
              </a:ext>
            </a:extLst>
          </p:cNvPr>
          <p:cNvGrpSpPr/>
          <p:nvPr/>
        </p:nvGrpSpPr>
        <p:grpSpPr>
          <a:xfrm>
            <a:off x="8986379" y="5101541"/>
            <a:ext cx="1743205" cy="907334"/>
            <a:chOff x="6096000" y="2202890"/>
            <a:chExt cx="2743200" cy="112739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C28FC0-2BA4-3ECE-38B6-335BCADD333F}"/>
                </a:ext>
              </a:extLst>
            </p:cNvPr>
            <p:cNvSpPr/>
            <p:nvPr/>
          </p:nvSpPr>
          <p:spPr>
            <a:xfrm>
              <a:off x="6096000" y="2607912"/>
              <a:ext cx="2743200" cy="72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aseline="-250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0CDFAFA-1CB5-F1D7-8EEA-4CAE435F20C4}"/>
                </a:ext>
              </a:extLst>
            </p:cNvPr>
            <p:cNvSpPr/>
            <p:nvPr/>
          </p:nvSpPr>
          <p:spPr>
            <a:xfrm>
              <a:off x="6096000" y="2202890"/>
              <a:ext cx="2743200" cy="405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E15771-75B4-6F84-C43F-A6FFA9360C43}"/>
                </a:ext>
              </a:extLst>
            </p:cNvPr>
            <p:cNvSpPr txBox="1"/>
            <p:nvPr/>
          </p:nvSpPr>
          <p:spPr>
            <a:xfrm>
              <a:off x="6096000" y="2238579"/>
              <a:ext cx="2743200" cy="80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Collector Unit 3 (CU1)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700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8EC0-5877-0A99-2E35-F2B2A384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Collector Unit (CU) Scaling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CE2D-206A-FE9C-42E3-420FC545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463907-0C32-476B-81E3-CAE4D294F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875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150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50A1-4846-0B57-7832-68CED4CA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Area analysis of CU Scaling vs RBA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B281-08EF-2BBA-C19E-277EB3C3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2430A6-1F0E-5D05-19B7-D8BCC8836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60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850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194E-EA25-337D-02E7-9DA378F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26D9-D319-5B15-ED34-59B512C6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bank conflicts in partitioned SMs without costly CU scaling</a:t>
            </a:r>
          </a:p>
          <a:p>
            <a:pPr lvl="1"/>
            <a:r>
              <a:rPr lang="en-US" dirty="0"/>
              <a:t>Eliminate pathological sub-core issue imbalances</a:t>
            </a:r>
          </a:p>
          <a:p>
            <a:r>
              <a:rPr lang="en-US" dirty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RBA uses feedback from the operand collector stage to relieve bank conflict pressure in highly contended register file sensitive apps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Hashed sub-core assignment reduces the likelihood of sub-core issue imbalances</a:t>
            </a:r>
          </a:p>
          <a:p>
            <a:r>
              <a:rPr lang="en-US" dirty="0">
                <a:solidFill>
                  <a:schemeClr val="bg1"/>
                </a:solidFill>
              </a:rPr>
              <a:t>Key Results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of </a:t>
            </a:r>
            <a:r>
              <a:rPr lang="en-US" b="1" dirty="0">
                <a:solidFill>
                  <a:schemeClr val="bg1"/>
                </a:solidFill>
              </a:rPr>
              <a:t>11.2% </a:t>
            </a:r>
            <a:r>
              <a:rPr lang="en-US" dirty="0">
                <a:solidFill>
                  <a:schemeClr val="bg1"/>
                </a:solidFill>
              </a:rPr>
              <a:t>speedup capturing </a:t>
            </a:r>
            <a:r>
              <a:rPr lang="en-US" b="1" dirty="0">
                <a:solidFill>
                  <a:schemeClr val="bg1"/>
                </a:solidFill>
              </a:rPr>
              <a:t>81%</a:t>
            </a:r>
            <a:r>
              <a:rPr lang="en-US" dirty="0">
                <a:solidFill>
                  <a:schemeClr val="bg1"/>
                </a:solidFill>
              </a:rPr>
              <a:t> of performance lost due to SM sub-division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RBA provides equivalent performance of between 4 and 8 CUs per sub-core with only a </a:t>
            </a:r>
            <a:r>
              <a:rPr lang="en-US" b="1" dirty="0">
                <a:solidFill>
                  <a:schemeClr val="bg1"/>
                </a:solidFill>
              </a:rPr>
              <a:t>1% </a:t>
            </a:r>
            <a:r>
              <a:rPr lang="en-US" dirty="0">
                <a:solidFill>
                  <a:schemeClr val="bg1"/>
                </a:solidFill>
              </a:rPr>
              <a:t>increase in normalized area and power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FAEA-DFD6-8AA8-26F5-765D3DE2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8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194E-EA25-337D-02E7-9DA378F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26D9-D319-5B15-ED34-59B512C6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bank conflicts in partitioned SMs without costly CU scaling</a:t>
            </a:r>
          </a:p>
          <a:p>
            <a:pPr lvl="1"/>
            <a:r>
              <a:rPr lang="en-US" dirty="0"/>
              <a:t>Eliminate pathological sub-core issue imbalances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RBA uses feedback from the operand collector stage to relieve bank conflict pressure in highly contended register file sensitive apps</a:t>
            </a:r>
          </a:p>
          <a:p>
            <a:pPr lvl="1"/>
            <a:r>
              <a:rPr lang="en-US" dirty="0"/>
              <a:t>Hashed sub-core assignment reduces the likelihood of sub-core issue imbalances</a:t>
            </a:r>
          </a:p>
          <a:p>
            <a:r>
              <a:rPr lang="en-US" dirty="0">
                <a:solidFill>
                  <a:schemeClr val="bg1"/>
                </a:solidFill>
              </a:rPr>
              <a:t>Key Results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of </a:t>
            </a:r>
            <a:r>
              <a:rPr lang="en-US" b="1" dirty="0">
                <a:solidFill>
                  <a:schemeClr val="bg1"/>
                </a:solidFill>
              </a:rPr>
              <a:t>11.2% </a:t>
            </a:r>
            <a:r>
              <a:rPr lang="en-US" dirty="0">
                <a:solidFill>
                  <a:schemeClr val="bg1"/>
                </a:solidFill>
              </a:rPr>
              <a:t>speedup capturing </a:t>
            </a:r>
            <a:r>
              <a:rPr lang="en-US" b="1" dirty="0">
                <a:solidFill>
                  <a:schemeClr val="bg1"/>
                </a:solidFill>
              </a:rPr>
              <a:t>81%</a:t>
            </a:r>
            <a:r>
              <a:rPr lang="en-US" dirty="0">
                <a:solidFill>
                  <a:schemeClr val="bg1"/>
                </a:solidFill>
              </a:rPr>
              <a:t> of performance lost due to SM sub-division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RBA provides equivalent performance of between 4 and 8 CUs per sub-core with only a </a:t>
            </a:r>
            <a:r>
              <a:rPr lang="en-US" b="1" dirty="0">
                <a:solidFill>
                  <a:schemeClr val="bg1"/>
                </a:solidFill>
              </a:rPr>
              <a:t>1% </a:t>
            </a:r>
            <a:r>
              <a:rPr lang="en-US" dirty="0">
                <a:solidFill>
                  <a:schemeClr val="bg1"/>
                </a:solidFill>
              </a:rPr>
              <a:t>increase in normalized area and power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FAEA-DFD6-8AA8-26F5-765D3DE2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6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194E-EA25-337D-02E7-9DA378F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26D9-D319-5B15-ED34-59B512C6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bank conflicts in partitioned SMs without costly CU scaling</a:t>
            </a:r>
          </a:p>
          <a:p>
            <a:pPr lvl="1"/>
            <a:r>
              <a:rPr lang="en-US" dirty="0"/>
              <a:t>Eliminate pathological sub-core issue imbalances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RBA uses feedback from the operand collector stage to relieve bank conflict pressure in highly contended register file sensitive apps</a:t>
            </a:r>
          </a:p>
          <a:p>
            <a:pPr lvl="1"/>
            <a:r>
              <a:rPr lang="en-US" dirty="0"/>
              <a:t>Hashed sub-core assignment reduces the likelihood of sub-core issue imbalances</a:t>
            </a:r>
          </a:p>
          <a:p>
            <a:r>
              <a:rPr lang="en-US" dirty="0"/>
              <a:t>Key Results</a:t>
            </a:r>
          </a:p>
          <a:p>
            <a:pPr lvl="1"/>
            <a:r>
              <a:rPr lang="en-US" dirty="0"/>
              <a:t>Average of </a:t>
            </a:r>
            <a:r>
              <a:rPr lang="en-US" b="1" dirty="0"/>
              <a:t>11.2% </a:t>
            </a:r>
            <a:r>
              <a:rPr lang="en-US" dirty="0"/>
              <a:t>speedup capturing </a:t>
            </a:r>
            <a:r>
              <a:rPr lang="en-US" b="1" dirty="0"/>
              <a:t>81%</a:t>
            </a:r>
            <a:r>
              <a:rPr lang="en-US" dirty="0"/>
              <a:t> of performance lost due to SM sub-division</a:t>
            </a:r>
          </a:p>
          <a:p>
            <a:pPr lvl="1"/>
            <a:r>
              <a:rPr lang="en-US" dirty="0"/>
              <a:t>RBA provides equivalent performance of between 4 and 8 CUs per sub-core with only a </a:t>
            </a:r>
            <a:r>
              <a:rPr lang="en-US" b="1" dirty="0"/>
              <a:t>1% </a:t>
            </a:r>
            <a:r>
              <a:rPr lang="en-US" dirty="0"/>
              <a:t>increase in normalized area and power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FAEA-DFD6-8AA8-26F5-765D3DE2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5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CC12-E5D0-1336-47A0-DCBEA407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6C5CB-9DC4-7A41-5785-B30B7A8D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37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4300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Sub-Core Performance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9" name="Picture 2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B5D40C-CB7B-49A0-8464-C33D97FB7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81897"/>
            <a:ext cx="4500936" cy="4494205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712509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D2DAD-DFC8-4840-A516-8739FCFB9F45}"/>
              </a:ext>
            </a:extLst>
          </p:cNvPr>
          <p:cNvSpPr txBox="1"/>
          <p:nvPr/>
        </p:nvSpPr>
        <p:spPr>
          <a:xfrm>
            <a:off x="8268986" y="5676102"/>
            <a:ext cx="12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Hopper</a:t>
            </a:r>
          </a:p>
          <a:p>
            <a:pPr algn="ctr"/>
            <a:r>
              <a:rPr lang="en-US" b="1" dirty="0"/>
              <a:t>(2022)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AA7903-5E06-5C1F-DEB0-3AAAC8FB7C37}"/>
              </a:ext>
            </a:extLst>
          </p:cNvPr>
          <p:cNvSpPr/>
          <p:nvPr/>
        </p:nvSpPr>
        <p:spPr>
          <a:xfrm>
            <a:off x="6593868" y="2971854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21ACEB-637A-FD10-B7F9-9C4B43DA9EE3}"/>
              </a:ext>
            </a:extLst>
          </p:cNvPr>
          <p:cNvSpPr/>
          <p:nvPr/>
        </p:nvSpPr>
        <p:spPr>
          <a:xfrm>
            <a:off x="8727468" y="2971854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62745C-DD7D-B3CC-0415-FE8E747C9970}"/>
              </a:ext>
            </a:extLst>
          </p:cNvPr>
          <p:cNvSpPr/>
          <p:nvPr/>
        </p:nvSpPr>
        <p:spPr>
          <a:xfrm>
            <a:off x="6528975" y="4811325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3E0A8F-A5BA-C3D8-709D-08CF67D61BC3}"/>
              </a:ext>
            </a:extLst>
          </p:cNvPr>
          <p:cNvSpPr/>
          <p:nvPr/>
        </p:nvSpPr>
        <p:spPr>
          <a:xfrm>
            <a:off x="8714550" y="4811325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09B6CF6-0C2F-56C0-623D-01849BFCD9CB}"/>
              </a:ext>
            </a:extLst>
          </p:cNvPr>
          <p:cNvSpPr/>
          <p:nvPr/>
        </p:nvSpPr>
        <p:spPr>
          <a:xfrm>
            <a:off x="6712278" y="1397616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 Warps only have access to EUs on the same sub-core</a:t>
            </a:r>
          </a:p>
        </p:txBody>
      </p:sp>
    </p:spTree>
    <p:extLst>
      <p:ext uri="{BB962C8B-B14F-4D97-AF65-F5344CB8AC3E}">
        <p14:creationId xmlns:p14="http://schemas.microsoft.com/office/powerpoint/2010/main" val="84603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A2017B-32D5-AD16-4EEA-71CE112D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Register File Banks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BE00F-851E-29B6-CCD9-8DF0CD06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BE3FB-DC3C-E1A5-B60A-49636D5089B0}"/>
              </a:ext>
            </a:extLst>
          </p:cNvPr>
          <p:cNvSpPr/>
          <p:nvPr/>
        </p:nvSpPr>
        <p:spPr>
          <a:xfrm>
            <a:off x="838201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6879D-FFDF-D710-336A-7AD1DE643F2C}"/>
              </a:ext>
            </a:extLst>
          </p:cNvPr>
          <p:cNvSpPr/>
          <p:nvPr/>
        </p:nvSpPr>
        <p:spPr>
          <a:xfrm>
            <a:off x="31623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B5152-CC91-6EF7-8D1B-4BBB812E4A21}"/>
              </a:ext>
            </a:extLst>
          </p:cNvPr>
          <p:cNvSpPr/>
          <p:nvPr/>
        </p:nvSpPr>
        <p:spPr>
          <a:xfrm>
            <a:off x="54864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CFCBD-31E9-E341-F416-129E4B7FE8DE}"/>
              </a:ext>
            </a:extLst>
          </p:cNvPr>
          <p:cNvSpPr/>
          <p:nvPr/>
        </p:nvSpPr>
        <p:spPr>
          <a:xfrm>
            <a:off x="78105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50D14-5F20-00B5-82ED-BA95D0F8AA11}"/>
              </a:ext>
            </a:extLst>
          </p:cNvPr>
          <p:cNvSpPr/>
          <p:nvPr/>
        </p:nvSpPr>
        <p:spPr>
          <a:xfrm>
            <a:off x="838201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39E08-98C2-5326-64D7-E0735B4B1A50}"/>
              </a:ext>
            </a:extLst>
          </p:cNvPr>
          <p:cNvSpPr/>
          <p:nvPr/>
        </p:nvSpPr>
        <p:spPr>
          <a:xfrm>
            <a:off x="1983923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2FDE7-D2C2-D739-BA89-723F879A3872}"/>
              </a:ext>
            </a:extLst>
          </p:cNvPr>
          <p:cNvSpPr/>
          <p:nvPr/>
        </p:nvSpPr>
        <p:spPr>
          <a:xfrm>
            <a:off x="3162300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312F5-FBC1-6425-CC7E-7BFDB4ABD58A}"/>
              </a:ext>
            </a:extLst>
          </p:cNvPr>
          <p:cNvSpPr/>
          <p:nvPr/>
        </p:nvSpPr>
        <p:spPr>
          <a:xfrm>
            <a:off x="4311288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C1CC4E-E3C7-1148-E330-20F3C2E09812}"/>
              </a:ext>
            </a:extLst>
          </p:cNvPr>
          <p:cNvSpPr/>
          <p:nvPr/>
        </p:nvSpPr>
        <p:spPr>
          <a:xfrm>
            <a:off x="54864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724C54-5078-475A-F54B-6958B1A9C7A7}"/>
              </a:ext>
            </a:extLst>
          </p:cNvPr>
          <p:cNvSpPr/>
          <p:nvPr/>
        </p:nvSpPr>
        <p:spPr>
          <a:xfrm>
            <a:off x="66381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4F9D4-D26B-68A6-8A9A-1B50CC9F9B9C}"/>
              </a:ext>
            </a:extLst>
          </p:cNvPr>
          <p:cNvSpPr/>
          <p:nvPr/>
        </p:nvSpPr>
        <p:spPr>
          <a:xfrm>
            <a:off x="78105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B2E24-2B82-BEA1-9744-8384E402B394}"/>
              </a:ext>
            </a:extLst>
          </p:cNvPr>
          <p:cNvSpPr/>
          <p:nvPr/>
        </p:nvSpPr>
        <p:spPr>
          <a:xfrm>
            <a:off x="89622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E8879-4534-EBA8-F2DB-7B13247AD1E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1291046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CAA2DA-FDD5-7807-FCCD-9D8566CBBBA9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1866901" y="2364374"/>
            <a:ext cx="569867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7F4AE2-7EE6-D678-9B55-3CF994D5A288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3615145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6AFE71-D0AB-2350-5B24-BA41C1F7F1C5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4191000" y="2364374"/>
            <a:ext cx="573133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4CB17D-FEB6-2A1C-65DB-FA541EEDF01C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59392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87E6A7-C7D0-0EE4-8FE2-8EEE0B666AAF}"/>
              </a:ext>
            </a:extLst>
          </p:cNvPr>
          <p:cNvCxnSpPr>
            <a:stCxn id="9" idx="2"/>
            <a:endCxn id="16" idx="0"/>
          </p:cNvCxnSpPr>
          <p:nvPr/>
        </p:nvCxnSpPr>
        <p:spPr>
          <a:xfrm>
            <a:off x="65151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C163D9-846D-165C-0B25-1151004B5D3F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 flipH="1">
            <a:off x="82633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56F79A-DA26-E8C9-9C17-784F5D14860E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>
            <a:off x="88392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06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1AD2-26A7-4B27-A773-A7AA29E2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4300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Sub-Core Performance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C45-161F-4E0B-AB72-ACFF466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9" name="Picture 2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B5D40C-CB7B-49A0-8464-C33D97FB7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81897"/>
            <a:ext cx="4500936" cy="4494205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55391448-0436-438F-A2D6-3DB68E57B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181897"/>
            <a:ext cx="4500937" cy="44942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03030E-1B9C-4ACF-A85C-0C7F79E47069}"/>
              </a:ext>
            </a:extLst>
          </p:cNvPr>
          <p:cNvSpPr txBox="1"/>
          <p:nvPr/>
        </p:nvSpPr>
        <p:spPr>
          <a:xfrm>
            <a:off x="3006048" y="5676102"/>
            <a:ext cx="9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Kepler (2012)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D2DAD-DFC8-4840-A516-8739FCFB9F45}"/>
              </a:ext>
            </a:extLst>
          </p:cNvPr>
          <p:cNvSpPr txBox="1"/>
          <p:nvPr/>
        </p:nvSpPr>
        <p:spPr>
          <a:xfrm>
            <a:off x="8268986" y="5726610"/>
            <a:ext cx="12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Hopper</a:t>
            </a:r>
          </a:p>
          <a:p>
            <a:pPr algn="ctr"/>
            <a:r>
              <a:rPr lang="en-US" b="1" dirty="0"/>
              <a:t>(2022)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AA7903-5E06-5C1F-DEB0-3AAAC8FB7C37}"/>
              </a:ext>
            </a:extLst>
          </p:cNvPr>
          <p:cNvSpPr/>
          <p:nvPr/>
        </p:nvSpPr>
        <p:spPr>
          <a:xfrm>
            <a:off x="6593868" y="2668427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21ACEB-637A-FD10-B7F9-9C4B43DA9EE3}"/>
              </a:ext>
            </a:extLst>
          </p:cNvPr>
          <p:cNvSpPr/>
          <p:nvPr/>
        </p:nvSpPr>
        <p:spPr>
          <a:xfrm>
            <a:off x="8763084" y="2668427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62745C-DD7D-B3CC-0415-FE8E747C9970}"/>
              </a:ext>
            </a:extLst>
          </p:cNvPr>
          <p:cNvSpPr/>
          <p:nvPr/>
        </p:nvSpPr>
        <p:spPr>
          <a:xfrm>
            <a:off x="6593868" y="4504559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3E0A8F-A5BA-C3D8-709D-08CF67D61BC3}"/>
              </a:ext>
            </a:extLst>
          </p:cNvPr>
          <p:cNvSpPr/>
          <p:nvPr/>
        </p:nvSpPr>
        <p:spPr>
          <a:xfrm>
            <a:off x="8727468" y="4504559"/>
            <a:ext cx="2133600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09B6CF6-0C2F-56C0-623D-01849BFCD9CB}"/>
              </a:ext>
            </a:extLst>
          </p:cNvPr>
          <p:cNvSpPr/>
          <p:nvPr/>
        </p:nvSpPr>
        <p:spPr>
          <a:xfrm>
            <a:off x="6647385" y="1159307"/>
            <a:ext cx="2890684" cy="1390222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4. Lack of RF capacity on one sub-core can prevent others with capacity from accepting work</a:t>
            </a:r>
          </a:p>
        </p:txBody>
      </p:sp>
    </p:spTree>
    <p:extLst>
      <p:ext uri="{BB962C8B-B14F-4D97-AF65-F5344CB8AC3E}">
        <p14:creationId xmlns:p14="http://schemas.microsoft.com/office/powerpoint/2010/main" val="1282637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06BC-4164-1F05-B6BC-BDCE6791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performance as imbalance scales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124CE40-E268-4967-7BFD-4B1C953A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28" y="1825625"/>
            <a:ext cx="780014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CAB0E-6C5A-51E7-538E-E2371372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8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39F0-E1C8-D04B-1087-16E47908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4-byte register file reads per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FAF35-5CB3-A715-84E2-A2ED6DA6B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910" y="1825625"/>
            <a:ext cx="9532179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F459-2D48-178A-078F-9CB1D50B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2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6E29-CCF1-EDE4-873D-6A06B8B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TPCH-C (top) and TPCH-U (bottom)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61ADBE1B-D1AF-5572-8C34-ADC13627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" y="2069319"/>
            <a:ext cx="11387589" cy="17735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10FC4-7E7E-3C69-690B-8CB1EF30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63</a:t>
            </a:fld>
            <a:endParaRPr lang="en-US"/>
          </a:p>
        </p:txBody>
      </p:sp>
      <p:pic>
        <p:nvPicPr>
          <p:cNvPr id="7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B3B18E1-B747-9E2F-C4F7-35786B133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" y="4116395"/>
            <a:ext cx="11387589" cy="17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90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F4D-571B-37B4-72AD-726AE8BF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TPCH-U Coefficient of Variation of total instructions issued from each sub-core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B2B69215-0B18-B7DB-34BC-114439CE7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0" y="3377214"/>
            <a:ext cx="11382910" cy="1737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C5ADC-4340-E422-B6D7-D5B0D9A7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4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BC08-23E1-0BC1-30D2-13F62396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Performance on all applications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D501989-A5B3-1894-9FFE-9BCB59D33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37" y="1825625"/>
            <a:ext cx="8448326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EA1C0-2360-3D2E-6DCD-604CA9A9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7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E40D-DA17-92B0-54B6-916A8E74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Geomean speedup of compute-bound applications over 4 sub-core baseline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AC8F4CBA-023A-09F0-DE08-816507CF3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82" y="2723417"/>
            <a:ext cx="8161036" cy="25557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F3111-BDD3-927C-AF3D-B1348E76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A39B-AE57-495A-AA0E-BE660A9A619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1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AF8E-5914-7886-32F7-AB6DA399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RBA Warp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5265-A036-C4F1-6C9C-14705A08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warp scheduler selects threads to issue each cycle</a:t>
            </a:r>
          </a:p>
          <a:p>
            <a:pPr lvl="1"/>
            <a:r>
              <a:rPr lang="en-US" dirty="0"/>
              <a:t>Typical policies include GTO, LRR, etc.</a:t>
            </a:r>
          </a:p>
          <a:p>
            <a:r>
              <a:rPr lang="en-US" dirty="0"/>
              <a:t>RBA adds register file access request feedback to make better use of the limited number of 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28A3B-119A-116C-F3BE-2EE48212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2033A-7ED9-3844-D2F1-E75CB36C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21" y="142587"/>
            <a:ext cx="5166458" cy="61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A2017B-32D5-AD16-4EEA-71CE112D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 Register File Banks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BE00F-851E-29B6-CCD9-8DF0CD06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BE3FB-DC3C-E1A5-B60A-49636D5089B0}"/>
              </a:ext>
            </a:extLst>
          </p:cNvPr>
          <p:cNvSpPr/>
          <p:nvPr/>
        </p:nvSpPr>
        <p:spPr>
          <a:xfrm>
            <a:off x="838201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6879D-FFDF-D710-336A-7AD1DE643F2C}"/>
              </a:ext>
            </a:extLst>
          </p:cNvPr>
          <p:cNvSpPr/>
          <p:nvPr/>
        </p:nvSpPr>
        <p:spPr>
          <a:xfrm>
            <a:off x="31623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B5152-CC91-6EF7-8D1B-4BBB812E4A21}"/>
              </a:ext>
            </a:extLst>
          </p:cNvPr>
          <p:cNvSpPr/>
          <p:nvPr/>
        </p:nvSpPr>
        <p:spPr>
          <a:xfrm>
            <a:off x="54864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CFCBD-31E9-E341-F416-129E4B7FE8DE}"/>
              </a:ext>
            </a:extLst>
          </p:cNvPr>
          <p:cNvSpPr/>
          <p:nvPr/>
        </p:nvSpPr>
        <p:spPr>
          <a:xfrm>
            <a:off x="78105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50D14-5F20-00B5-82ED-BA95D0F8AA11}"/>
              </a:ext>
            </a:extLst>
          </p:cNvPr>
          <p:cNvSpPr/>
          <p:nvPr/>
        </p:nvSpPr>
        <p:spPr>
          <a:xfrm>
            <a:off x="838201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39E08-98C2-5326-64D7-E0735B4B1A50}"/>
              </a:ext>
            </a:extLst>
          </p:cNvPr>
          <p:cNvSpPr/>
          <p:nvPr/>
        </p:nvSpPr>
        <p:spPr>
          <a:xfrm>
            <a:off x="1983923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2FDE7-D2C2-D739-BA89-723F879A3872}"/>
              </a:ext>
            </a:extLst>
          </p:cNvPr>
          <p:cNvSpPr/>
          <p:nvPr/>
        </p:nvSpPr>
        <p:spPr>
          <a:xfrm>
            <a:off x="3162300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312F5-FBC1-6425-CC7E-7BFDB4ABD58A}"/>
              </a:ext>
            </a:extLst>
          </p:cNvPr>
          <p:cNvSpPr/>
          <p:nvPr/>
        </p:nvSpPr>
        <p:spPr>
          <a:xfrm>
            <a:off x="4311288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C1CC4E-E3C7-1148-E330-20F3C2E09812}"/>
              </a:ext>
            </a:extLst>
          </p:cNvPr>
          <p:cNvSpPr/>
          <p:nvPr/>
        </p:nvSpPr>
        <p:spPr>
          <a:xfrm>
            <a:off x="54864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724C54-5078-475A-F54B-6958B1A9C7A7}"/>
              </a:ext>
            </a:extLst>
          </p:cNvPr>
          <p:cNvSpPr/>
          <p:nvPr/>
        </p:nvSpPr>
        <p:spPr>
          <a:xfrm>
            <a:off x="66381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4F9D4-D26B-68A6-8A9A-1B50CC9F9B9C}"/>
              </a:ext>
            </a:extLst>
          </p:cNvPr>
          <p:cNvSpPr/>
          <p:nvPr/>
        </p:nvSpPr>
        <p:spPr>
          <a:xfrm>
            <a:off x="78105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B2E24-2B82-BEA1-9744-8384E402B394}"/>
              </a:ext>
            </a:extLst>
          </p:cNvPr>
          <p:cNvSpPr/>
          <p:nvPr/>
        </p:nvSpPr>
        <p:spPr>
          <a:xfrm>
            <a:off x="89622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E8879-4534-EBA8-F2DB-7B13247AD1E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1291046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CAA2DA-FDD5-7807-FCCD-9D8566CBBBA9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1866901" y="2364374"/>
            <a:ext cx="569867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7F4AE2-7EE6-D678-9B55-3CF994D5A288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3615145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6AFE71-D0AB-2350-5B24-BA41C1F7F1C5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4191000" y="2364374"/>
            <a:ext cx="573133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4CB17D-FEB6-2A1C-65DB-FA541EEDF01C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59392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87E6A7-C7D0-0EE4-8FE2-8EEE0B666AAF}"/>
              </a:ext>
            </a:extLst>
          </p:cNvPr>
          <p:cNvCxnSpPr>
            <a:stCxn id="9" idx="2"/>
            <a:endCxn id="16" idx="0"/>
          </p:cNvCxnSpPr>
          <p:nvPr/>
        </p:nvCxnSpPr>
        <p:spPr>
          <a:xfrm>
            <a:off x="65151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C163D9-846D-165C-0B25-1151004B5D3F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 flipH="1">
            <a:off x="82633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56F79A-DA26-E8C9-9C17-784F5D14860E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>
            <a:off x="88392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9384B2-7839-4CE7-676F-558E3836D62F}"/>
              </a:ext>
            </a:extLst>
          </p:cNvPr>
          <p:cNvCxnSpPr>
            <a:stCxn id="7" idx="2"/>
            <a:endCxn id="13" idx="0"/>
          </p:cNvCxnSpPr>
          <p:nvPr/>
        </p:nvCxnSpPr>
        <p:spPr>
          <a:xfrm>
            <a:off x="1866901" y="2364374"/>
            <a:ext cx="174824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8E56A-0A1B-FF69-C5F5-899F7250A5DB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1866901" y="2364374"/>
            <a:ext cx="2897232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128577-D22B-C38E-9448-E6210D206DE7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1866901" y="2364374"/>
            <a:ext cx="407234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1912A6-2EF8-E468-D153-BA707C006C6E}"/>
              </a:ext>
            </a:extLst>
          </p:cNvPr>
          <p:cNvCxnSpPr>
            <a:stCxn id="7" idx="2"/>
            <a:endCxn id="16" idx="0"/>
          </p:cNvCxnSpPr>
          <p:nvPr/>
        </p:nvCxnSpPr>
        <p:spPr>
          <a:xfrm>
            <a:off x="1866901" y="2364374"/>
            <a:ext cx="522405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CE126-9515-0C45-5653-713C9EA811C8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1866901" y="2364374"/>
            <a:ext cx="639644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AF21BE-CBBF-0682-DD4E-E0ECFBED1DBF}"/>
              </a:ext>
            </a:extLst>
          </p:cNvPr>
          <p:cNvCxnSpPr>
            <a:stCxn id="7" idx="2"/>
            <a:endCxn id="18" idx="0"/>
          </p:cNvCxnSpPr>
          <p:nvPr/>
        </p:nvCxnSpPr>
        <p:spPr>
          <a:xfrm>
            <a:off x="1866901" y="2364374"/>
            <a:ext cx="754815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2CA9AF6-CC5E-B549-7718-AC41D6AA80B4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291046" y="2364374"/>
            <a:ext cx="28999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3E6F33-9D66-E69E-0A3D-53FD38BD96DF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2436768" y="2364374"/>
            <a:ext cx="17542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93B388-348F-4446-1E98-7BD804D446BF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4191000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7A350D-5D6C-C539-E750-B292B0E93EF4}"/>
              </a:ext>
            </a:extLst>
          </p:cNvPr>
          <p:cNvCxnSpPr>
            <a:stCxn id="8" idx="2"/>
            <a:endCxn id="16" idx="0"/>
          </p:cNvCxnSpPr>
          <p:nvPr/>
        </p:nvCxnSpPr>
        <p:spPr>
          <a:xfrm>
            <a:off x="4191000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A13A30-2F55-A218-BE80-C655D885E009}"/>
              </a:ext>
            </a:extLst>
          </p:cNvPr>
          <p:cNvCxnSpPr>
            <a:stCxn id="8" idx="2"/>
            <a:endCxn id="17" idx="0"/>
          </p:cNvCxnSpPr>
          <p:nvPr/>
        </p:nvCxnSpPr>
        <p:spPr>
          <a:xfrm>
            <a:off x="4191000" y="2364374"/>
            <a:ext cx="40723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7C06A50-64E3-B86F-4009-D55799EC4B3B}"/>
              </a:ext>
            </a:extLst>
          </p:cNvPr>
          <p:cNvCxnSpPr>
            <a:stCxn id="8" idx="2"/>
            <a:endCxn id="18" idx="0"/>
          </p:cNvCxnSpPr>
          <p:nvPr/>
        </p:nvCxnSpPr>
        <p:spPr>
          <a:xfrm>
            <a:off x="4191000" y="2364374"/>
            <a:ext cx="52240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804F45-EBE0-9528-1E02-EE80F831669D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1291046" y="2364374"/>
            <a:ext cx="52240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C23163-48AC-CF80-4125-E7FECDF39FC9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436768" y="2364374"/>
            <a:ext cx="40783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28E5C3-774B-E0C4-AEFF-7BBD1FF49C04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3615145" y="2364374"/>
            <a:ext cx="2899955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46DE30-0882-9202-EBB3-1A6EE550AEE8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4764133" y="2364374"/>
            <a:ext cx="1750967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F898A2F-693C-A5FB-9B4E-F0067AD701D2}"/>
              </a:ext>
            </a:extLst>
          </p:cNvPr>
          <p:cNvCxnSpPr>
            <a:stCxn id="9" idx="2"/>
            <a:endCxn id="17" idx="0"/>
          </p:cNvCxnSpPr>
          <p:nvPr/>
        </p:nvCxnSpPr>
        <p:spPr>
          <a:xfrm>
            <a:off x="6515100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709945-4247-C5AA-00BD-D993AC35766C}"/>
              </a:ext>
            </a:extLst>
          </p:cNvPr>
          <p:cNvCxnSpPr>
            <a:stCxn id="9" idx="2"/>
            <a:endCxn id="18" idx="0"/>
          </p:cNvCxnSpPr>
          <p:nvPr/>
        </p:nvCxnSpPr>
        <p:spPr>
          <a:xfrm>
            <a:off x="6515100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61FEAC-C376-B21F-EC09-43A7F51C9E3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291046" y="2364374"/>
            <a:ext cx="75481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D44A2B-BD99-B76C-30B4-A68D4EA9ACB6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2436768" y="2364374"/>
            <a:ext cx="64024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D36026-4E9F-0C11-FDBC-BCA24E7E187A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flipH="1">
            <a:off x="3615145" y="2364374"/>
            <a:ext cx="5224055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872415-DB49-7CE0-7A7E-D94F65D43D3A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764133" y="2364374"/>
            <a:ext cx="4075067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43B936-5C24-2C76-F2D9-D325BBB7847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 flipH="1">
            <a:off x="5939245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C4769F6-3614-A119-3E40-7C294A4DDB9D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 flipH="1">
            <a:off x="7090955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0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A2017B-32D5-AD16-4EEA-71CE112D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 Register File Banks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BE00F-851E-29B6-CCD9-8DF0CD06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BE3FB-DC3C-E1A5-B60A-49636D5089B0}"/>
              </a:ext>
            </a:extLst>
          </p:cNvPr>
          <p:cNvSpPr/>
          <p:nvPr/>
        </p:nvSpPr>
        <p:spPr>
          <a:xfrm>
            <a:off x="838201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6879D-FFDF-D710-336A-7AD1DE643F2C}"/>
              </a:ext>
            </a:extLst>
          </p:cNvPr>
          <p:cNvSpPr/>
          <p:nvPr/>
        </p:nvSpPr>
        <p:spPr>
          <a:xfrm>
            <a:off x="31623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B5152-CC91-6EF7-8D1B-4BBB812E4A21}"/>
              </a:ext>
            </a:extLst>
          </p:cNvPr>
          <p:cNvSpPr/>
          <p:nvPr/>
        </p:nvSpPr>
        <p:spPr>
          <a:xfrm>
            <a:off x="54864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CFCBD-31E9-E341-F416-129E4B7FE8DE}"/>
              </a:ext>
            </a:extLst>
          </p:cNvPr>
          <p:cNvSpPr/>
          <p:nvPr/>
        </p:nvSpPr>
        <p:spPr>
          <a:xfrm>
            <a:off x="7810500" y="1907174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50D14-5F20-00B5-82ED-BA95D0F8AA11}"/>
              </a:ext>
            </a:extLst>
          </p:cNvPr>
          <p:cNvSpPr/>
          <p:nvPr/>
        </p:nvSpPr>
        <p:spPr>
          <a:xfrm>
            <a:off x="838201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39E08-98C2-5326-64D7-E0735B4B1A50}"/>
              </a:ext>
            </a:extLst>
          </p:cNvPr>
          <p:cNvSpPr/>
          <p:nvPr/>
        </p:nvSpPr>
        <p:spPr>
          <a:xfrm>
            <a:off x="1983923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2FDE7-D2C2-D739-BA89-723F879A3872}"/>
              </a:ext>
            </a:extLst>
          </p:cNvPr>
          <p:cNvSpPr/>
          <p:nvPr/>
        </p:nvSpPr>
        <p:spPr>
          <a:xfrm>
            <a:off x="3162300" y="3596826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312F5-FBC1-6425-CC7E-7BFDB4ABD58A}"/>
              </a:ext>
            </a:extLst>
          </p:cNvPr>
          <p:cNvSpPr/>
          <p:nvPr/>
        </p:nvSpPr>
        <p:spPr>
          <a:xfrm>
            <a:off x="4311288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C1CC4E-E3C7-1148-E330-20F3C2E09812}"/>
              </a:ext>
            </a:extLst>
          </p:cNvPr>
          <p:cNvSpPr/>
          <p:nvPr/>
        </p:nvSpPr>
        <p:spPr>
          <a:xfrm>
            <a:off x="54864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724C54-5078-475A-F54B-6958B1A9C7A7}"/>
              </a:ext>
            </a:extLst>
          </p:cNvPr>
          <p:cNvSpPr/>
          <p:nvPr/>
        </p:nvSpPr>
        <p:spPr>
          <a:xfrm>
            <a:off x="66381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4F9D4-D26B-68A6-8A9A-1B50CC9F9B9C}"/>
              </a:ext>
            </a:extLst>
          </p:cNvPr>
          <p:cNvSpPr/>
          <p:nvPr/>
        </p:nvSpPr>
        <p:spPr>
          <a:xfrm>
            <a:off x="781050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B2E24-2B82-BEA1-9744-8384E402B394}"/>
              </a:ext>
            </a:extLst>
          </p:cNvPr>
          <p:cNvSpPr/>
          <p:nvPr/>
        </p:nvSpPr>
        <p:spPr>
          <a:xfrm>
            <a:off x="8962210" y="3596825"/>
            <a:ext cx="905690" cy="404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E8879-4534-EBA8-F2DB-7B13247AD1E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1291046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CAA2DA-FDD5-7807-FCCD-9D8566CBBBA9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1866901" y="2364374"/>
            <a:ext cx="569867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7F4AE2-7EE6-D678-9B55-3CF994D5A288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3615145" y="2364374"/>
            <a:ext cx="575855" cy="12324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6AFE71-D0AB-2350-5B24-BA41C1F7F1C5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4191000" y="2364374"/>
            <a:ext cx="573133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4CB17D-FEB6-2A1C-65DB-FA541EEDF01C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59392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87E6A7-C7D0-0EE4-8FE2-8EEE0B666AAF}"/>
              </a:ext>
            </a:extLst>
          </p:cNvPr>
          <p:cNvCxnSpPr>
            <a:stCxn id="9" idx="2"/>
            <a:endCxn id="16" idx="0"/>
          </p:cNvCxnSpPr>
          <p:nvPr/>
        </p:nvCxnSpPr>
        <p:spPr>
          <a:xfrm>
            <a:off x="65151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C163D9-846D-165C-0B25-1151004B5D3F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 flipH="1">
            <a:off x="8263345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56F79A-DA26-E8C9-9C17-784F5D14860E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>
            <a:off x="8839200" y="2364374"/>
            <a:ext cx="575855" cy="1232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9384B2-7839-4CE7-676F-558E3836D62F}"/>
              </a:ext>
            </a:extLst>
          </p:cNvPr>
          <p:cNvCxnSpPr>
            <a:stCxn id="7" idx="2"/>
            <a:endCxn id="13" idx="0"/>
          </p:cNvCxnSpPr>
          <p:nvPr/>
        </p:nvCxnSpPr>
        <p:spPr>
          <a:xfrm>
            <a:off x="1866901" y="2364374"/>
            <a:ext cx="174824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8E56A-0A1B-FF69-C5F5-899F7250A5DB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1866901" y="2364374"/>
            <a:ext cx="2897232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128577-D22B-C38E-9448-E6210D206DE7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1866901" y="2364374"/>
            <a:ext cx="407234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1912A6-2EF8-E468-D153-BA707C006C6E}"/>
              </a:ext>
            </a:extLst>
          </p:cNvPr>
          <p:cNvCxnSpPr>
            <a:stCxn id="7" idx="2"/>
            <a:endCxn id="16" idx="0"/>
          </p:cNvCxnSpPr>
          <p:nvPr/>
        </p:nvCxnSpPr>
        <p:spPr>
          <a:xfrm>
            <a:off x="1866901" y="2364374"/>
            <a:ext cx="522405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CE126-9515-0C45-5653-713C9EA811C8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1866901" y="2364374"/>
            <a:ext cx="639644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AF21BE-CBBF-0682-DD4E-E0ECFBED1DBF}"/>
              </a:ext>
            </a:extLst>
          </p:cNvPr>
          <p:cNvCxnSpPr>
            <a:stCxn id="7" idx="2"/>
            <a:endCxn id="18" idx="0"/>
          </p:cNvCxnSpPr>
          <p:nvPr/>
        </p:nvCxnSpPr>
        <p:spPr>
          <a:xfrm>
            <a:off x="1866901" y="2364374"/>
            <a:ext cx="7548154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2CA9AF6-CC5E-B549-7718-AC41D6AA80B4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291046" y="2364374"/>
            <a:ext cx="28999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3E6F33-9D66-E69E-0A3D-53FD38BD96DF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2436768" y="2364374"/>
            <a:ext cx="17542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93B388-348F-4446-1E98-7BD804D446BF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4191000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7A350D-5D6C-C539-E750-B292B0E93EF4}"/>
              </a:ext>
            </a:extLst>
          </p:cNvPr>
          <p:cNvCxnSpPr>
            <a:stCxn id="8" idx="2"/>
            <a:endCxn id="16" idx="0"/>
          </p:cNvCxnSpPr>
          <p:nvPr/>
        </p:nvCxnSpPr>
        <p:spPr>
          <a:xfrm>
            <a:off x="4191000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A13A30-2F55-A218-BE80-C655D885E009}"/>
              </a:ext>
            </a:extLst>
          </p:cNvPr>
          <p:cNvCxnSpPr>
            <a:stCxn id="8" idx="2"/>
            <a:endCxn id="17" idx="0"/>
          </p:cNvCxnSpPr>
          <p:nvPr/>
        </p:nvCxnSpPr>
        <p:spPr>
          <a:xfrm>
            <a:off x="4191000" y="2364374"/>
            <a:ext cx="40723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7C06A50-64E3-B86F-4009-D55799EC4B3B}"/>
              </a:ext>
            </a:extLst>
          </p:cNvPr>
          <p:cNvCxnSpPr>
            <a:stCxn id="8" idx="2"/>
            <a:endCxn id="18" idx="0"/>
          </p:cNvCxnSpPr>
          <p:nvPr/>
        </p:nvCxnSpPr>
        <p:spPr>
          <a:xfrm>
            <a:off x="4191000" y="2364374"/>
            <a:ext cx="52240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804F45-EBE0-9528-1E02-EE80F831669D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1291046" y="2364374"/>
            <a:ext cx="52240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C23163-48AC-CF80-4125-E7FECDF39FC9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436768" y="2364374"/>
            <a:ext cx="40783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28E5C3-774B-E0C4-AEFF-7BBD1FF49C04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3615145" y="2364374"/>
            <a:ext cx="2899955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46DE30-0882-9202-EBB3-1A6EE550AEE8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4764133" y="2364374"/>
            <a:ext cx="1750967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F898A2F-693C-A5FB-9B4E-F0067AD701D2}"/>
              </a:ext>
            </a:extLst>
          </p:cNvPr>
          <p:cNvCxnSpPr>
            <a:stCxn id="9" idx="2"/>
            <a:endCxn id="17" idx="0"/>
          </p:cNvCxnSpPr>
          <p:nvPr/>
        </p:nvCxnSpPr>
        <p:spPr>
          <a:xfrm>
            <a:off x="6515100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709945-4247-C5AA-00BD-D993AC35766C}"/>
              </a:ext>
            </a:extLst>
          </p:cNvPr>
          <p:cNvCxnSpPr>
            <a:stCxn id="9" idx="2"/>
            <a:endCxn id="18" idx="0"/>
          </p:cNvCxnSpPr>
          <p:nvPr/>
        </p:nvCxnSpPr>
        <p:spPr>
          <a:xfrm>
            <a:off x="6515100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61FEAC-C376-B21F-EC09-43A7F51C9E3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291046" y="2364374"/>
            <a:ext cx="7548154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D44A2B-BD99-B76C-30B4-A68D4EA9ACB6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2436768" y="2364374"/>
            <a:ext cx="6402432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D36026-4E9F-0C11-FDBC-BCA24E7E187A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flipH="1">
            <a:off x="3615145" y="2364374"/>
            <a:ext cx="5224055" cy="123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872415-DB49-7CE0-7A7E-D94F65D43D3A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764133" y="2364374"/>
            <a:ext cx="4075067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43B936-5C24-2C76-F2D9-D325BBB7847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 flipH="1">
            <a:off x="5939245" y="2364374"/>
            <a:ext cx="289995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C4769F6-3614-A119-3E40-7C294A4DDB9D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 flipH="1">
            <a:off x="7090955" y="2364374"/>
            <a:ext cx="1748245" cy="1232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568DDD-A41C-BBF1-F167-4CB03BC8F509}"/>
              </a:ext>
            </a:extLst>
          </p:cNvPr>
          <p:cNvSpPr/>
          <p:nvPr/>
        </p:nvSpPr>
        <p:spPr>
          <a:xfrm>
            <a:off x="0" y="4716780"/>
            <a:ext cx="12192000" cy="982980"/>
          </a:xfrm>
          <a:prstGeom prst="rect">
            <a:avLst/>
          </a:prstGeom>
          <a:solidFill>
            <a:srgbClr val="9D968D"/>
          </a:solidFill>
          <a:ln>
            <a:solidFill>
              <a:srgbClr val="9D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73A36"/>
                </a:solidFill>
              </a:rPr>
              <a:t># of Register Banks and Execution Units Stays the Same!</a:t>
            </a:r>
          </a:p>
        </p:txBody>
      </p:sp>
    </p:spTree>
    <p:extLst>
      <p:ext uri="{BB962C8B-B14F-4D97-AF65-F5344CB8AC3E}">
        <p14:creationId xmlns:p14="http://schemas.microsoft.com/office/powerpoint/2010/main" val="76937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D8F3A76-2706-B080-2FA8-BDB8CB2B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Fully-Connected 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3BE8-70D6-4014-B05B-6A61D4D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6B5308-6B54-4E5B-8185-C4F567049C3B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1ED048-4555-46D5-A1C8-85A514D18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30525"/>
              </p:ext>
            </p:extLst>
          </p:nvPr>
        </p:nvGraphicFramePr>
        <p:xfrm>
          <a:off x="914400" y="1825625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11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2788</Words>
  <Application>Microsoft Office PowerPoint</Application>
  <PresentationFormat>Widescreen</PresentationFormat>
  <Paragraphs>1067</Paragraphs>
  <Slides>67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Mitigating GPU Core Partitioning Performance Effects</vt:lpstr>
      <vt:lpstr>Two Generations of SM Architectures</vt:lpstr>
      <vt:lpstr>Two Generations of SM Architectures</vt:lpstr>
      <vt:lpstr>Two Generations of SM Architectures</vt:lpstr>
      <vt:lpstr>Two Generations of SM Architectures</vt:lpstr>
      <vt:lpstr>SM Register File Banks</vt:lpstr>
      <vt:lpstr>SM Register File Banks</vt:lpstr>
      <vt:lpstr>SM Register File Banks</vt:lpstr>
      <vt:lpstr>Hypothetical Fully-Connected SM</vt:lpstr>
      <vt:lpstr>Hypothetical Fully-Connected SM</vt:lpstr>
      <vt:lpstr>Hypothetical Fully-Connected SM</vt:lpstr>
      <vt:lpstr>Outline</vt:lpstr>
      <vt:lpstr>The Operand Collector</vt:lpstr>
      <vt:lpstr>Simple Operand Collector Example</vt:lpstr>
      <vt:lpstr>Simple Operand Collector Example</vt:lpstr>
      <vt:lpstr>Simple Operand Collector Example</vt:lpstr>
      <vt:lpstr>Simple Operand Collector Example</vt:lpstr>
      <vt:lpstr>Simple Operand Collector Example</vt:lpstr>
      <vt:lpstr>Simple Operand Collector Example</vt:lpstr>
      <vt:lpstr>Simple Operand Collector Example</vt:lpstr>
      <vt:lpstr>Simple Operand Collector Example</vt:lpstr>
      <vt:lpstr>Register Bank Aware Warp Scheduling</vt:lpstr>
      <vt:lpstr>Register Bank Aware Warp Scheduling</vt:lpstr>
      <vt:lpstr>Register Bank Aware Warp Scheduling</vt:lpstr>
      <vt:lpstr>Register Bank Aware Warp Scheduling</vt:lpstr>
      <vt:lpstr>Register Bank Aware Warp Scheduling</vt:lpstr>
      <vt:lpstr>Outline</vt:lpstr>
      <vt:lpstr>How are warps assigned to sub-cores in HW?</vt:lpstr>
      <vt:lpstr>How are warps assigned to sub-cores in HW?</vt:lpstr>
      <vt:lpstr>Sub-Core Assignment Microbenchmark</vt:lpstr>
      <vt:lpstr>Sub-Core Assignment Microbenchmark</vt:lpstr>
      <vt:lpstr>Sub-Core Assignment Microbenchmark</vt:lpstr>
      <vt:lpstr>Warp Imbalance in Real Applications</vt:lpstr>
      <vt:lpstr>Warp Imbalance in Real Applications</vt:lpstr>
      <vt:lpstr>Warp Imbalance in Real Applications</vt:lpstr>
      <vt:lpstr>Static Skewed Round Robin (SRR)</vt:lpstr>
      <vt:lpstr>Static Skewed Round Robin (SRR)</vt:lpstr>
      <vt:lpstr>Static Skewed Round Robin (SRR)</vt:lpstr>
      <vt:lpstr>Random Shuffle</vt:lpstr>
      <vt:lpstr>Random Shuffle</vt:lpstr>
      <vt:lpstr>Random Shuffle</vt:lpstr>
      <vt:lpstr>Random Shuffle</vt:lpstr>
      <vt:lpstr>Small Hash table for Sub-Core Warp Assignment</vt:lpstr>
      <vt:lpstr>Outline</vt:lpstr>
      <vt:lpstr>Methodology</vt:lpstr>
      <vt:lpstr>Summary Design Performance</vt:lpstr>
      <vt:lpstr>Summary Design Performance</vt:lpstr>
      <vt:lpstr>Summary Design Performance</vt:lpstr>
      <vt:lpstr>Summary Design Performance</vt:lpstr>
      <vt:lpstr>Summary Design Performance</vt:lpstr>
      <vt:lpstr>RBA improves Fully-Connected too!</vt:lpstr>
      <vt:lpstr>Alternative Design Approach: Increasing # Collector Units / Sub-Core</vt:lpstr>
      <vt:lpstr>Collector Unit (CU) Scaling Performance</vt:lpstr>
      <vt:lpstr>Power and Area analysis of CU Scaling vs RBA</vt:lpstr>
      <vt:lpstr>Conclusion</vt:lpstr>
      <vt:lpstr>Conclusion</vt:lpstr>
      <vt:lpstr>Conclusion</vt:lpstr>
      <vt:lpstr>Backup Slides</vt:lpstr>
      <vt:lpstr>Four Sub-Core Performance Effects</vt:lpstr>
      <vt:lpstr>Four Sub-Core Performance Effects</vt:lpstr>
      <vt:lpstr>Simulated performance as imbalance scales</vt:lpstr>
      <vt:lpstr>Number of 4-byte register file reads per cycle</vt:lpstr>
      <vt:lpstr>TPCH-C (top) and TPCH-U (bottom)</vt:lpstr>
      <vt:lpstr>TPCH-U Coefficient of Variation of total instructions issued from each sub-core</vt:lpstr>
      <vt:lpstr>Design Performance on all applications</vt:lpstr>
      <vt:lpstr>Geomean speedup of compute-bound applications over 4 sub-core baseline</vt:lpstr>
      <vt:lpstr>RBA Warp Scheduler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Barnes Preliminary Exam</dc:title>
  <dc:creator>Aaron M Barnes</dc:creator>
  <cp:lastModifiedBy>Aaron M Barnes</cp:lastModifiedBy>
  <cp:revision>119</cp:revision>
  <dcterms:created xsi:type="dcterms:W3CDTF">2022-08-02T15:43:28Z</dcterms:created>
  <dcterms:modified xsi:type="dcterms:W3CDTF">2023-05-25T21:52:44Z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2023-02-05T23:16:27Z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a97780bb-76c7-401d-8e6b-85371422c88e</vt:lpwstr>
  </property>
  <property fmtid="{D5CDD505-2E9C-101B-9397-08002B2CF9AE}" pid="8" name="MSIP_Label_4044bd30-2ed7-4c9d-9d12-46200872a97b_ContentBits">
    <vt:lpwstr>0</vt:lpwstr>
  </property>
  <property fmtid="{D5CDD505-2E9C-101B-9397-08002B2CF9AE}" pid="9" name="ClassificationContentMarkingHeaderLocations">
    <vt:lpwstr>Office Theme:11</vt:lpwstr>
  </property>
  <property fmtid="{D5CDD505-2E9C-101B-9397-08002B2CF9AE}" pid="10" name="ClassificationContentMarkingHeaderText">
    <vt:lpwstr>[AMD Official Use Only - General]</vt:lpwstr>
  </property>
  <property fmtid="{D5CDD505-2E9C-101B-9397-08002B2CF9AE}" pid="11" name="MSIP_Label_64e4cbe8-b4f6-45dc-bcba-6123dfd2d8bf_Enabled">
    <vt:lpwstr>true</vt:lpwstr>
  </property>
  <property fmtid="{D5CDD505-2E9C-101B-9397-08002B2CF9AE}" pid="12" name="MSIP_Label_64e4cbe8-b4f6-45dc-bcba-6123dfd2d8bf_SetDate">
    <vt:lpwstr>2023-02-09T19:45:51Z</vt:lpwstr>
  </property>
  <property fmtid="{D5CDD505-2E9C-101B-9397-08002B2CF9AE}" pid="13" name="MSIP_Label_64e4cbe8-b4f6-45dc-bcba-6123dfd2d8bf_Method">
    <vt:lpwstr>Privileged</vt:lpwstr>
  </property>
  <property fmtid="{D5CDD505-2E9C-101B-9397-08002B2CF9AE}" pid="14" name="MSIP_Label_64e4cbe8-b4f6-45dc-bcba-6123dfd2d8bf_Name">
    <vt:lpwstr>Non-Business-AIP 2.0</vt:lpwstr>
  </property>
  <property fmtid="{D5CDD505-2E9C-101B-9397-08002B2CF9AE}" pid="15" name="MSIP_Label_64e4cbe8-b4f6-45dc-bcba-6123dfd2d8bf_SiteId">
    <vt:lpwstr>3dd8961f-e488-4e60-8e11-a82d994e183d</vt:lpwstr>
  </property>
  <property fmtid="{D5CDD505-2E9C-101B-9397-08002B2CF9AE}" pid="16" name="MSIP_Label_64e4cbe8-b4f6-45dc-bcba-6123dfd2d8bf_ActionId">
    <vt:lpwstr>f4acc893-5a58-4781-a80d-9d0cab0a2573</vt:lpwstr>
  </property>
  <property fmtid="{D5CDD505-2E9C-101B-9397-08002B2CF9AE}" pid="17" name="MSIP_Label_64e4cbe8-b4f6-45dc-bcba-6123dfd2d8bf_ContentBits">
    <vt:lpwstr>0</vt:lpwstr>
  </property>
</Properties>
</file>